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50"/>
  </p:notesMasterIdLst>
  <p:handoutMasterIdLst>
    <p:handoutMasterId r:id="rId51"/>
  </p:handoutMasterIdLst>
  <p:sldIdLst>
    <p:sldId id="312" r:id="rId2"/>
    <p:sldId id="437" r:id="rId3"/>
    <p:sldId id="288" r:id="rId4"/>
    <p:sldId id="287" r:id="rId5"/>
    <p:sldId id="285" r:id="rId6"/>
    <p:sldId id="321" r:id="rId7"/>
    <p:sldId id="322" r:id="rId8"/>
    <p:sldId id="290" r:id="rId9"/>
    <p:sldId id="294" r:id="rId10"/>
    <p:sldId id="291" r:id="rId11"/>
    <p:sldId id="286" r:id="rId12"/>
    <p:sldId id="411" r:id="rId13"/>
    <p:sldId id="416" r:id="rId14"/>
    <p:sldId id="406" r:id="rId15"/>
    <p:sldId id="408" r:id="rId16"/>
    <p:sldId id="292" r:id="rId17"/>
    <p:sldId id="293" r:id="rId18"/>
    <p:sldId id="297" r:id="rId19"/>
    <p:sldId id="407" r:id="rId20"/>
    <p:sldId id="299" r:id="rId21"/>
    <p:sldId id="300" r:id="rId22"/>
    <p:sldId id="418" r:id="rId23"/>
    <p:sldId id="349" r:id="rId24"/>
    <p:sldId id="340" r:id="rId25"/>
    <p:sldId id="342" r:id="rId26"/>
    <p:sldId id="343" r:id="rId27"/>
    <p:sldId id="344" r:id="rId28"/>
    <p:sldId id="345" r:id="rId29"/>
    <p:sldId id="419" r:id="rId30"/>
    <p:sldId id="336" r:id="rId31"/>
    <p:sldId id="354" r:id="rId32"/>
    <p:sldId id="355" r:id="rId33"/>
    <p:sldId id="359" r:id="rId34"/>
    <p:sldId id="420" r:id="rId35"/>
    <p:sldId id="356" r:id="rId36"/>
    <p:sldId id="363" r:id="rId37"/>
    <p:sldId id="414" r:id="rId38"/>
    <p:sldId id="413" r:id="rId39"/>
    <p:sldId id="409" r:id="rId40"/>
    <p:sldId id="410" r:id="rId41"/>
    <p:sldId id="370" r:id="rId42"/>
    <p:sldId id="438" r:id="rId43"/>
    <p:sldId id="402" r:id="rId44"/>
    <p:sldId id="392" r:id="rId45"/>
    <p:sldId id="393" r:id="rId46"/>
    <p:sldId id="439" r:id="rId47"/>
    <p:sldId id="440" r:id="rId48"/>
    <p:sldId id="441" r:id="rId49"/>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F4FF"/>
    <a:srgbClr val="99D4FF"/>
    <a:srgbClr val="95CEF9"/>
    <a:srgbClr val="B0DB93"/>
    <a:srgbClr val="FF9300"/>
    <a:srgbClr val="8EFA00"/>
    <a:srgbClr val="FF85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65"/>
    <p:restoredTop sz="95126"/>
  </p:normalViewPr>
  <p:slideViewPr>
    <p:cSldViewPr snapToGrid="0" snapToObjects="1">
      <p:cViewPr>
        <p:scale>
          <a:sx n="78" d="100"/>
          <a:sy n="78" d="100"/>
        </p:scale>
        <p:origin x="1416" y="5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7" d="100"/>
        <a:sy n="10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robertoneira/Desktop/Documents/R%20Neira/Mis%20Congresos/ISGA/ISGAS/Estadistica%20articul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11102966344974"/>
          <c:y val="0.0148066015348294"/>
          <c:w val="0.755847866790587"/>
          <c:h val="0.772962732976067"/>
        </c:manualLayout>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2"/>
              </a:solidFill>
              <a:ln w="9525" cap="flat" cmpd="sng" algn="ctr">
                <a:solidFill>
                  <a:schemeClr val="lt1">
                    <a:alpha val="50000"/>
                  </a:schemeClr>
                </a:solidFill>
                <a:round/>
              </a:ln>
              <a:effectLst/>
            </c:spPr>
          </c:dPt>
          <c:dPt>
            <c:idx val="2"/>
            <c:invertIfNegative val="0"/>
            <c:bubble3D val="0"/>
            <c:spPr>
              <a:solidFill>
                <a:schemeClr val="accent2"/>
              </a:solidFill>
              <a:ln w="9525" cap="flat" cmpd="sng" algn="ctr">
                <a:solidFill>
                  <a:schemeClr val="lt1">
                    <a:alpha val="50000"/>
                  </a:schemeClr>
                </a:solidFill>
                <a:round/>
              </a:ln>
              <a:effectLst/>
            </c:spPr>
          </c:dPt>
          <c:dPt>
            <c:idx val="3"/>
            <c:invertIfNegative val="0"/>
            <c:bubble3D val="0"/>
            <c:spPr>
              <a:solidFill>
                <a:schemeClr val="accent4">
                  <a:lumMod val="75000"/>
                </a:schemeClr>
              </a:solidFill>
              <a:ln w="9525" cap="flat" cmpd="sng" algn="ctr">
                <a:solidFill>
                  <a:schemeClr val="lt1">
                    <a:alpha val="50000"/>
                  </a:schemeClr>
                </a:solidFill>
                <a:round/>
              </a:ln>
              <a:effectLst/>
            </c:spPr>
          </c:dPt>
          <c:dPt>
            <c:idx val="4"/>
            <c:invertIfNegative val="0"/>
            <c:bubble3D val="0"/>
            <c:spPr>
              <a:solidFill>
                <a:srgbClr val="00B050"/>
              </a:solidFill>
              <a:ln w="9525" cap="flat" cmpd="sng" algn="ctr">
                <a:solidFill>
                  <a:schemeClr val="lt1">
                    <a:alpha val="50000"/>
                  </a:schemeClr>
                </a:solidFill>
                <a:round/>
              </a:ln>
              <a:effectLst/>
            </c:spPr>
          </c:dPt>
          <c:dPt>
            <c:idx val="5"/>
            <c:invertIfNegative val="0"/>
            <c:bubble3D val="0"/>
            <c:spPr>
              <a:solidFill>
                <a:schemeClr val="accent2"/>
              </a:solidFill>
              <a:ln w="9525" cap="flat" cmpd="sng" algn="ctr">
                <a:solidFill>
                  <a:schemeClr val="lt1">
                    <a:alpha val="50000"/>
                  </a:schemeClr>
                </a:solidFill>
                <a:round/>
              </a:ln>
              <a:effectLst/>
            </c:spPr>
          </c:dPt>
          <c:dPt>
            <c:idx val="6"/>
            <c:invertIfNegative val="0"/>
            <c:bubble3D val="0"/>
            <c:spPr>
              <a:solidFill>
                <a:srgbClr val="FFC000"/>
              </a:solidFill>
              <a:ln w="9525" cap="flat" cmpd="sng" algn="ctr">
                <a:solidFill>
                  <a:schemeClr val="lt1">
                    <a:alpha val="50000"/>
                  </a:schemeClr>
                </a:solidFill>
                <a:round/>
              </a:ln>
              <a:effectLst/>
            </c:spPr>
          </c:dPt>
          <c:dPt>
            <c:idx val="8"/>
            <c:invertIfNegative val="0"/>
            <c:bubble3D val="0"/>
            <c:spPr>
              <a:solidFill>
                <a:schemeClr val="accent2"/>
              </a:solidFill>
              <a:ln w="9525" cap="flat" cmpd="sng" algn="ctr">
                <a:solidFill>
                  <a:schemeClr val="lt1">
                    <a:alpha val="50000"/>
                  </a:schemeClr>
                </a:solidFill>
                <a:round/>
              </a:ln>
              <a:effectLst/>
            </c:spPr>
          </c:dPt>
          <c:dPt>
            <c:idx val="9"/>
            <c:invertIfNegative val="0"/>
            <c:bubble3D val="0"/>
            <c:spPr>
              <a:solidFill>
                <a:schemeClr val="accent4">
                  <a:lumMod val="75000"/>
                  <a:alpha val="85000"/>
                </a:schemeClr>
              </a:solidFill>
              <a:ln w="9525" cap="flat" cmpd="sng" algn="ctr">
                <a:solidFill>
                  <a:schemeClr val="lt1">
                    <a:alpha val="50000"/>
                  </a:schemeClr>
                </a:solidFill>
                <a:round/>
              </a:ln>
              <a:effectLst/>
            </c:spPr>
          </c:dPt>
          <c:dPt>
            <c:idx val="10"/>
            <c:invertIfNegative val="0"/>
            <c:bubble3D val="0"/>
            <c:spPr>
              <a:solidFill>
                <a:srgbClr val="00B050"/>
              </a:solidFill>
              <a:ln w="9525" cap="flat" cmpd="sng" algn="ctr">
                <a:solidFill>
                  <a:schemeClr val="lt1">
                    <a:alpha val="50000"/>
                  </a:schemeClr>
                </a:solidFill>
                <a:round/>
              </a:ln>
              <a:effectLst/>
            </c:spPr>
          </c:dPt>
          <c:dPt>
            <c:idx val="11"/>
            <c:invertIfNegative val="0"/>
            <c:bubble3D val="0"/>
            <c:spPr>
              <a:solidFill>
                <a:schemeClr val="accent2"/>
              </a:solidFill>
              <a:ln w="9525" cap="flat" cmpd="sng" algn="ctr">
                <a:solidFill>
                  <a:schemeClr val="lt1">
                    <a:alpha val="50000"/>
                  </a:schemeClr>
                </a:solidFill>
                <a:round/>
              </a:ln>
              <a:effectLst/>
            </c:spPr>
          </c:dPt>
          <c:dPt>
            <c:idx val="12"/>
            <c:invertIfNegative val="0"/>
            <c:bubble3D val="0"/>
            <c:spPr>
              <a:solidFill>
                <a:srgbClr val="FFC000"/>
              </a:solidFill>
              <a:ln w="9525" cap="flat" cmpd="sng" algn="ctr">
                <a:solidFill>
                  <a:schemeClr val="lt1">
                    <a:alpha val="50000"/>
                  </a:schemeClr>
                </a:solidFill>
                <a:round/>
              </a:ln>
              <a:effectLst/>
            </c:spPr>
          </c:dPt>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mn-lt"/>
                    <a:ea typeface="+mn-ea"/>
                    <a:cs typeface="+mn-cs"/>
                  </a:defRPr>
                </a:pPr>
                <a:endParaRPr lang="es-ES_tradn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trendline>
            <c:spPr>
              <a:ln w="19050" cap="rnd">
                <a:solidFill>
                  <a:schemeClr val="accent1"/>
                </a:solidFill>
              </a:ln>
              <a:effectLst/>
            </c:spPr>
            <c:trendlineType val="linear"/>
            <c:dispRSqr val="0"/>
            <c:dispEq val="0"/>
          </c:trendline>
          <c:cat>
            <c:strRef>
              <c:f>Hoja1!$X$3:$X$16</c:f>
              <c:strCache>
                <c:ptCount val="14"/>
                <c:pt idx="0">
                  <c:v>Galway, Ireland</c:v>
                </c:pt>
                <c:pt idx="1">
                  <c:v>Davis, USA</c:v>
                </c:pt>
                <c:pt idx="2">
                  <c:v>Oslo, Norway</c:v>
                </c:pt>
                <c:pt idx="3">
                  <c:v>Wuhan, China</c:v>
                </c:pt>
                <c:pt idx="4">
                  <c:v>Halifax, Canada</c:v>
                </c:pt>
                <c:pt idx="5">
                  <c:v>Stirling, Scotland</c:v>
                </c:pt>
                <c:pt idx="6">
                  <c:v>Townsville, Australia</c:v>
                </c:pt>
                <c:pt idx="7">
                  <c:v>Puerto Varas, Chile</c:v>
                </c:pt>
                <c:pt idx="8">
                  <c:v>Montpellier, France</c:v>
                </c:pt>
                <c:pt idx="9">
                  <c:v>Bangkok, Thailand</c:v>
                </c:pt>
                <c:pt idx="10">
                  <c:v>Auburn, USA</c:v>
                </c:pt>
                <c:pt idx="11">
                  <c:v>Stgo. Compostela, Portugal</c:v>
                </c:pt>
                <c:pt idx="12">
                  <c:v>Cairns, Australia</c:v>
                </c:pt>
                <c:pt idx="13">
                  <c:v>Puerto Varas, Chile</c:v>
                </c:pt>
              </c:strCache>
            </c:strRef>
          </c:cat>
          <c:val>
            <c:numRef>
              <c:f>Hoja1!$Y$3:$Y$16</c:f>
              <c:numCache>
                <c:formatCode>General</c:formatCode>
                <c:ptCount val="14"/>
                <c:pt idx="0">
                  <c:v>100.0</c:v>
                </c:pt>
                <c:pt idx="2">
                  <c:v>143.0</c:v>
                </c:pt>
                <c:pt idx="3">
                  <c:v>125.0</c:v>
                </c:pt>
                <c:pt idx="4">
                  <c:v>198.0</c:v>
                </c:pt>
                <c:pt idx="5">
                  <c:v>210.0</c:v>
                </c:pt>
                <c:pt idx="6">
                  <c:v>140.0</c:v>
                </c:pt>
                <c:pt idx="7">
                  <c:v>158.0</c:v>
                </c:pt>
                <c:pt idx="8">
                  <c:v>249.0</c:v>
                </c:pt>
                <c:pt idx="9">
                  <c:v>275.0</c:v>
                </c:pt>
                <c:pt idx="10">
                  <c:v>145.0</c:v>
                </c:pt>
                <c:pt idx="11">
                  <c:v>236.0</c:v>
                </c:pt>
                <c:pt idx="12">
                  <c:v>220.0</c:v>
                </c:pt>
              </c:numCache>
            </c:numRef>
          </c:val>
        </c:ser>
        <c:dLbls>
          <c:showLegendKey val="0"/>
          <c:showVal val="0"/>
          <c:showCatName val="0"/>
          <c:showSerName val="0"/>
          <c:showPercent val="0"/>
          <c:showBubbleSize val="0"/>
        </c:dLbls>
        <c:gapWidth val="40"/>
        <c:overlap val="63"/>
        <c:axId val="299165936"/>
        <c:axId val="299102992"/>
      </c:barChart>
      <c:catAx>
        <c:axId val="2991659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dk1">
                    <a:lumMod val="75000"/>
                    <a:lumOff val="25000"/>
                  </a:schemeClr>
                </a:solidFill>
                <a:latin typeface="+mn-lt"/>
                <a:ea typeface="+mn-ea"/>
                <a:cs typeface="+mn-cs"/>
              </a:defRPr>
            </a:pPr>
            <a:endParaRPr lang="es-ES_tradnl"/>
          </a:p>
        </c:txPr>
        <c:crossAx val="299102992"/>
        <c:crosses val="autoZero"/>
        <c:auto val="1"/>
        <c:lblAlgn val="ctr"/>
        <c:lblOffset val="100"/>
        <c:noMultiLvlLbl val="0"/>
      </c:catAx>
      <c:valAx>
        <c:axId val="299102992"/>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es-ES_tradnl"/>
          </a:p>
        </c:txPr>
        <c:crossAx val="29916593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sz="1200"/>
      </a:pPr>
      <a:endParaRPr lang="es-ES_trad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3D4474-1298-9345-A291-10ABE8A67E74}" type="datetimeFigureOut">
              <a:rPr lang="es-ES_tradnl" smtClean="0"/>
              <a:t>23/1/23</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R. NEIRA 2022</a:t>
            </a:r>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CF4C01-1DBE-DA47-87CE-8F746241F1F5}" type="slidenum">
              <a:rPr lang="es-ES_tradnl" smtClean="0"/>
              <a:t>‹Nr.›</a:t>
            </a:fld>
            <a:endParaRPr lang="es-ES_tradnl"/>
          </a:p>
        </p:txBody>
      </p:sp>
    </p:spTree>
    <p:extLst>
      <p:ext uri="{BB962C8B-B14F-4D97-AF65-F5344CB8AC3E}">
        <p14:creationId xmlns:p14="http://schemas.microsoft.com/office/powerpoint/2010/main" val="1279003050"/>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1D109-FE1B-7F46-9CB7-2931A09D6BF0}" type="datetimeFigureOut">
              <a:rPr lang="es-ES_tradnl" smtClean="0"/>
              <a:t>23/1/23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R. NEIRA 2022</a:t>
            </a:r>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E06651-7289-2143-BBA6-40A23E75980B}" type="slidenum">
              <a:rPr lang="es-ES_tradnl" smtClean="0"/>
              <a:t>‹Nr.›</a:t>
            </a:fld>
            <a:endParaRPr lang="es-ES_tradnl"/>
          </a:p>
        </p:txBody>
      </p:sp>
    </p:spTree>
    <p:extLst>
      <p:ext uri="{BB962C8B-B14F-4D97-AF65-F5344CB8AC3E}">
        <p14:creationId xmlns:p14="http://schemas.microsoft.com/office/powerpoint/2010/main" val="303025894"/>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28845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Bob </a:t>
            </a:r>
            <a:r>
              <a:rPr lang="es-ES_tradnl" dirty="0" err="1" smtClean="0"/>
              <a:t>Devlin</a:t>
            </a:r>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71017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80257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946374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257349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391810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809927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225874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73714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99391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º</a:t>
            </a:r>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2704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pie de página 3"/>
          <p:cNvSpPr>
            <a:spLocks noGrp="1"/>
          </p:cNvSpPr>
          <p:nvPr>
            <p:ph type="ftr" sz="quarter" idx="10"/>
          </p:nvPr>
        </p:nvSpPr>
        <p:spPr/>
        <p:txBody>
          <a:bodyPr/>
          <a:lstStyle/>
          <a:p>
            <a:r>
              <a:rPr lang="en-US" smtClean="0"/>
              <a:t>R. NEIRA 2022</a:t>
            </a:r>
            <a:endParaRPr lang="es-ES_tradnl"/>
          </a:p>
        </p:txBody>
      </p:sp>
    </p:spTree>
    <p:extLst>
      <p:ext uri="{BB962C8B-B14F-4D97-AF65-F5344CB8AC3E}">
        <p14:creationId xmlns:p14="http://schemas.microsoft.com/office/powerpoint/2010/main" val="616298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787166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º</a:t>
            </a:r>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71863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582605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951794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335975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239981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213865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mtClean="0"/>
              <a:t>º</a:t>
            </a:r>
            <a:endParaRPr lang="es-ES_tradnl"/>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358809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340371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12592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pie de página 3"/>
          <p:cNvSpPr>
            <a:spLocks noGrp="1"/>
          </p:cNvSpPr>
          <p:nvPr>
            <p:ph type="ftr" sz="quarter" idx="10"/>
          </p:nvPr>
        </p:nvSpPr>
        <p:spPr/>
        <p:txBody>
          <a:bodyPr/>
          <a:lstStyle/>
          <a:p>
            <a:r>
              <a:rPr lang="en-US" smtClean="0"/>
              <a:t>R. NEIRA 2022</a:t>
            </a:r>
            <a:endParaRPr lang="es-ES_tradnl"/>
          </a:p>
        </p:txBody>
      </p:sp>
    </p:spTree>
    <p:extLst>
      <p:ext uri="{BB962C8B-B14F-4D97-AF65-F5344CB8AC3E}">
        <p14:creationId xmlns:p14="http://schemas.microsoft.com/office/powerpoint/2010/main" val="1405669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997083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smtClean="0"/>
              <a:t>he </a:t>
            </a:r>
            <a:r>
              <a:rPr lang="es-ES_tradnl" dirty="0" err="1" smtClean="0"/>
              <a:t>passed</a:t>
            </a:r>
            <a:r>
              <a:rPr lang="es-ES_tradnl" baseline="0" dirty="0" smtClean="0"/>
              <a:t> </a:t>
            </a:r>
            <a:r>
              <a:rPr lang="es-ES_tradnl" baseline="0" dirty="0" err="1" smtClean="0"/>
              <a:t>away</a:t>
            </a:r>
            <a:r>
              <a:rPr lang="es-ES_tradnl" baseline="0" dirty="0" smtClean="0"/>
              <a:t> in  </a:t>
            </a:r>
            <a:r>
              <a:rPr lang="es-ES_tradnl" baseline="0" dirty="0" err="1" smtClean="0"/>
              <a:t>november</a:t>
            </a:r>
            <a:r>
              <a:rPr lang="es-ES_tradnl" baseline="0" dirty="0" smtClean="0"/>
              <a:t> 14th </a:t>
            </a:r>
            <a:r>
              <a:rPr lang="es-ES_tradnl" baseline="0" dirty="0" err="1" smtClean="0"/>
              <a:t>that</a:t>
            </a:r>
            <a:r>
              <a:rPr lang="es-ES_tradnl" baseline="0" dirty="0" smtClean="0"/>
              <a:t> </a:t>
            </a:r>
            <a:r>
              <a:rPr lang="es-ES_tradnl" baseline="0" dirty="0" err="1" smtClean="0"/>
              <a:t>year</a:t>
            </a:r>
            <a:endParaRPr lang="es-ES_tradnl" baseline="0" dirty="0" smtClean="0"/>
          </a:p>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90372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66993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smtClean="0"/>
              <a:t>Gif</a:t>
            </a:r>
            <a:r>
              <a:rPr lang="es-ES_tradnl" baseline="0" dirty="0" smtClean="0"/>
              <a:t> of </a:t>
            </a:r>
            <a:r>
              <a:rPr lang="es-ES_tradnl" baseline="0" dirty="0" err="1" smtClean="0"/>
              <a:t>french</a:t>
            </a:r>
            <a:r>
              <a:rPr lang="es-ES_tradnl" baseline="0" dirty="0" smtClean="0"/>
              <a:t> </a:t>
            </a:r>
            <a:r>
              <a:rPr lang="es-ES_tradnl" baseline="0" dirty="0" err="1" smtClean="0"/>
              <a:t>researcher</a:t>
            </a:r>
            <a:r>
              <a:rPr lang="es-ES_tradnl" baseline="0" dirty="0" smtClean="0"/>
              <a:t> at Montpellier 2006</a:t>
            </a:r>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111007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2128632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2131379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5" name="Marcador de pie de página 4"/>
          <p:cNvSpPr>
            <a:spLocks noGrp="1"/>
          </p:cNvSpPr>
          <p:nvPr>
            <p:ph type="ftr" sz="quarter" idx="11"/>
          </p:nvPr>
        </p:nvSpPr>
        <p:spPr/>
        <p:txBody>
          <a:bodyPr/>
          <a:lstStyle/>
          <a:p>
            <a:r>
              <a:rPr lang="en-US" smtClean="0"/>
              <a:t>R. NEIRA 2022</a:t>
            </a:r>
            <a:endParaRPr lang="es-ES_tradnl"/>
          </a:p>
        </p:txBody>
      </p:sp>
    </p:spTree>
    <p:extLst>
      <p:ext uri="{BB962C8B-B14F-4D97-AF65-F5344CB8AC3E}">
        <p14:creationId xmlns:p14="http://schemas.microsoft.com/office/powerpoint/2010/main" val="78467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3F04F689-2837-DB44-BFB3-18E38B2A1AD0}" type="datetime1">
              <a:rPr lang="es-CL" smtClean="0"/>
              <a:t>23-01-23</a:t>
            </a:fld>
            <a:endParaRPr lang="es-ES_tradnl"/>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
        <p:nvSpPr>
          <p:cNvPr id="6" name="Marcador de número de diapositiva 5"/>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F58E9023-1F1B-E64F-85F7-56490583D15E}" type="datetime1">
              <a:rPr lang="es-CL" smtClean="0"/>
              <a:t>23-01-23</a:t>
            </a:fld>
            <a:endParaRPr lang="es-ES_tradnl"/>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
        <p:nvSpPr>
          <p:cNvPr id="6" name="Marcador de número de diapositiva 5"/>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963B83E9-8022-814E-B7CF-7486E18F5826}" type="datetime1">
              <a:rPr lang="es-CL" smtClean="0"/>
              <a:t>23-01-23</a:t>
            </a:fld>
            <a:endParaRPr lang="es-ES_tradnl"/>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
        <p:nvSpPr>
          <p:cNvPr id="6" name="Marcador de número de diapositiva 5"/>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6728F7C5-1307-464E-B0D2-389A1FF340D6}" type="datetime1">
              <a:rPr lang="es-CL" smtClean="0"/>
              <a:t>23-01-23</a:t>
            </a:fld>
            <a:endParaRPr lang="es-ES_tradnl"/>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
        <p:nvSpPr>
          <p:cNvPr id="6" name="Marcador de número de diapositiva 5"/>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9469CD30-A532-5C43-945D-E661BAC8A802}" type="datetime1">
              <a:rPr lang="es-CL" smtClean="0"/>
              <a:t>23-01-23</a:t>
            </a:fld>
            <a:endParaRPr lang="es-ES_tradnl"/>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
        <p:nvSpPr>
          <p:cNvPr id="6" name="Marcador de número de diapositiva 5"/>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572F3F58-1802-3541-959A-99A6A19EC5EC}" type="datetime1">
              <a:rPr lang="es-CL" smtClean="0"/>
              <a:t>23-01-23</a:t>
            </a:fld>
            <a:endParaRPr lang="es-ES_tradnl"/>
          </a:p>
        </p:txBody>
      </p:sp>
      <p:sp>
        <p:nvSpPr>
          <p:cNvPr id="6" name="Marcador de pie de página 5"/>
          <p:cNvSpPr>
            <a:spLocks noGrp="1"/>
          </p:cNvSpPr>
          <p:nvPr>
            <p:ph type="ftr" sz="quarter" idx="11"/>
          </p:nvPr>
        </p:nvSpPr>
        <p:spPr/>
        <p:txBody>
          <a:bodyPr/>
          <a:lstStyle/>
          <a:p>
            <a:r>
              <a:rPr lang="es-ES_tradnl" smtClean="0"/>
              <a:t>R. Neira (U. de Chile) 2022</a:t>
            </a:r>
            <a:endParaRPr lang="es-ES_tradnl"/>
          </a:p>
        </p:txBody>
      </p:sp>
      <p:sp>
        <p:nvSpPr>
          <p:cNvPr id="7" name="Marcador de número de diapositiva 6"/>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BEA46DE7-BD50-1848-98E2-37C508AA7214}" type="datetime1">
              <a:rPr lang="es-CL" smtClean="0"/>
              <a:t>23-01-23</a:t>
            </a:fld>
            <a:endParaRPr lang="es-ES_tradnl"/>
          </a:p>
        </p:txBody>
      </p:sp>
      <p:sp>
        <p:nvSpPr>
          <p:cNvPr id="8" name="Marcador de pie de página 7"/>
          <p:cNvSpPr>
            <a:spLocks noGrp="1"/>
          </p:cNvSpPr>
          <p:nvPr>
            <p:ph type="ftr" sz="quarter" idx="11"/>
          </p:nvPr>
        </p:nvSpPr>
        <p:spPr/>
        <p:txBody>
          <a:bodyPr/>
          <a:lstStyle/>
          <a:p>
            <a:r>
              <a:rPr lang="es-ES_tradnl" smtClean="0"/>
              <a:t>R. Neira (U. de Chile) 2022</a:t>
            </a:r>
            <a:endParaRPr lang="es-ES_tradnl"/>
          </a:p>
        </p:txBody>
      </p:sp>
      <p:sp>
        <p:nvSpPr>
          <p:cNvPr id="9" name="Marcador de número de diapositiva 8"/>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056691D9-85D9-6E4F-9B29-D432C97448F8}" type="datetime1">
              <a:rPr lang="es-CL" smtClean="0"/>
              <a:t>23-01-23</a:t>
            </a:fld>
            <a:endParaRPr lang="es-ES_tradnl"/>
          </a:p>
        </p:txBody>
      </p:sp>
      <p:sp>
        <p:nvSpPr>
          <p:cNvPr id="4" name="Marcador de pie de página 3"/>
          <p:cNvSpPr>
            <a:spLocks noGrp="1"/>
          </p:cNvSpPr>
          <p:nvPr>
            <p:ph type="ftr" sz="quarter" idx="11"/>
          </p:nvPr>
        </p:nvSpPr>
        <p:spPr/>
        <p:txBody>
          <a:bodyPr/>
          <a:lstStyle/>
          <a:p>
            <a:r>
              <a:rPr lang="es-ES_tradnl" smtClean="0"/>
              <a:t>R. Neira (U. de Chile) 2022</a:t>
            </a:r>
            <a:endParaRPr lang="es-ES_tradnl"/>
          </a:p>
        </p:txBody>
      </p:sp>
      <p:sp>
        <p:nvSpPr>
          <p:cNvPr id="5" name="Marcador de número de diapositiva 4"/>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D6043CA-1264-4240-80B0-4884CE5730E6}" type="datetime1">
              <a:rPr lang="es-CL" smtClean="0"/>
              <a:t>23-01-23</a:t>
            </a:fld>
            <a:endParaRPr lang="es-ES_tradnl"/>
          </a:p>
        </p:txBody>
      </p:sp>
      <p:sp>
        <p:nvSpPr>
          <p:cNvPr id="3" name="Marcador de pie de página 2"/>
          <p:cNvSpPr>
            <a:spLocks noGrp="1"/>
          </p:cNvSpPr>
          <p:nvPr>
            <p:ph type="ftr" sz="quarter" idx="11"/>
          </p:nvPr>
        </p:nvSpPr>
        <p:spPr/>
        <p:txBody>
          <a:bodyPr/>
          <a:lstStyle/>
          <a:p>
            <a:r>
              <a:rPr lang="es-ES_tradnl" smtClean="0"/>
              <a:t>R. Neira (U. de Chile) 2022</a:t>
            </a:r>
            <a:endParaRPr lang="es-ES_tradnl"/>
          </a:p>
        </p:txBody>
      </p:sp>
      <p:sp>
        <p:nvSpPr>
          <p:cNvPr id="4" name="Marcador de número de diapositiva 3"/>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A55D53F-673F-0E42-9CAC-26634758D45B}" type="datetime1">
              <a:rPr lang="es-CL" smtClean="0"/>
              <a:t>23-01-23</a:t>
            </a:fld>
            <a:endParaRPr lang="es-ES_tradnl"/>
          </a:p>
        </p:txBody>
      </p:sp>
      <p:sp>
        <p:nvSpPr>
          <p:cNvPr id="6" name="Marcador de pie de página 5"/>
          <p:cNvSpPr>
            <a:spLocks noGrp="1"/>
          </p:cNvSpPr>
          <p:nvPr>
            <p:ph type="ftr" sz="quarter" idx="11"/>
          </p:nvPr>
        </p:nvSpPr>
        <p:spPr/>
        <p:txBody>
          <a:bodyPr/>
          <a:lstStyle/>
          <a:p>
            <a:r>
              <a:rPr lang="es-ES_tradnl" smtClean="0"/>
              <a:t>R. Neira (U. de Chile) 2022</a:t>
            </a:r>
            <a:endParaRPr lang="es-ES_tradnl"/>
          </a:p>
        </p:txBody>
      </p:sp>
      <p:sp>
        <p:nvSpPr>
          <p:cNvPr id="7" name="Marcador de número de diapositiva 6"/>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E07942B-35EC-C74C-B391-EF0DACF065EE}" type="datetime1">
              <a:rPr lang="es-CL" smtClean="0"/>
              <a:t>23-01-23</a:t>
            </a:fld>
            <a:endParaRPr lang="es-ES_tradnl"/>
          </a:p>
        </p:txBody>
      </p:sp>
      <p:sp>
        <p:nvSpPr>
          <p:cNvPr id="6" name="Marcador de pie de página 5"/>
          <p:cNvSpPr>
            <a:spLocks noGrp="1"/>
          </p:cNvSpPr>
          <p:nvPr>
            <p:ph type="ftr" sz="quarter" idx="11"/>
          </p:nvPr>
        </p:nvSpPr>
        <p:spPr/>
        <p:txBody>
          <a:bodyPr/>
          <a:lstStyle/>
          <a:p>
            <a:r>
              <a:rPr lang="es-ES_tradnl" smtClean="0"/>
              <a:t>R. Neira (U. de Chile) 2022</a:t>
            </a:r>
            <a:endParaRPr lang="es-ES_tradnl"/>
          </a:p>
        </p:txBody>
      </p:sp>
      <p:sp>
        <p:nvSpPr>
          <p:cNvPr id="7" name="Marcador de número de diapositiva 6"/>
          <p:cNvSpPr>
            <a:spLocks noGrp="1"/>
          </p:cNvSpPr>
          <p:nvPr>
            <p:ph type="sldNum" sz="quarter" idx="12"/>
          </p:nvPr>
        </p:nvSpPr>
        <p:spPr/>
        <p:txBody>
          <a:bodyPr/>
          <a:lstStyle/>
          <a:p>
            <a:fld id="{0FCA608E-2F7F-BB48-B3FB-C20FCFACD1DB}" type="slidenum">
              <a:rPr lang="es-ES_tradnl" smtClean="0"/>
              <a:t>‹Nr.›</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E2366-9654-6441-B728-8A94AEC350AF}" type="datetime1">
              <a:rPr lang="es-CL" smtClean="0"/>
              <a:t>23-01-23</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_tradnl" smtClean="0"/>
              <a:t>R. Neira (U. de Chile) 2022</a:t>
            </a:r>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A608E-2F7F-BB48-B3FB-C20FCFACD1DB}" type="slidenum">
              <a:rPr lang="es-ES_tradnl" smtClean="0"/>
              <a:t>‹Nr.›</a:t>
            </a:fld>
            <a:endParaRPr lang="es-ES_tradnl"/>
          </a:p>
        </p:txBody>
      </p:sp>
    </p:spTree>
    <p:extLst>
      <p:ext uri="{BB962C8B-B14F-4D97-AF65-F5344CB8AC3E}">
        <p14:creationId xmlns:p14="http://schemas.microsoft.com/office/powerpoint/2010/main" val="15825007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2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hyperlink" Target="https://www.sciencedirect.com/journal/aquaculture-and-fisheries" TargetMode="External"/><Relationship Id="rId5" Type="http://schemas.openxmlformats.org/officeDocument/2006/relationships/hyperlink" Target="https://www.sciencedirect.com/journal/aquaculture-and-fisheries/vol/4/issue/2"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4.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71488" y="4634760"/>
            <a:ext cx="9144000" cy="1655762"/>
          </a:xfrm>
        </p:spPr>
        <p:txBody>
          <a:bodyPr/>
          <a:lstStyle/>
          <a:p>
            <a:r>
              <a:rPr lang="es-ES_tradnl" dirty="0" smtClean="0"/>
              <a:t>Roberto Neira</a:t>
            </a:r>
          </a:p>
          <a:p>
            <a:r>
              <a:rPr lang="es-ES_tradnl" dirty="0" err="1" smtClean="0"/>
              <a:t>University</a:t>
            </a:r>
            <a:r>
              <a:rPr lang="es-ES_tradnl" dirty="0" smtClean="0"/>
              <a:t> of Chile</a:t>
            </a:r>
            <a:endParaRPr lang="es-ES_tradnl" dirty="0"/>
          </a:p>
        </p:txBody>
      </p:sp>
      <p:sp>
        <p:nvSpPr>
          <p:cNvPr id="7" name="Título 1"/>
          <p:cNvSpPr txBox="1">
            <a:spLocks/>
          </p:cNvSpPr>
          <p:nvPr/>
        </p:nvSpPr>
        <p:spPr>
          <a:xfrm>
            <a:off x="1587294" y="1665342"/>
            <a:ext cx="9565179"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400" dirty="0" smtClean="0"/>
              <a:t/>
            </a:r>
            <a:br>
              <a:rPr lang="es-ES_tradnl" sz="4400" dirty="0" smtClean="0"/>
            </a:br>
            <a:r>
              <a:rPr lang="es-ES_tradnl" sz="4400" dirty="0" smtClean="0"/>
              <a:t/>
            </a:r>
            <a:br>
              <a:rPr lang="es-ES_tradnl" sz="4400" dirty="0" smtClean="0"/>
            </a:br>
            <a:r>
              <a:rPr lang="es-ES_tradnl" sz="4400" dirty="0" err="1" smtClean="0"/>
              <a:t>The</a:t>
            </a:r>
            <a:r>
              <a:rPr lang="es-ES_tradnl" sz="4400" dirty="0" smtClean="0"/>
              <a:t> International </a:t>
            </a:r>
            <a:r>
              <a:rPr lang="es-ES_tradnl" sz="4400" dirty="0" err="1" smtClean="0"/>
              <a:t>Association</a:t>
            </a:r>
            <a:r>
              <a:rPr lang="es-ES_tradnl" sz="4400" dirty="0" smtClean="0"/>
              <a:t> </a:t>
            </a:r>
            <a:r>
              <a:rPr lang="es-ES_tradnl" sz="4400" dirty="0" err="1" smtClean="0"/>
              <a:t>for</a:t>
            </a:r>
            <a:r>
              <a:rPr lang="es-ES_tradnl" sz="4400" dirty="0" smtClean="0"/>
              <a:t> </a:t>
            </a:r>
            <a:r>
              <a:rPr lang="es-ES_tradnl" sz="4400" dirty="0" err="1" smtClean="0"/>
              <a:t>Genetics</a:t>
            </a:r>
            <a:r>
              <a:rPr lang="es-ES_tradnl" sz="4400" dirty="0" smtClean="0"/>
              <a:t> in </a:t>
            </a:r>
            <a:r>
              <a:rPr lang="es-ES_tradnl" sz="4400" dirty="0" err="1" smtClean="0"/>
              <a:t>Aquaculture</a:t>
            </a:r>
            <a:r>
              <a:rPr lang="es-ES_tradnl" sz="4400" dirty="0" smtClean="0"/>
              <a:t>, a </a:t>
            </a:r>
            <a:r>
              <a:rPr lang="es-ES_tradnl" sz="4400" dirty="0" err="1" smtClean="0"/>
              <a:t>brief</a:t>
            </a:r>
            <a:r>
              <a:rPr lang="es-ES_tradnl" sz="4400" dirty="0" smtClean="0"/>
              <a:t> </a:t>
            </a:r>
            <a:r>
              <a:rPr lang="es-ES_tradnl" sz="4400" dirty="0" err="1" smtClean="0"/>
              <a:t>historical</a:t>
            </a:r>
            <a:r>
              <a:rPr lang="es-ES_tradnl" sz="4400" dirty="0" smtClean="0"/>
              <a:t> </a:t>
            </a:r>
            <a:r>
              <a:rPr lang="es-ES_tradnl" sz="4400" dirty="0" err="1" smtClean="0"/>
              <a:t>account</a:t>
            </a:r>
            <a:endParaRPr lang="es-ES_tradnl" sz="4400" dirty="0"/>
          </a:p>
        </p:txBody>
      </p:sp>
      <p:sp>
        <p:nvSpPr>
          <p:cNvPr id="2" name="Rectangle 3"/>
          <p:cNvSpPr>
            <a:spLocks noChangeArrowheads="1"/>
          </p:cNvSpPr>
          <p:nvPr/>
        </p:nvSpPr>
        <p:spPr bwMode="auto">
          <a:xfrm>
            <a:off x="2491409" y="-617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4" name="Rectangle 4"/>
          <p:cNvSpPr>
            <a:spLocks noChangeArrowheads="1"/>
          </p:cNvSpPr>
          <p:nvPr/>
        </p:nvSpPr>
        <p:spPr bwMode="auto">
          <a:xfrm>
            <a:off x="2491409" y="3954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5" name="Rectangle 5"/>
          <p:cNvSpPr>
            <a:spLocks noChangeArrowheads="1"/>
          </p:cNvSpPr>
          <p:nvPr/>
        </p:nvSpPr>
        <p:spPr bwMode="auto">
          <a:xfrm>
            <a:off x="2491409" y="18051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0" name="Rectangle 3"/>
          <p:cNvSpPr>
            <a:spLocks noChangeArrowheads="1"/>
          </p:cNvSpPr>
          <p:nvPr/>
        </p:nvSpPr>
        <p:spPr bwMode="auto">
          <a:xfrm>
            <a:off x="2643809" y="906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sp>
        <p:nvSpPr>
          <p:cNvPr id="12" name="Rectangle 4"/>
          <p:cNvSpPr>
            <a:spLocks noChangeArrowheads="1"/>
          </p:cNvSpPr>
          <p:nvPr/>
        </p:nvSpPr>
        <p:spPr bwMode="auto">
          <a:xfrm>
            <a:off x="2643809" y="5478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13" name="Imagen 1" descr="Interfaz de usuario gráfica, Aplicación&#10;&#10;Descripción generada automáticam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17" y="-255176"/>
            <a:ext cx="2565778" cy="249825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5"/>
          <p:cNvSpPr>
            <a:spLocks noChangeArrowheads="1"/>
          </p:cNvSpPr>
          <p:nvPr/>
        </p:nvSpPr>
        <p:spPr bwMode="auto">
          <a:xfrm>
            <a:off x="2643809" y="195752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s-ES_tradnl"/>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011" y="422089"/>
            <a:ext cx="1600200" cy="1244600"/>
          </a:xfrm>
          <a:prstGeom prst="rect">
            <a:avLst/>
          </a:prstGeom>
        </p:spPr>
      </p:pic>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7187" y="48047"/>
            <a:ext cx="2260292" cy="2171177"/>
          </a:xfrm>
          <a:prstGeom prst="rect">
            <a:avLst/>
          </a:prstGeom>
        </p:spPr>
      </p:pic>
      <p:sp>
        <p:nvSpPr>
          <p:cNvPr id="8" name="Marcador de pie de página 7"/>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2054858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a:t>Some other rules</a:t>
            </a:r>
          </a:p>
        </p:txBody>
      </p:sp>
      <p:sp>
        <p:nvSpPr>
          <p:cNvPr id="3" name="Marcador de contenido 2"/>
          <p:cNvSpPr>
            <a:spLocks noGrp="1"/>
          </p:cNvSpPr>
          <p:nvPr>
            <p:ph idx="1"/>
          </p:nvPr>
        </p:nvSpPr>
        <p:spPr>
          <a:xfrm>
            <a:off x="419099" y="1861484"/>
            <a:ext cx="11480979" cy="4351338"/>
          </a:xfrm>
        </p:spPr>
        <p:txBody>
          <a:bodyPr>
            <a:normAutofit/>
          </a:bodyPr>
          <a:lstStyle/>
          <a:p>
            <a:pPr algn="just"/>
            <a:r>
              <a:rPr lang="en-US" b="1" dirty="0"/>
              <a:t>Fees</a:t>
            </a:r>
            <a:r>
              <a:rPr lang="en-US" dirty="0"/>
              <a:t>:  Initially there was a 40.00 USD for a three year period</a:t>
            </a:r>
          </a:p>
          <a:p>
            <a:pPr algn="just"/>
            <a:r>
              <a:rPr lang="en-US" b="1" dirty="0"/>
              <a:t>Meeting location: </a:t>
            </a:r>
            <a:r>
              <a:rPr lang="en-US" dirty="0"/>
              <a:t>Initially there was a </a:t>
            </a:r>
            <a:r>
              <a:rPr lang="en-US" dirty="0" smtClean="0"/>
              <a:t>rotation: </a:t>
            </a:r>
            <a:r>
              <a:rPr lang="en-US" dirty="0"/>
              <a:t>Europe, North America, Asia</a:t>
            </a:r>
          </a:p>
          <a:p>
            <a:pPr algn="just"/>
            <a:r>
              <a:rPr lang="en-US" b="1" dirty="0"/>
              <a:t>Proceedings: </a:t>
            </a:r>
            <a:r>
              <a:rPr lang="en-US" dirty="0"/>
              <a:t>Each Symposium is published as a special issue of Aquaculture</a:t>
            </a:r>
          </a:p>
          <a:p>
            <a:pPr algn="just"/>
            <a:r>
              <a:rPr lang="en-US" b="1" dirty="0" smtClean="0"/>
              <a:t>Poster </a:t>
            </a:r>
            <a:r>
              <a:rPr lang="en-US" b="1" dirty="0"/>
              <a:t>Session: </a:t>
            </a:r>
            <a:r>
              <a:rPr lang="en-US" dirty="0"/>
              <a:t>To balance the desire not to have concurrent sessions. Single session </a:t>
            </a:r>
            <a:r>
              <a:rPr lang="en-US" dirty="0" smtClean="0"/>
              <a:t>symposium.</a:t>
            </a:r>
            <a:endParaRPr lang="en-US" b="1" dirty="0"/>
          </a:p>
          <a:p>
            <a:pPr algn="just"/>
            <a:r>
              <a:rPr lang="en-US" b="1" dirty="0"/>
              <a:t>Duration: </a:t>
            </a:r>
            <a:r>
              <a:rPr lang="en-US" dirty="0"/>
              <a:t>One week in length with at least one half-day free for relaxation</a:t>
            </a:r>
          </a:p>
          <a:p>
            <a:pPr algn="just"/>
            <a:r>
              <a:rPr lang="en-US" b="1" dirty="0"/>
              <a:t>Sites of the Symposium: </a:t>
            </a:r>
            <a:r>
              <a:rPr lang="en-US" dirty="0"/>
              <a:t>The Board of Directors receives invitations </a:t>
            </a:r>
            <a:r>
              <a:rPr lang="en-US" dirty="0" smtClean="0"/>
              <a:t>and/or nominations </a:t>
            </a:r>
            <a:r>
              <a:rPr lang="en-US" dirty="0"/>
              <a:t>regarding the site of future meetings. The presidential candidate is expected to have attended at least one symposium.</a:t>
            </a:r>
            <a:endParaRPr lang="en-US" b="1" dirty="0"/>
          </a:p>
          <a:p>
            <a:pPr algn="just"/>
            <a:endParaRPr lang="en-US"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940729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842403346"/>
              </p:ext>
            </p:extLst>
          </p:nvPr>
        </p:nvGraphicFramePr>
        <p:xfrm>
          <a:off x="322730" y="-37963"/>
          <a:ext cx="10949328" cy="6819340"/>
        </p:xfrm>
        <a:graphic>
          <a:graphicData uri="http://schemas.openxmlformats.org/drawingml/2006/table">
            <a:tbl>
              <a:tblPr firstRow="1">
                <a:tableStyleId>{5C22544A-7EE6-4342-B048-85BDC9FD1C3A}</a:tableStyleId>
              </a:tblPr>
              <a:tblGrid>
                <a:gridCol w="1579222">
                  <a:extLst>
                    <a:ext uri="{9D8B030D-6E8A-4147-A177-3AD203B41FA5}">
                      <a16:colId xmlns:a16="http://schemas.microsoft.com/office/drawing/2014/main" xmlns="" val="20000"/>
                    </a:ext>
                  </a:extLst>
                </a:gridCol>
                <a:gridCol w="1499616">
                  <a:extLst>
                    <a:ext uri="{9D8B030D-6E8A-4147-A177-3AD203B41FA5}">
                      <a16:colId xmlns:a16="http://schemas.microsoft.com/office/drawing/2014/main" xmlns="" val="20001"/>
                    </a:ext>
                  </a:extLst>
                </a:gridCol>
                <a:gridCol w="3108960">
                  <a:extLst>
                    <a:ext uri="{9D8B030D-6E8A-4147-A177-3AD203B41FA5}">
                      <a16:colId xmlns:a16="http://schemas.microsoft.com/office/drawing/2014/main" xmlns="" val="20002"/>
                    </a:ext>
                  </a:extLst>
                </a:gridCol>
                <a:gridCol w="2377440">
                  <a:extLst>
                    <a:ext uri="{9D8B030D-6E8A-4147-A177-3AD203B41FA5}">
                      <a16:colId xmlns:a16="http://schemas.microsoft.com/office/drawing/2014/main" xmlns="" val="20004"/>
                    </a:ext>
                  </a:extLst>
                </a:gridCol>
                <a:gridCol w="2384090">
                  <a:extLst>
                    <a:ext uri="{9D8B030D-6E8A-4147-A177-3AD203B41FA5}">
                      <a16:colId xmlns:a16="http://schemas.microsoft.com/office/drawing/2014/main" xmlns="" val="20005"/>
                    </a:ext>
                  </a:extLst>
                </a:gridCol>
              </a:tblGrid>
              <a:tr h="448235">
                <a:tc>
                  <a:txBody>
                    <a:bodyPr/>
                    <a:lstStyle/>
                    <a:p>
                      <a:pPr marL="0" indent="17463" algn="ctr">
                        <a:spcAft>
                          <a:spcPts val="0"/>
                        </a:spcAft>
                        <a:tabLst/>
                      </a:pPr>
                      <a:r>
                        <a:rPr lang="es-ES_tradnl" sz="2000" dirty="0" err="1">
                          <a:effectLst/>
                        </a:rPr>
                        <a:t>Genetics</a:t>
                      </a:r>
                      <a:r>
                        <a:rPr lang="es-ES_tradnl" sz="2000" dirty="0">
                          <a:effectLst/>
                        </a:rPr>
                        <a:t> in    </a:t>
                      </a:r>
                      <a:r>
                        <a:rPr lang="es-ES_tradnl" sz="2000" dirty="0" err="1">
                          <a:effectLst/>
                        </a:rPr>
                        <a:t>Aquaculture</a:t>
                      </a:r>
                      <a:r>
                        <a:rPr lang="es-ES_tradnl" sz="2000" dirty="0">
                          <a:effectLst/>
                        </a:rPr>
                        <a:t> </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dirty="0" err="1">
                          <a:effectLst/>
                        </a:rPr>
                        <a:t>Year</a:t>
                      </a:r>
                      <a:endParaRPr lang="es-ES_tradnl" sz="2000" dirty="0">
                        <a:effectLst/>
                        <a:latin typeface="Calibri" charset="0"/>
                        <a:ea typeface="Times New Roman" charset="0"/>
                        <a:cs typeface="Times New Roman" charset="0"/>
                      </a:endParaRPr>
                    </a:p>
                  </a:txBody>
                  <a:tcPr marL="61048" marR="61048" marT="0" marB="0" anchor="ctr"/>
                </a:tc>
                <a:tc>
                  <a:txBody>
                    <a:bodyPr/>
                    <a:lstStyle/>
                    <a:p>
                      <a:pPr indent="228600" algn="ctr">
                        <a:spcAft>
                          <a:spcPts val="0"/>
                        </a:spcAft>
                      </a:pPr>
                      <a:r>
                        <a:rPr lang="es-ES_tradnl" sz="2000" dirty="0">
                          <a:effectLst/>
                        </a:rPr>
                        <a:t>City</a:t>
                      </a:r>
                      <a:endParaRPr lang="es-ES_tradnl" sz="2000" dirty="0">
                        <a:effectLst/>
                        <a:latin typeface="Calibri" charset="0"/>
                        <a:ea typeface="Times New Roman" charset="0"/>
                        <a:cs typeface="Times New Roman" charset="0"/>
                      </a:endParaRPr>
                    </a:p>
                  </a:txBody>
                  <a:tcPr marL="61048" marR="61048" marT="0" marB="0" anchor="ctr"/>
                </a:tc>
                <a:tc>
                  <a:txBody>
                    <a:bodyPr/>
                    <a:lstStyle/>
                    <a:p>
                      <a:pPr indent="20955" algn="ctr">
                        <a:spcAft>
                          <a:spcPts val="0"/>
                        </a:spcAft>
                      </a:pPr>
                      <a:r>
                        <a:rPr lang="es-ES_tradnl" sz="2000" dirty="0" err="1">
                          <a:effectLst/>
                        </a:rPr>
                        <a:t>Conference</a:t>
                      </a:r>
                      <a:r>
                        <a:rPr lang="es-ES_tradnl" sz="2000" dirty="0">
                          <a:effectLst/>
                        </a:rPr>
                        <a:t> </a:t>
                      </a:r>
                      <a:r>
                        <a:rPr lang="es-ES_tradnl" sz="2000" dirty="0" err="1">
                          <a:effectLst/>
                        </a:rPr>
                        <a:t>Chair</a:t>
                      </a:r>
                      <a:endParaRPr lang="es-ES_tradnl" sz="2000" dirty="0">
                        <a:effectLst/>
                        <a:latin typeface="Calibri" charset="0"/>
                        <a:ea typeface="Times New Roman" charset="0"/>
                        <a:cs typeface="Times New Roman" charset="0"/>
                      </a:endParaRPr>
                    </a:p>
                  </a:txBody>
                  <a:tcPr marL="61048" marR="61048" marT="0" marB="0" anchor="ctr"/>
                </a:tc>
                <a:tc>
                  <a:txBody>
                    <a:bodyPr/>
                    <a:lstStyle/>
                    <a:p>
                      <a:pPr indent="-52705" algn="ctr">
                        <a:spcAft>
                          <a:spcPts val="0"/>
                        </a:spcAft>
                      </a:pPr>
                      <a:r>
                        <a:rPr lang="es-ES_tradnl" sz="2000" dirty="0" err="1">
                          <a:effectLst/>
                        </a:rPr>
                        <a:t>Published</a:t>
                      </a:r>
                      <a:r>
                        <a:rPr lang="es-ES_tradnl" sz="2000" dirty="0">
                          <a:effectLst/>
                        </a:rPr>
                        <a:t> in</a:t>
                      </a:r>
                      <a:r>
                        <a:rPr lang="es-ES_tradnl" sz="2000" baseline="0" dirty="0">
                          <a:effectLst/>
                        </a:rPr>
                        <a:t> </a:t>
                      </a:r>
                      <a:r>
                        <a:rPr lang="es-ES_tradnl" sz="2000" baseline="0" dirty="0" err="1">
                          <a:effectLst/>
                        </a:rPr>
                        <a:t>Aquaculture</a:t>
                      </a:r>
                      <a:endParaRPr lang="es-ES_tradnl" sz="2000" dirty="0">
                        <a:effectLst/>
                        <a:latin typeface="Calibri" charset="0"/>
                        <a:ea typeface="Times New Roman" charset="0"/>
                        <a:cs typeface="Times New Roman" charset="0"/>
                      </a:endParaRPr>
                    </a:p>
                  </a:txBody>
                  <a:tcPr marL="61048" marR="61048" marT="0" marB="0" anchor="ctr"/>
                </a:tc>
                <a:extLst>
                  <a:ext uri="{0D108BD9-81ED-4DB2-BD59-A6C34878D82A}">
                    <a16:rowId xmlns:a16="http://schemas.microsoft.com/office/drawing/2014/main" xmlns="" val="10000"/>
                  </a:ext>
                </a:extLst>
              </a:tr>
              <a:tr h="475128">
                <a:tc>
                  <a:txBody>
                    <a:bodyPr/>
                    <a:lstStyle/>
                    <a:p>
                      <a:pPr indent="16510" algn="ctr">
                        <a:spcAft>
                          <a:spcPts val="0"/>
                        </a:spcAft>
                      </a:pPr>
                      <a:r>
                        <a:rPr lang="es-ES_tradnl" sz="2000" dirty="0">
                          <a:effectLst/>
                        </a:rPr>
                        <a:t>I.</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dirty="0">
                          <a:effectLst/>
                        </a:rPr>
                        <a:t>1982</a:t>
                      </a:r>
                      <a:endParaRPr lang="es-ES_tradnl" sz="2000" dirty="0">
                        <a:effectLst/>
                        <a:latin typeface="Calibri" charset="0"/>
                        <a:ea typeface="Times New Roman" charset="0"/>
                        <a:cs typeface="Times New Roman" charset="0"/>
                      </a:endParaRPr>
                    </a:p>
                  </a:txBody>
                  <a:tcPr marL="61048" marR="61048" marT="0" marB="0"/>
                </a:tc>
                <a:tc>
                  <a:txBody>
                    <a:bodyPr/>
                    <a:lstStyle/>
                    <a:p>
                      <a:pPr marL="17463" indent="0">
                        <a:spcAft>
                          <a:spcPts val="0"/>
                        </a:spcAft>
                        <a:tabLst/>
                      </a:pPr>
                      <a:r>
                        <a:rPr lang="es-ES_tradnl" sz="2000" dirty="0" smtClean="0">
                          <a:effectLst/>
                        </a:rPr>
                        <a:t>Galway, </a:t>
                      </a:r>
                      <a:r>
                        <a:rPr lang="es-ES_tradnl" sz="2000" dirty="0" err="1" smtClean="0">
                          <a:effectLst/>
                        </a:rPr>
                        <a:t>Ireland</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a:effectLst/>
                        </a:rPr>
                        <a:t>Noel </a:t>
                      </a:r>
                      <a:r>
                        <a:rPr lang="es-ES_tradnl" sz="2000" dirty="0" err="1">
                          <a:effectLst/>
                        </a:rPr>
                        <a:t>Wilkins</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33       </a:t>
                      </a:r>
                      <a:r>
                        <a:rPr lang="es-ES_tradnl" sz="2000" dirty="0" smtClean="0">
                          <a:effectLst/>
                        </a:rPr>
                        <a:t>1983</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01"/>
                  </a:ext>
                </a:extLst>
              </a:tr>
              <a:tr h="454159">
                <a:tc>
                  <a:txBody>
                    <a:bodyPr/>
                    <a:lstStyle/>
                    <a:p>
                      <a:pPr indent="16510" algn="ctr">
                        <a:spcAft>
                          <a:spcPts val="0"/>
                        </a:spcAft>
                      </a:pPr>
                      <a:r>
                        <a:rPr lang="es-ES_tradnl" sz="2000" dirty="0">
                          <a:effectLst/>
                        </a:rPr>
                        <a:t>II.</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dirty="0">
                          <a:effectLst/>
                        </a:rPr>
                        <a:t>1985</a:t>
                      </a:r>
                      <a:endParaRPr lang="es-ES_tradnl" sz="2000" dirty="0">
                        <a:effectLst/>
                        <a:latin typeface="Calibri" charset="0"/>
                        <a:ea typeface="Times New Roman" charset="0"/>
                        <a:cs typeface="Times New Roman" charset="0"/>
                      </a:endParaRPr>
                    </a:p>
                  </a:txBody>
                  <a:tcPr marL="61048" marR="61048" marT="0" marB="0"/>
                </a:tc>
                <a:tc>
                  <a:txBody>
                    <a:bodyPr/>
                    <a:lstStyle/>
                    <a:p>
                      <a:pPr marL="0" indent="17463">
                        <a:spcAft>
                          <a:spcPts val="0"/>
                        </a:spcAft>
                        <a:tabLst/>
                      </a:pPr>
                      <a:r>
                        <a:rPr lang="es-ES_tradnl" sz="2000" dirty="0" smtClean="0">
                          <a:effectLst/>
                        </a:rPr>
                        <a:t>Davis, USA</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a:effectLst/>
                        </a:rPr>
                        <a:t>Graham </a:t>
                      </a:r>
                      <a:r>
                        <a:rPr lang="es-ES_tradnl" sz="2000" dirty="0" err="1">
                          <a:effectLst/>
                        </a:rPr>
                        <a:t>Gall</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57       1986</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02"/>
                  </a:ext>
                </a:extLst>
              </a:tr>
              <a:tr h="454159">
                <a:tc>
                  <a:txBody>
                    <a:bodyPr/>
                    <a:lstStyle/>
                    <a:p>
                      <a:pPr indent="16510" algn="ctr">
                        <a:spcAft>
                          <a:spcPts val="0"/>
                        </a:spcAft>
                      </a:pPr>
                      <a:r>
                        <a:rPr lang="es-ES_tradnl" sz="2000" dirty="0">
                          <a:effectLst/>
                        </a:rPr>
                        <a:t>III.</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dirty="0">
                          <a:effectLst/>
                        </a:rPr>
                        <a:t>1988</a:t>
                      </a:r>
                      <a:endParaRPr lang="es-ES_tradnl" sz="2000" dirty="0">
                        <a:effectLst/>
                        <a:latin typeface="Calibri" charset="0"/>
                        <a:ea typeface="Times New Roman" charset="0"/>
                        <a:cs typeface="Times New Roman" charset="0"/>
                      </a:endParaRPr>
                    </a:p>
                  </a:txBody>
                  <a:tcPr marL="61048" marR="61048" marT="0" marB="0"/>
                </a:tc>
                <a:tc>
                  <a:txBody>
                    <a:bodyPr/>
                    <a:lstStyle/>
                    <a:p>
                      <a:pPr marL="0" indent="17463">
                        <a:spcAft>
                          <a:spcPts val="0"/>
                        </a:spcAft>
                        <a:tabLst/>
                      </a:pPr>
                      <a:r>
                        <a:rPr lang="es-ES_tradnl" sz="2000" dirty="0" smtClean="0">
                          <a:effectLst/>
                        </a:rPr>
                        <a:t>Oslo, </a:t>
                      </a:r>
                      <a:r>
                        <a:rPr lang="es-ES_tradnl" sz="2000" dirty="0" err="1" smtClean="0">
                          <a:effectLst/>
                        </a:rPr>
                        <a:t>Norway</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err="1">
                          <a:effectLst/>
                        </a:rPr>
                        <a:t>Trygve</a:t>
                      </a:r>
                      <a:r>
                        <a:rPr lang="es-ES_tradnl" sz="2000" dirty="0">
                          <a:effectLst/>
                        </a:rPr>
                        <a:t> </a:t>
                      </a:r>
                      <a:r>
                        <a:rPr lang="es-ES_tradnl" sz="2000" dirty="0" err="1">
                          <a:effectLst/>
                        </a:rPr>
                        <a:t>Gjedrem</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85       1990</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03"/>
                  </a:ext>
                </a:extLst>
              </a:tr>
              <a:tr h="454159">
                <a:tc>
                  <a:txBody>
                    <a:bodyPr/>
                    <a:lstStyle/>
                    <a:p>
                      <a:pPr indent="16510" algn="ctr">
                        <a:spcAft>
                          <a:spcPts val="0"/>
                        </a:spcAft>
                      </a:pPr>
                      <a:r>
                        <a:rPr lang="es-ES_tradnl" sz="2000" dirty="0">
                          <a:effectLst/>
                        </a:rPr>
                        <a:t>IV.</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6985" algn="ctr">
                        <a:spcAft>
                          <a:spcPts val="0"/>
                        </a:spcAft>
                      </a:pPr>
                      <a:r>
                        <a:rPr lang="es-ES_tradnl" sz="2000" dirty="0">
                          <a:effectLst/>
                        </a:rPr>
                        <a:t>1991</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marL="0" indent="17463">
                        <a:spcAft>
                          <a:spcPts val="0"/>
                        </a:spcAft>
                        <a:tabLst/>
                      </a:pPr>
                      <a:r>
                        <a:rPr lang="es-ES_tradnl" sz="2000" dirty="0" smtClean="0">
                          <a:effectLst/>
                        </a:rPr>
                        <a:t>Wuhan, China</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20955">
                        <a:spcAft>
                          <a:spcPts val="0"/>
                        </a:spcAft>
                      </a:pPr>
                      <a:r>
                        <a:rPr lang="es-ES_tradnl" sz="2000" dirty="0" err="1">
                          <a:effectLst/>
                        </a:rPr>
                        <a:t>Hongxi</a:t>
                      </a:r>
                      <a:r>
                        <a:rPr lang="es-ES_tradnl" sz="2000" dirty="0">
                          <a:effectLst/>
                        </a:rPr>
                        <a:t> </a:t>
                      </a:r>
                      <a:r>
                        <a:rPr lang="es-ES_tradnl" sz="2000" dirty="0" err="1">
                          <a:effectLst/>
                        </a:rPr>
                        <a:t>Chen</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52705">
                        <a:spcAft>
                          <a:spcPts val="0"/>
                        </a:spcAft>
                        <a:tabLst>
                          <a:tab pos="786765" algn="ctr"/>
                        </a:tabLst>
                      </a:pPr>
                      <a:r>
                        <a:rPr lang="es-ES_tradnl" sz="2000" dirty="0">
                          <a:effectLst/>
                        </a:rPr>
                        <a:t>VOL 111     1993</a:t>
                      </a:r>
                      <a:endParaRPr lang="es-ES_tradnl" sz="2000" dirty="0">
                        <a:effectLst/>
                        <a:latin typeface="Calibri" charset="0"/>
                        <a:ea typeface="Times New Roman" charset="0"/>
                        <a:cs typeface="Times New Roman" charset="0"/>
                      </a:endParaRPr>
                    </a:p>
                  </a:txBody>
                  <a:tcPr marL="61048" marR="61048" marT="0" marB="0">
                    <a:solidFill>
                      <a:schemeClr val="bg1"/>
                    </a:solidFill>
                  </a:tcPr>
                </a:tc>
                <a:extLst>
                  <a:ext uri="{0D108BD9-81ED-4DB2-BD59-A6C34878D82A}">
                    <a16:rowId xmlns:a16="http://schemas.microsoft.com/office/drawing/2014/main" xmlns="" val="10004"/>
                  </a:ext>
                </a:extLst>
              </a:tr>
              <a:tr h="454159">
                <a:tc>
                  <a:txBody>
                    <a:bodyPr/>
                    <a:lstStyle/>
                    <a:p>
                      <a:pPr indent="16510" algn="ctr">
                        <a:spcAft>
                          <a:spcPts val="0"/>
                        </a:spcAft>
                      </a:pPr>
                      <a:r>
                        <a:rPr lang="es-ES_tradnl" sz="2000" dirty="0">
                          <a:effectLst/>
                        </a:rPr>
                        <a:t>V.</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6985" algn="ctr">
                        <a:spcAft>
                          <a:spcPts val="0"/>
                        </a:spcAft>
                      </a:pPr>
                      <a:r>
                        <a:rPr lang="es-ES_tradnl" sz="2000" dirty="0">
                          <a:effectLst/>
                        </a:rPr>
                        <a:t>1994</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marL="0" indent="17463">
                        <a:spcAft>
                          <a:spcPts val="0"/>
                        </a:spcAft>
                        <a:tabLst/>
                      </a:pPr>
                      <a:r>
                        <a:rPr lang="es-ES_tradnl" sz="2000" dirty="0" smtClean="0">
                          <a:effectLst/>
                        </a:rPr>
                        <a:t>Halifax, </a:t>
                      </a:r>
                      <a:r>
                        <a:rPr lang="es-ES_tradnl" sz="2000" dirty="0" err="1" smtClean="0">
                          <a:effectLst/>
                        </a:rPr>
                        <a:t>Canada</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20955">
                        <a:spcAft>
                          <a:spcPts val="0"/>
                        </a:spcAft>
                      </a:pPr>
                      <a:r>
                        <a:rPr lang="es-ES_tradnl" sz="2000" dirty="0">
                          <a:effectLst/>
                        </a:rPr>
                        <a:t>Roger Doyle</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52705">
                        <a:spcAft>
                          <a:spcPts val="0"/>
                        </a:spcAft>
                      </a:pPr>
                      <a:r>
                        <a:rPr lang="es-ES_tradnl" sz="2000" dirty="0">
                          <a:effectLst/>
                        </a:rPr>
                        <a:t>VOL 137     1996</a:t>
                      </a:r>
                      <a:endParaRPr lang="es-ES_tradnl" sz="2000" dirty="0">
                        <a:effectLst/>
                        <a:latin typeface="Calibri" charset="0"/>
                        <a:ea typeface="Times New Roman" charset="0"/>
                        <a:cs typeface="Times New Roman" charset="0"/>
                      </a:endParaRPr>
                    </a:p>
                  </a:txBody>
                  <a:tcPr marL="61048" marR="61048" marT="0" marB="0">
                    <a:solidFill>
                      <a:schemeClr val="bg1"/>
                    </a:solidFill>
                  </a:tcPr>
                </a:tc>
                <a:extLst>
                  <a:ext uri="{0D108BD9-81ED-4DB2-BD59-A6C34878D82A}">
                    <a16:rowId xmlns:a16="http://schemas.microsoft.com/office/drawing/2014/main" xmlns="" val="10005"/>
                  </a:ext>
                </a:extLst>
              </a:tr>
              <a:tr h="425231">
                <a:tc>
                  <a:txBody>
                    <a:bodyPr/>
                    <a:lstStyle/>
                    <a:p>
                      <a:pPr indent="16510" algn="ctr">
                        <a:spcAft>
                          <a:spcPts val="0"/>
                        </a:spcAft>
                      </a:pPr>
                      <a:r>
                        <a:rPr lang="es-ES_tradnl" sz="2000" dirty="0">
                          <a:effectLst/>
                        </a:rPr>
                        <a:t>VI.</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6985" algn="ctr">
                        <a:spcAft>
                          <a:spcPts val="0"/>
                        </a:spcAft>
                      </a:pPr>
                      <a:r>
                        <a:rPr lang="es-ES_tradnl" sz="2000">
                          <a:effectLst/>
                        </a:rPr>
                        <a:t>1997</a:t>
                      </a:r>
                      <a:endParaRPr lang="es-ES_tradnl" sz="2000">
                        <a:effectLst/>
                        <a:latin typeface="Calibri" charset="0"/>
                        <a:ea typeface="Times New Roman" charset="0"/>
                        <a:cs typeface="Times New Roman" charset="0"/>
                      </a:endParaRPr>
                    </a:p>
                  </a:txBody>
                  <a:tcPr marL="61048" marR="61048" marT="0" marB="0">
                    <a:solidFill>
                      <a:schemeClr val="bg1"/>
                    </a:solidFill>
                  </a:tcPr>
                </a:tc>
                <a:tc>
                  <a:txBody>
                    <a:bodyPr/>
                    <a:lstStyle/>
                    <a:p>
                      <a:pPr marL="0" indent="17463">
                        <a:spcAft>
                          <a:spcPts val="0"/>
                        </a:spcAft>
                        <a:tabLst/>
                      </a:pPr>
                      <a:r>
                        <a:rPr lang="es-ES_tradnl" sz="2000" dirty="0" smtClean="0">
                          <a:effectLst/>
                        </a:rPr>
                        <a:t>Stirling, Scotland</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20955">
                        <a:spcAft>
                          <a:spcPts val="0"/>
                        </a:spcAft>
                      </a:pPr>
                      <a:r>
                        <a:rPr lang="es-ES_tradnl" sz="2000" dirty="0" err="1">
                          <a:effectLst/>
                        </a:rPr>
                        <a:t>Brendan</a:t>
                      </a:r>
                      <a:r>
                        <a:rPr lang="es-ES_tradnl" sz="2000" dirty="0">
                          <a:effectLst/>
                        </a:rPr>
                        <a:t> </a:t>
                      </a:r>
                      <a:r>
                        <a:rPr lang="es-ES_tradnl" sz="2000" dirty="0" err="1">
                          <a:effectLst/>
                        </a:rPr>
                        <a:t>McAndrew</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52705">
                        <a:spcAft>
                          <a:spcPts val="0"/>
                        </a:spcAft>
                      </a:pPr>
                      <a:r>
                        <a:rPr lang="es-ES_tradnl" sz="2000" dirty="0">
                          <a:effectLst/>
                        </a:rPr>
                        <a:t>VOL 173     1999</a:t>
                      </a:r>
                      <a:endParaRPr lang="es-ES_tradnl" sz="2000" dirty="0">
                        <a:effectLst/>
                        <a:latin typeface="Calibri" charset="0"/>
                        <a:ea typeface="Times New Roman" charset="0"/>
                        <a:cs typeface="Times New Roman" charset="0"/>
                      </a:endParaRPr>
                    </a:p>
                  </a:txBody>
                  <a:tcPr marL="61048" marR="61048" marT="0" marB="0">
                    <a:solidFill>
                      <a:schemeClr val="bg1"/>
                    </a:solidFill>
                  </a:tcPr>
                </a:tc>
                <a:extLst>
                  <a:ext uri="{0D108BD9-81ED-4DB2-BD59-A6C34878D82A}">
                    <a16:rowId xmlns:a16="http://schemas.microsoft.com/office/drawing/2014/main" xmlns="" val="10006"/>
                  </a:ext>
                </a:extLst>
              </a:tr>
              <a:tr h="462991">
                <a:tc>
                  <a:txBody>
                    <a:bodyPr/>
                    <a:lstStyle/>
                    <a:p>
                      <a:pPr indent="16510" algn="ctr">
                        <a:spcAft>
                          <a:spcPts val="0"/>
                        </a:spcAft>
                      </a:pPr>
                      <a:r>
                        <a:rPr lang="es-ES_tradnl" sz="2000" dirty="0">
                          <a:effectLst/>
                        </a:rPr>
                        <a:t>VII.</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dirty="0">
                          <a:effectLst/>
                        </a:rPr>
                        <a:t>2000</a:t>
                      </a:r>
                      <a:endParaRPr lang="es-ES_tradnl" sz="2000" dirty="0">
                        <a:effectLst/>
                        <a:latin typeface="Calibri" charset="0"/>
                        <a:ea typeface="Times New Roman" charset="0"/>
                        <a:cs typeface="Times New Roman" charset="0"/>
                      </a:endParaRPr>
                    </a:p>
                  </a:txBody>
                  <a:tcPr marL="61048" marR="61048" marT="0" marB="0"/>
                </a:tc>
                <a:tc>
                  <a:txBody>
                    <a:bodyPr/>
                    <a:lstStyle/>
                    <a:p>
                      <a:pPr marL="0" indent="17463">
                        <a:spcAft>
                          <a:spcPts val="0"/>
                        </a:spcAft>
                        <a:tabLst/>
                      </a:pPr>
                      <a:r>
                        <a:rPr lang="es-ES_tradnl" sz="2000" dirty="0" err="1" smtClean="0">
                          <a:effectLst/>
                        </a:rPr>
                        <a:t>Townsville</a:t>
                      </a:r>
                      <a:r>
                        <a:rPr lang="es-ES_tradnl" sz="2000" dirty="0" smtClean="0">
                          <a:effectLst/>
                        </a:rPr>
                        <a:t>, Australia</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a:effectLst/>
                        </a:rPr>
                        <a:t>John </a:t>
                      </a:r>
                      <a:r>
                        <a:rPr lang="es-ES_tradnl" sz="2000" dirty="0" err="1">
                          <a:effectLst/>
                        </a:rPr>
                        <a:t>Benzie</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204     2002</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07"/>
                  </a:ext>
                </a:extLst>
              </a:tr>
              <a:tr h="454159">
                <a:tc>
                  <a:txBody>
                    <a:bodyPr/>
                    <a:lstStyle/>
                    <a:p>
                      <a:pPr indent="16510" algn="ctr">
                        <a:spcAft>
                          <a:spcPts val="0"/>
                        </a:spcAft>
                      </a:pPr>
                      <a:r>
                        <a:rPr lang="es-ES_tradnl" sz="2000" dirty="0">
                          <a:effectLst/>
                        </a:rPr>
                        <a:t>VIII.</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a:effectLst/>
                        </a:rPr>
                        <a:t>2003</a:t>
                      </a:r>
                      <a:endParaRPr lang="es-ES_tradnl" sz="2000">
                        <a:effectLst/>
                        <a:latin typeface="Calibri" charset="0"/>
                        <a:ea typeface="Times New Roman" charset="0"/>
                        <a:cs typeface="Times New Roman" charset="0"/>
                      </a:endParaRPr>
                    </a:p>
                  </a:txBody>
                  <a:tcPr marL="61048" marR="61048" marT="0" marB="0"/>
                </a:tc>
                <a:tc>
                  <a:txBody>
                    <a:bodyPr/>
                    <a:lstStyle/>
                    <a:p>
                      <a:pPr marL="0" indent="17463">
                        <a:spcAft>
                          <a:spcPts val="0"/>
                        </a:spcAft>
                        <a:tabLst/>
                      </a:pPr>
                      <a:r>
                        <a:rPr lang="es-ES_tradnl" sz="2000" dirty="0" smtClean="0">
                          <a:effectLst/>
                        </a:rPr>
                        <a:t>Puerto Varas, Chile</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a:effectLst/>
                        </a:rPr>
                        <a:t>Roberto Neira</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247     2005</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08"/>
                  </a:ext>
                </a:extLst>
              </a:tr>
              <a:tr h="454159">
                <a:tc>
                  <a:txBody>
                    <a:bodyPr/>
                    <a:lstStyle/>
                    <a:p>
                      <a:pPr indent="16510" algn="ctr">
                        <a:spcAft>
                          <a:spcPts val="0"/>
                        </a:spcAft>
                      </a:pPr>
                      <a:r>
                        <a:rPr lang="es-ES_tradnl" sz="2000" dirty="0">
                          <a:effectLst/>
                        </a:rPr>
                        <a:t>IX.</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dirty="0">
                          <a:effectLst/>
                        </a:rPr>
                        <a:t>2006</a:t>
                      </a:r>
                      <a:endParaRPr lang="es-ES_tradnl" sz="2000" dirty="0">
                        <a:effectLst/>
                        <a:latin typeface="Calibri" charset="0"/>
                        <a:ea typeface="Times New Roman" charset="0"/>
                        <a:cs typeface="Times New Roman" charset="0"/>
                      </a:endParaRPr>
                    </a:p>
                  </a:txBody>
                  <a:tcPr marL="61048" marR="61048" marT="0" marB="0"/>
                </a:tc>
                <a:tc>
                  <a:txBody>
                    <a:bodyPr/>
                    <a:lstStyle/>
                    <a:p>
                      <a:pPr marL="0" indent="17463">
                        <a:spcAft>
                          <a:spcPts val="0"/>
                        </a:spcAft>
                        <a:tabLst/>
                      </a:pPr>
                      <a:r>
                        <a:rPr lang="es-ES_tradnl" sz="2000" dirty="0" smtClean="0">
                          <a:effectLst/>
                        </a:rPr>
                        <a:t>Montpellier, France</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err="1">
                          <a:effectLst/>
                        </a:rPr>
                        <a:t>Béatrice</a:t>
                      </a:r>
                      <a:r>
                        <a:rPr lang="es-ES_tradnl" sz="2000" dirty="0">
                          <a:effectLst/>
                        </a:rPr>
                        <a:t> </a:t>
                      </a:r>
                      <a:r>
                        <a:rPr lang="es-ES_tradnl" sz="2000" dirty="0" err="1">
                          <a:effectLst/>
                        </a:rPr>
                        <a:t>Chatain</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272     2007    </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09"/>
                  </a:ext>
                </a:extLst>
              </a:tr>
              <a:tr h="454159">
                <a:tc>
                  <a:txBody>
                    <a:bodyPr/>
                    <a:lstStyle/>
                    <a:p>
                      <a:pPr indent="16510" algn="ctr">
                        <a:spcAft>
                          <a:spcPts val="0"/>
                        </a:spcAft>
                      </a:pPr>
                      <a:r>
                        <a:rPr lang="es-ES_tradnl" sz="2000" dirty="0">
                          <a:effectLst/>
                        </a:rPr>
                        <a:t>X.</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6985" algn="ctr">
                        <a:spcAft>
                          <a:spcPts val="0"/>
                        </a:spcAft>
                      </a:pPr>
                      <a:r>
                        <a:rPr lang="es-ES_tradnl" sz="2000" dirty="0">
                          <a:effectLst/>
                        </a:rPr>
                        <a:t>2009</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marL="0" indent="17463">
                        <a:spcAft>
                          <a:spcPts val="0"/>
                        </a:spcAft>
                        <a:tabLst/>
                      </a:pPr>
                      <a:r>
                        <a:rPr lang="es-ES_tradnl" sz="2000" dirty="0" smtClean="0">
                          <a:effectLst/>
                        </a:rPr>
                        <a:t>Bangkok, </a:t>
                      </a:r>
                      <a:r>
                        <a:rPr lang="es-ES_tradnl" sz="2000" dirty="0" err="1" smtClean="0">
                          <a:effectLst/>
                        </a:rPr>
                        <a:t>Thailand</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20955">
                        <a:spcAft>
                          <a:spcPts val="0"/>
                        </a:spcAft>
                      </a:pPr>
                      <a:r>
                        <a:rPr lang="es-ES_tradnl" sz="2000" dirty="0" err="1">
                          <a:effectLst/>
                        </a:rPr>
                        <a:t>Uthairat</a:t>
                      </a:r>
                      <a:r>
                        <a:rPr lang="es-ES_tradnl" sz="2000" dirty="0">
                          <a:effectLst/>
                        </a:rPr>
                        <a:t> </a:t>
                      </a:r>
                      <a:r>
                        <a:rPr lang="es-ES_tradnl" sz="2000" dirty="0" err="1">
                          <a:effectLst/>
                        </a:rPr>
                        <a:t>Na-Nakorn</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52705">
                        <a:spcAft>
                          <a:spcPts val="0"/>
                        </a:spcAft>
                      </a:pPr>
                      <a:r>
                        <a:rPr lang="es-ES_tradnl" sz="2000" dirty="0">
                          <a:effectLst/>
                        </a:rPr>
                        <a:t>VOL 308     2010</a:t>
                      </a:r>
                      <a:endParaRPr lang="es-ES_tradnl" sz="2000" dirty="0">
                        <a:effectLst/>
                        <a:latin typeface="Calibri" charset="0"/>
                        <a:ea typeface="Times New Roman" charset="0"/>
                        <a:cs typeface="Times New Roman" charset="0"/>
                      </a:endParaRPr>
                    </a:p>
                  </a:txBody>
                  <a:tcPr marL="61048" marR="61048" marT="0" marB="0">
                    <a:solidFill>
                      <a:schemeClr val="bg1"/>
                    </a:solidFill>
                  </a:tcPr>
                </a:tc>
                <a:extLst>
                  <a:ext uri="{0D108BD9-81ED-4DB2-BD59-A6C34878D82A}">
                    <a16:rowId xmlns:a16="http://schemas.microsoft.com/office/drawing/2014/main" xmlns="" val="10010"/>
                  </a:ext>
                </a:extLst>
              </a:tr>
              <a:tr h="454159">
                <a:tc>
                  <a:txBody>
                    <a:bodyPr/>
                    <a:lstStyle/>
                    <a:p>
                      <a:pPr indent="16510" algn="ctr">
                        <a:spcAft>
                          <a:spcPts val="0"/>
                        </a:spcAft>
                      </a:pPr>
                      <a:r>
                        <a:rPr lang="es-ES_tradnl" sz="2000" dirty="0">
                          <a:effectLst/>
                        </a:rPr>
                        <a:t>XI.</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6985" algn="ctr">
                        <a:spcAft>
                          <a:spcPts val="0"/>
                        </a:spcAft>
                      </a:pPr>
                      <a:r>
                        <a:rPr lang="es-ES_tradnl" sz="2000" dirty="0" smtClean="0">
                          <a:effectLst/>
                        </a:rPr>
                        <a:t>2012</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marL="0" indent="17463">
                        <a:spcAft>
                          <a:spcPts val="0"/>
                        </a:spcAft>
                        <a:tabLst/>
                      </a:pPr>
                      <a:r>
                        <a:rPr lang="es-ES_tradnl" sz="2000" dirty="0" smtClean="0">
                          <a:effectLst/>
                        </a:rPr>
                        <a:t>Auburn, USA</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20955">
                        <a:spcAft>
                          <a:spcPts val="0"/>
                        </a:spcAft>
                      </a:pPr>
                      <a:r>
                        <a:rPr lang="es-ES_tradnl" sz="2000" dirty="0" err="1">
                          <a:effectLst/>
                        </a:rPr>
                        <a:t>Rex</a:t>
                      </a:r>
                      <a:r>
                        <a:rPr lang="es-ES_tradnl" sz="2000" dirty="0">
                          <a:effectLst/>
                        </a:rPr>
                        <a:t> </a:t>
                      </a:r>
                      <a:r>
                        <a:rPr lang="es-ES_tradnl" sz="2000" dirty="0" err="1">
                          <a:effectLst/>
                        </a:rPr>
                        <a:t>Dunham</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52705">
                        <a:spcAft>
                          <a:spcPts val="0"/>
                        </a:spcAft>
                      </a:pPr>
                      <a:r>
                        <a:rPr lang="es-ES_tradnl" sz="2000" dirty="0">
                          <a:effectLst/>
                        </a:rPr>
                        <a:t>VOL 420     2014</a:t>
                      </a:r>
                      <a:endParaRPr lang="es-ES_tradnl" sz="2000" dirty="0">
                        <a:effectLst/>
                        <a:latin typeface="Calibri" charset="0"/>
                        <a:ea typeface="Times New Roman" charset="0"/>
                        <a:cs typeface="Times New Roman" charset="0"/>
                      </a:endParaRPr>
                    </a:p>
                  </a:txBody>
                  <a:tcPr marL="61048" marR="61048" marT="0" marB="0">
                    <a:solidFill>
                      <a:schemeClr val="bg1"/>
                    </a:solidFill>
                  </a:tcPr>
                </a:tc>
                <a:extLst>
                  <a:ext uri="{0D108BD9-81ED-4DB2-BD59-A6C34878D82A}">
                    <a16:rowId xmlns:a16="http://schemas.microsoft.com/office/drawing/2014/main" xmlns="" val="10011"/>
                  </a:ext>
                </a:extLst>
              </a:tr>
              <a:tr h="454159">
                <a:tc>
                  <a:txBody>
                    <a:bodyPr/>
                    <a:lstStyle/>
                    <a:p>
                      <a:pPr indent="16510" algn="ctr">
                        <a:spcAft>
                          <a:spcPts val="0"/>
                        </a:spcAft>
                      </a:pPr>
                      <a:r>
                        <a:rPr lang="es-ES_tradnl" sz="2000" dirty="0">
                          <a:effectLst/>
                        </a:rPr>
                        <a:t>XII.</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6985" algn="ctr">
                        <a:spcAft>
                          <a:spcPts val="0"/>
                        </a:spcAft>
                      </a:pPr>
                      <a:r>
                        <a:rPr lang="es-ES_tradnl" sz="2000">
                          <a:effectLst/>
                        </a:rPr>
                        <a:t>2015</a:t>
                      </a:r>
                      <a:endParaRPr lang="es-ES_tradnl" sz="2000">
                        <a:effectLst/>
                        <a:latin typeface="Calibri" charset="0"/>
                        <a:ea typeface="Times New Roman" charset="0"/>
                        <a:cs typeface="Times New Roman" charset="0"/>
                      </a:endParaRPr>
                    </a:p>
                  </a:txBody>
                  <a:tcPr marL="61048" marR="61048" marT="0" marB="0">
                    <a:solidFill>
                      <a:schemeClr val="bg1"/>
                    </a:solidFill>
                  </a:tcPr>
                </a:tc>
                <a:tc>
                  <a:txBody>
                    <a:bodyPr/>
                    <a:lstStyle/>
                    <a:p>
                      <a:pPr marL="0" indent="52388">
                        <a:spcAft>
                          <a:spcPts val="0"/>
                        </a:spcAft>
                        <a:tabLst/>
                      </a:pPr>
                      <a:r>
                        <a:rPr lang="es-ES_tradnl" sz="2000" dirty="0" err="1" smtClean="0">
                          <a:effectLst/>
                        </a:rPr>
                        <a:t>Stgo</a:t>
                      </a:r>
                      <a:r>
                        <a:rPr lang="es-ES_tradnl" sz="2000" dirty="0" smtClean="0">
                          <a:effectLst/>
                        </a:rPr>
                        <a:t>. Compostela, España</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20955">
                        <a:spcAft>
                          <a:spcPts val="0"/>
                        </a:spcAft>
                      </a:pPr>
                      <a:r>
                        <a:rPr lang="es-ES_tradnl" sz="2000" dirty="0">
                          <a:effectLst/>
                        </a:rPr>
                        <a:t>Paulino Martínez</a:t>
                      </a:r>
                      <a:endParaRPr lang="es-ES_tradnl" sz="2000" dirty="0">
                        <a:effectLst/>
                        <a:latin typeface="Calibri" charset="0"/>
                        <a:ea typeface="Times New Roman" charset="0"/>
                        <a:cs typeface="Times New Roman" charset="0"/>
                      </a:endParaRPr>
                    </a:p>
                  </a:txBody>
                  <a:tcPr marL="61048" marR="61048" marT="0" marB="0">
                    <a:solidFill>
                      <a:schemeClr val="bg1"/>
                    </a:solidFill>
                  </a:tcPr>
                </a:tc>
                <a:tc>
                  <a:txBody>
                    <a:bodyPr/>
                    <a:lstStyle/>
                    <a:p>
                      <a:pPr indent="-52705">
                        <a:spcAft>
                          <a:spcPts val="0"/>
                        </a:spcAft>
                      </a:pPr>
                      <a:r>
                        <a:rPr lang="es-ES_tradnl" sz="2000" dirty="0">
                          <a:effectLst/>
                        </a:rPr>
                        <a:t>VOL 472     2017</a:t>
                      </a:r>
                      <a:endParaRPr lang="es-ES_tradnl" sz="2000" dirty="0">
                        <a:effectLst/>
                        <a:latin typeface="Calibri" charset="0"/>
                        <a:ea typeface="Times New Roman" charset="0"/>
                        <a:cs typeface="Times New Roman" charset="0"/>
                      </a:endParaRPr>
                    </a:p>
                  </a:txBody>
                  <a:tcPr marL="61048" marR="61048" marT="0" marB="0">
                    <a:solidFill>
                      <a:schemeClr val="bg1"/>
                    </a:solidFill>
                  </a:tcPr>
                </a:tc>
                <a:extLst>
                  <a:ext uri="{0D108BD9-81ED-4DB2-BD59-A6C34878D82A}">
                    <a16:rowId xmlns:a16="http://schemas.microsoft.com/office/drawing/2014/main" xmlns="" val="10012"/>
                  </a:ext>
                </a:extLst>
              </a:tr>
              <a:tr h="454159">
                <a:tc>
                  <a:txBody>
                    <a:bodyPr/>
                    <a:lstStyle/>
                    <a:p>
                      <a:pPr indent="16510" algn="ctr">
                        <a:spcAft>
                          <a:spcPts val="0"/>
                        </a:spcAft>
                      </a:pPr>
                      <a:r>
                        <a:rPr lang="es-ES_tradnl" sz="2000" dirty="0">
                          <a:effectLst/>
                        </a:rPr>
                        <a:t>XIII.</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a:effectLst/>
                        </a:rPr>
                        <a:t>2018</a:t>
                      </a:r>
                      <a:endParaRPr lang="es-ES_tradnl" sz="2000">
                        <a:effectLst/>
                        <a:latin typeface="Calibri" charset="0"/>
                        <a:ea typeface="Times New Roman" charset="0"/>
                        <a:cs typeface="Times New Roman" charset="0"/>
                      </a:endParaRPr>
                    </a:p>
                  </a:txBody>
                  <a:tcPr marL="61048" marR="61048" marT="0" marB="0"/>
                </a:tc>
                <a:tc>
                  <a:txBody>
                    <a:bodyPr/>
                    <a:lstStyle/>
                    <a:p>
                      <a:pPr marL="0" indent="17463">
                        <a:spcAft>
                          <a:spcPts val="0"/>
                        </a:spcAft>
                        <a:tabLst/>
                      </a:pPr>
                      <a:r>
                        <a:rPr lang="es-ES_tradnl" sz="2000" smtClean="0">
                          <a:effectLst/>
                        </a:rPr>
                        <a:t>Cairns, Australia</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err="1">
                          <a:effectLst/>
                        </a:rPr>
                        <a:t>Dean</a:t>
                      </a:r>
                      <a:r>
                        <a:rPr lang="es-ES_tradnl" sz="2000" dirty="0">
                          <a:effectLst/>
                        </a:rPr>
                        <a:t> Jerry </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13"/>
                  </a:ext>
                </a:extLst>
              </a:tr>
              <a:tr h="250212">
                <a:tc>
                  <a:txBody>
                    <a:bodyPr/>
                    <a:lstStyle/>
                    <a:p>
                      <a:pPr indent="16510" algn="ctr">
                        <a:spcAft>
                          <a:spcPts val="0"/>
                        </a:spcAft>
                      </a:pPr>
                      <a:r>
                        <a:rPr lang="es-ES_tradnl" sz="2000" dirty="0">
                          <a:effectLst/>
                        </a:rPr>
                        <a:t>XIV.</a:t>
                      </a:r>
                      <a:endParaRPr lang="es-ES_tradnl" sz="2000" dirty="0">
                        <a:effectLst/>
                        <a:latin typeface="Calibri" charset="0"/>
                        <a:ea typeface="Times New Roman" charset="0"/>
                        <a:cs typeface="Times New Roman" charset="0"/>
                      </a:endParaRPr>
                    </a:p>
                  </a:txBody>
                  <a:tcPr marL="61048" marR="61048" marT="0" marB="0"/>
                </a:tc>
                <a:tc>
                  <a:txBody>
                    <a:bodyPr/>
                    <a:lstStyle/>
                    <a:p>
                      <a:pPr indent="-6985" algn="ctr">
                        <a:spcAft>
                          <a:spcPts val="0"/>
                        </a:spcAft>
                      </a:pPr>
                      <a:r>
                        <a:rPr lang="es-ES_tradnl" sz="2000">
                          <a:effectLst/>
                        </a:rPr>
                        <a:t>2021</a:t>
                      </a:r>
                      <a:endParaRPr lang="es-ES_tradnl" sz="2000">
                        <a:effectLst/>
                        <a:latin typeface="Calibri" charset="0"/>
                        <a:ea typeface="Times New Roman" charset="0"/>
                        <a:cs typeface="Times New Roman" charset="0"/>
                      </a:endParaRPr>
                    </a:p>
                  </a:txBody>
                  <a:tcPr marL="61048" marR="61048" marT="0" marB="0"/>
                </a:tc>
                <a:tc>
                  <a:txBody>
                    <a:bodyPr/>
                    <a:lstStyle/>
                    <a:p>
                      <a:pPr marL="0" indent="52388">
                        <a:spcAft>
                          <a:spcPts val="0"/>
                        </a:spcAft>
                        <a:tabLst/>
                      </a:pPr>
                      <a:r>
                        <a:rPr lang="es-ES_tradnl" sz="2000" dirty="0" smtClean="0">
                          <a:effectLst/>
                        </a:rPr>
                        <a:t>Puerto Varas, Chile</a:t>
                      </a:r>
                      <a:endParaRPr lang="es-ES_tradnl" sz="2000" dirty="0">
                        <a:effectLst/>
                        <a:latin typeface="Calibri" charset="0"/>
                        <a:ea typeface="Times New Roman" charset="0"/>
                        <a:cs typeface="Times New Roman" charset="0"/>
                      </a:endParaRPr>
                    </a:p>
                  </a:txBody>
                  <a:tcPr marL="61048" marR="61048" marT="0" marB="0"/>
                </a:tc>
                <a:tc>
                  <a:txBody>
                    <a:bodyPr/>
                    <a:lstStyle/>
                    <a:p>
                      <a:pPr indent="20955">
                        <a:spcAft>
                          <a:spcPts val="0"/>
                        </a:spcAft>
                      </a:pPr>
                      <a:r>
                        <a:rPr lang="es-ES_tradnl" sz="2000" dirty="0">
                          <a:effectLst/>
                        </a:rPr>
                        <a:t>José Yáñez</a:t>
                      </a:r>
                      <a:endParaRPr lang="es-ES_tradnl" sz="2000" dirty="0">
                        <a:effectLst/>
                        <a:latin typeface="Calibri" charset="0"/>
                        <a:ea typeface="Times New Roman" charset="0"/>
                        <a:cs typeface="Times New Roman" charset="0"/>
                      </a:endParaRPr>
                    </a:p>
                  </a:txBody>
                  <a:tcPr marL="61048" marR="61048" marT="0" marB="0"/>
                </a:tc>
                <a:tc>
                  <a:txBody>
                    <a:bodyPr/>
                    <a:lstStyle/>
                    <a:p>
                      <a:pPr indent="-52705">
                        <a:spcAft>
                          <a:spcPts val="0"/>
                        </a:spcAft>
                      </a:pPr>
                      <a:r>
                        <a:rPr lang="es-ES_tradnl" sz="2000" dirty="0">
                          <a:effectLst/>
                        </a:rPr>
                        <a:t>VOL </a:t>
                      </a:r>
                      <a:endParaRPr lang="es-ES_tradnl" sz="2000" dirty="0">
                        <a:effectLst/>
                        <a:latin typeface="Calibri" charset="0"/>
                        <a:ea typeface="Times New Roman" charset="0"/>
                        <a:cs typeface="Times New Roman" charset="0"/>
                      </a:endParaRPr>
                    </a:p>
                  </a:txBody>
                  <a:tcPr marL="61048" marR="61048" marT="0" marB="0"/>
                </a:tc>
                <a:extLst>
                  <a:ext uri="{0D108BD9-81ED-4DB2-BD59-A6C34878D82A}">
                    <a16:rowId xmlns:a16="http://schemas.microsoft.com/office/drawing/2014/main" xmlns="" val="10014"/>
                  </a:ext>
                </a:extLst>
              </a:tr>
            </a:tbl>
          </a:graphicData>
        </a:graphic>
      </p:graphicFrame>
      <p:sp>
        <p:nvSpPr>
          <p:cNvPr id="4" name="Marcador de pie de página 3"/>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4239122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547707770"/>
              </p:ext>
            </p:extLst>
          </p:nvPr>
        </p:nvGraphicFramePr>
        <p:xfrm>
          <a:off x="761930" y="1332557"/>
          <a:ext cx="10752736" cy="5322247"/>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Agrupar 11"/>
          <p:cNvGrpSpPr/>
          <p:nvPr/>
        </p:nvGrpSpPr>
        <p:grpSpPr>
          <a:xfrm>
            <a:off x="10261597" y="3200400"/>
            <a:ext cx="1490129" cy="1756506"/>
            <a:chOff x="9821335" y="2285997"/>
            <a:chExt cx="1490129" cy="1756506"/>
          </a:xfrm>
        </p:grpSpPr>
        <p:sp>
          <p:nvSpPr>
            <p:cNvPr id="3" name="Rectángulo redondeado 2"/>
            <p:cNvSpPr/>
            <p:nvPr/>
          </p:nvSpPr>
          <p:spPr>
            <a:xfrm>
              <a:off x="9821335" y="2353731"/>
              <a:ext cx="253997" cy="220134"/>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ángulo redondeado 3"/>
            <p:cNvSpPr/>
            <p:nvPr/>
          </p:nvSpPr>
          <p:spPr>
            <a:xfrm>
              <a:off x="9821338" y="2709332"/>
              <a:ext cx="253997" cy="22013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redondeado 5"/>
            <p:cNvSpPr/>
            <p:nvPr/>
          </p:nvSpPr>
          <p:spPr>
            <a:xfrm>
              <a:off x="9821336" y="3098795"/>
              <a:ext cx="253997" cy="22013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redondeado 6"/>
            <p:cNvSpPr/>
            <p:nvPr/>
          </p:nvSpPr>
          <p:spPr>
            <a:xfrm>
              <a:off x="9821339" y="3437463"/>
              <a:ext cx="253997" cy="22013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redondeado 7"/>
            <p:cNvSpPr/>
            <p:nvPr/>
          </p:nvSpPr>
          <p:spPr>
            <a:xfrm>
              <a:off x="9821342" y="3776130"/>
              <a:ext cx="253997" cy="22013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CuadroTexto 10"/>
            <p:cNvSpPr txBox="1"/>
            <p:nvPr/>
          </p:nvSpPr>
          <p:spPr>
            <a:xfrm>
              <a:off x="10083797" y="2285997"/>
              <a:ext cx="1227667" cy="1756506"/>
            </a:xfrm>
            <a:prstGeom prst="rect">
              <a:avLst/>
            </a:prstGeom>
            <a:noFill/>
          </p:spPr>
          <p:txBody>
            <a:bodyPr wrap="square" rtlCol="0">
              <a:spAutoFit/>
            </a:bodyPr>
            <a:lstStyle/>
            <a:p>
              <a:pPr>
                <a:lnSpc>
                  <a:spcPct val="150000"/>
                </a:lnSpc>
                <a:spcAft>
                  <a:spcPts val="600"/>
                </a:spcAft>
              </a:pPr>
              <a:r>
                <a:rPr lang="es-ES_tradnl" sz="1200" dirty="0" smtClean="0"/>
                <a:t>EUROPE </a:t>
              </a:r>
            </a:p>
            <a:p>
              <a:pPr>
                <a:lnSpc>
                  <a:spcPct val="150000"/>
                </a:lnSpc>
                <a:spcAft>
                  <a:spcPts val="600"/>
                </a:spcAft>
              </a:pPr>
              <a:r>
                <a:rPr lang="es-ES_tradnl" sz="1200" dirty="0" smtClean="0"/>
                <a:t>ASIA</a:t>
              </a:r>
            </a:p>
            <a:p>
              <a:pPr>
                <a:lnSpc>
                  <a:spcPct val="150000"/>
                </a:lnSpc>
                <a:spcAft>
                  <a:spcPts val="600"/>
                </a:spcAft>
              </a:pPr>
              <a:r>
                <a:rPr lang="es-ES_tradnl" sz="1200" dirty="0" smtClean="0"/>
                <a:t>N. </a:t>
              </a:r>
              <a:r>
                <a:rPr lang="es-ES_tradnl" sz="1200" dirty="0"/>
                <a:t>AMERICA</a:t>
              </a:r>
            </a:p>
            <a:p>
              <a:pPr>
                <a:lnSpc>
                  <a:spcPct val="150000"/>
                </a:lnSpc>
                <a:spcAft>
                  <a:spcPts val="600"/>
                </a:spcAft>
              </a:pPr>
              <a:r>
                <a:rPr lang="es-ES_tradnl" sz="1200" dirty="0" smtClean="0"/>
                <a:t>AUSTRALIA</a:t>
              </a:r>
            </a:p>
            <a:p>
              <a:pPr>
                <a:lnSpc>
                  <a:spcPct val="150000"/>
                </a:lnSpc>
                <a:spcAft>
                  <a:spcPts val="600"/>
                </a:spcAft>
              </a:pPr>
              <a:r>
                <a:rPr lang="es-ES_tradnl" sz="1200" dirty="0" smtClean="0"/>
                <a:t>S. AMERICA</a:t>
              </a:r>
              <a:endParaRPr lang="es-ES_tradnl" sz="1200" dirty="0"/>
            </a:p>
          </p:txBody>
        </p:sp>
      </p:grpSp>
      <p:sp>
        <p:nvSpPr>
          <p:cNvPr id="13" name="Título 1"/>
          <p:cNvSpPr txBox="1">
            <a:spLocks/>
          </p:cNvSpPr>
          <p:nvPr/>
        </p:nvSpPr>
        <p:spPr>
          <a:xfrm>
            <a:off x="838200" y="161929"/>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Registered attendance</a:t>
            </a:r>
          </a:p>
          <a:p>
            <a:pPr algn="ctr"/>
            <a:r>
              <a:rPr lang="en-US" sz="4000" dirty="0" smtClean="0"/>
              <a:t>from “n” countries</a:t>
            </a:r>
          </a:p>
        </p:txBody>
      </p:sp>
      <p:pic>
        <p:nvPicPr>
          <p:cNvPr id="17" name="Imagen 16"/>
          <p:cNvPicPr>
            <a:picLocks noChangeAspect="1"/>
          </p:cNvPicPr>
          <p:nvPr/>
        </p:nvPicPr>
        <p:blipFill>
          <a:blip r:embed="rId4">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785936" y="3268134"/>
            <a:ext cx="8318469" cy="1727197"/>
          </a:xfrm>
          <a:prstGeom prst="rect">
            <a:avLst/>
          </a:prstGeom>
        </p:spPr>
      </p:pic>
      <p:cxnSp>
        <p:nvCxnSpPr>
          <p:cNvPr id="20" name="Conector recto 19"/>
          <p:cNvCxnSpPr/>
          <p:nvPr/>
        </p:nvCxnSpPr>
        <p:spPr>
          <a:xfrm flipV="1">
            <a:off x="2065866" y="3742266"/>
            <a:ext cx="7213600" cy="55673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9186868" y="1608661"/>
            <a:ext cx="385763" cy="3363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8"/>
          <p:cNvSpPr/>
          <p:nvPr/>
        </p:nvSpPr>
        <p:spPr>
          <a:xfrm>
            <a:off x="9572238" y="3799211"/>
            <a:ext cx="171450" cy="11576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CuadroTexto 13"/>
          <p:cNvSpPr txBox="1"/>
          <p:nvPr/>
        </p:nvSpPr>
        <p:spPr>
          <a:xfrm>
            <a:off x="9531326" y="3582737"/>
            <a:ext cx="328936" cy="261610"/>
          </a:xfrm>
          <a:prstGeom prst="rect">
            <a:avLst/>
          </a:prstGeom>
          <a:noFill/>
        </p:spPr>
        <p:txBody>
          <a:bodyPr wrap="none" rtlCol="0">
            <a:spAutoFit/>
          </a:bodyPr>
          <a:lstStyle/>
          <a:p>
            <a:r>
              <a:rPr lang="es-ES_tradnl" sz="1100" b="1" dirty="0" smtClean="0"/>
              <a:t>36</a:t>
            </a:r>
            <a:endParaRPr lang="es-ES_tradnl" sz="1100" b="1" dirty="0"/>
          </a:p>
        </p:txBody>
      </p:sp>
      <p:cxnSp>
        <p:nvCxnSpPr>
          <p:cNvPr id="16" name="Conector recto 15"/>
          <p:cNvCxnSpPr/>
          <p:nvPr/>
        </p:nvCxnSpPr>
        <p:spPr>
          <a:xfrm>
            <a:off x="1900238" y="4996395"/>
            <a:ext cx="8204168" cy="9948"/>
          </a:xfrm>
          <a:prstGeom prst="line">
            <a:avLst/>
          </a:prstGeom>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9174455" y="1647293"/>
            <a:ext cx="420308" cy="276999"/>
          </a:xfrm>
          <a:prstGeom prst="rect">
            <a:avLst/>
          </a:prstGeom>
          <a:noFill/>
        </p:spPr>
        <p:txBody>
          <a:bodyPr wrap="none" rtlCol="0">
            <a:spAutoFit/>
          </a:bodyPr>
          <a:lstStyle/>
          <a:p>
            <a:r>
              <a:rPr lang="es-ES_tradnl" sz="1200" smtClean="0">
                <a:solidFill>
                  <a:schemeClr val="bg1"/>
                </a:solidFill>
              </a:rPr>
              <a:t>286</a:t>
            </a:r>
            <a:endParaRPr lang="es-ES_tradnl" sz="1200">
              <a:solidFill>
                <a:schemeClr val="bg1"/>
              </a:solidFill>
            </a:endParaRPr>
          </a:p>
        </p:txBody>
      </p:sp>
      <p:sp>
        <p:nvSpPr>
          <p:cNvPr id="15" name="Marcador de pie de página 1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16100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500"/>
                                        <p:tgtEl>
                                          <p:spTgt spid="1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34814" y="86804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I (1982) Galway,           </a:t>
            </a:r>
            <a:r>
              <a:rPr lang="es-ES_tradnl" dirty="0" err="1" smtClean="0"/>
              <a:t>Ireland</a:t>
            </a:r>
            <a:endParaRPr lang="es-ES_tradnl"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3169" y="284427"/>
            <a:ext cx="1591996" cy="1782234"/>
          </a:xfrm>
          <a:prstGeom prst="rect">
            <a:avLst/>
          </a:prstGeom>
        </p:spPr>
      </p:pic>
      <p:sp>
        <p:nvSpPr>
          <p:cNvPr id="4" name="Rectángulo 3"/>
          <p:cNvSpPr/>
          <p:nvPr/>
        </p:nvSpPr>
        <p:spPr>
          <a:xfrm>
            <a:off x="10114848" y="2062694"/>
            <a:ext cx="1377621" cy="369332"/>
          </a:xfrm>
          <a:prstGeom prst="rect">
            <a:avLst/>
          </a:prstGeom>
        </p:spPr>
        <p:txBody>
          <a:bodyPr wrap="none">
            <a:spAutoFit/>
          </a:bodyPr>
          <a:lstStyle/>
          <a:p>
            <a:pPr indent="20955">
              <a:spcAft>
                <a:spcPts val="0"/>
              </a:spcAft>
            </a:pPr>
            <a:r>
              <a:rPr lang="es-ES_tradnl" dirty="0"/>
              <a:t>Noel </a:t>
            </a:r>
            <a:r>
              <a:rPr lang="es-ES_tradnl" dirty="0" err="1"/>
              <a:t>Wilkins</a:t>
            </a:r>
            <a:endParaRPr lang="es-ES_tradnl" dirty="0">
              <a:latin typeface="Calibri" charset="0"/>
              <a:ea typeface="Times New Roman" charset="0"/>
              <a:cs typeface="Times New Roman" charset="0"/>
            </a:endParaRPr>
          </a:p>
        </p:txBody>
      </p:sp>
      <p:sp>
        <p:nvSpPr>
          <p:cNvPr id="5" name="Título 1"/>
          <p:cNvSpPr txBox="1">
            <a:spLocks/>
          </p:cNvSpPr>
          <p:nvPr/>
        </p:nvSpPr>
        <p:spPr>
          <a:xfrm>
            <a:off x="134814" y="305945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II (1985) Davis,                   USA </a:t>
            </a:r>
            <a:endParaRPr lang="es-ES_tradnl" dirty="0"/>
          </a:p>
        </p:txBody>
      </p:sp>
      <p:pic>
        <p:nvPicPr>
          <p:cNvPr id="6" name="Picture 2" descr="raham G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739" y="2505740"/>
            <a:ext cx="1515789" cy="1690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249668" y="4247227"/>
            <a:ext cx="1369799" cy="369332"/>
          </a:xfrm>
          <a:prstGeom prst="rect">
            <a:avLst/>
          </a:prstGeom>
        </p:spPr>
        <p:txBody>
          <a:bodyPr wrap="none">
            <a:spAutoFit/>
          </a:bodyPr>
          <a:lstStyle/>
          <a:p>
            <a:pPr indent="20955">
              <a:spcAft>
                <a:spcPts val="0"/>
              </a:spcAft>
            </a:pPr>
            <a:r>
              <a:rPr lang="es-ES_tradnl" dirty="0"/>
              <a:t>Graham </a:t>
            </a:r>
            <a:r>
              <a:rPr lang="es-ES_tradnl" dirty="0" err="1"/>
              <a:t>Gall</a:t>
            </a:r>
            <a:endParaRPr lang="es-ES_tradnl" dirty="0">
              <a:latin typeface="Calibri" charset="0"/>
              <a:ea typeface="Times New Roman" charset="0"/>
              <a:cs typeface="Times New Roman" charset="0"/>
            </a:endParaRPr>
          </a:p>
        </p:txBody>
      </p:sp>
      <p:sp>
        <p:nvSpPr>
          <p:cNvPr id="8" name="Título 1"/>
          <p:cNvSpPr txBox="1">
            <a:spLocks/>
          </p:cNvSpPr>
          <p:nvPr/>
        </p:nvSpPr>
        <p:spPr>
          <a:xfrm>
            <a:off x="134814" y="519031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III (1988) Oslo,                </a:t>
            </a:r>
            <a:r>
              <a:rPr lang="es-ES_tradnl" dirty="0" err="1" smtClean="0"/>
              <a:t>Norway</a:t>
            </a:r>
            <a:r>
              <a:rPr lang="es-ES_tradnl" dirty="0" smtClean="0"/>
              <a:t> </a:t>
            </a:r>
            <a:endParaRPr lang="es-ES_tradnl"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3868" y="4746081"/>
            <a:ext cx="1460498" cy="1832512"/>
          </a:xfrm>
          <a:prstGeom prst="rect">
            <a:avLst/>
          </a:prstGeom>
        </p:spPr>
      </p:pic>
      <p:sp>
        <p:nvSpPr>
          <p:cNvPr id="10" name="Rectángulo 9"/>
          <p:cNvSpPr/>
          <p:nvPr/>
        </p:nvSpPr>
        <p:spPr>
          <a:xfrm>
            <a:off x="10109627" y="6561660"/>
            <a:ext cx="1680204" cy="369332"/>
          </a:xfrm>
          <a:prstGeom prst="rect">
            <a:avLst/>
          </a:prstGeom>
        </p:spPr>
        <p:txBody>
          <a:bodyPr wrap="none">
            <a:spAutoFit/>
          </a:bodyPr>
          <a:lstStyle/>
          <a:p>
            <a:pPr indent="20955">
              <a:spcAft>
                <a:spcPts val="0"/>
              </a:spcAft>
            </a:pPr>
            <a:r>
              <a:rPr lang="es-ES_tradnl" dirty="0" err="1"/>
              <a:t>Trygve</a:t>
            </a:r>
            <a:r>
              <a:rPr lang="es-ES_tradnl" dirty="0"/>
              <a:t> </a:t>
            </a:r>
            <a:r>
              <a:rPr lang="es-ES_tradnl" dirty="0" err="1"/>
              <a:t>Gjedrem</a:t>
            </a:r>
            <a:endParaRPr lang="es-ES_tradnl" dirty="0">
              <a:latin typeface="Calibri" charset="0"/>
              <a:ea typeface="Times New Roman" charset="0"/>
              <a:cs typeface="Times New Roman" charset="0"/>
            </a:endParaRPr>
          </a:p>
        </p:txBody>
      </p:sp>
      <p:sp>
        <p:nvSpPr>
          <p:cNvPr id="12" name="Marcador de pie de página 11"/>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8824070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050101617"/>
              </p:ext>
            </p:extLst>
          </p:nvPr>
        </p:nvGraphicFramePr>
        <p:xfrm>
          <a:off x="-8" y="423319"/>
          <a:ext cx="12192015" cy="6306987"/>
        </p:xfrm>
        <a:graphic>
          <a:graphicData uri="http://schemas.openxmlformats.org/drawingml/2006/table">
            <a:tbl>
              <a:tblPr/>
              <a:tblGrid>
                <a:gridCol w="4396233"/>
                <a:gridCol w="433099"/>
                <a:gridCol w="433099"/>
                <a:gridCol w="433099"/>
                <a:gridCol w="433099"/>
                <a:gridCol w="433099"/>
                <a:gridCol w="433099"/>
                <a:gridCol w="433099"/>
                <a:gridCol w="433099"/>
                <a:gridCol w="433099"/>
                <a:gridCol w="433099"/>
                <a:gridCol w="433099"/>
                <a:gridCol w="433099"/>
                <a:gridCol w="433099"/>
                <a:gridCol w="433099"/>
                <a:gridCol w="433099"/>
                <a:gridCol w="433099"/>
                <a:gridCol w="433099"/>
                <a:gridCol w="433099"/>
              </a:tblGrid>
              <a:tr h="296406">
                <a:tc>
                  <a:txBody>
                    <a:bodyPr/>
                    <a:lstStyle/>
                    <a:p>
                      <a:pPr algn="ctr" rtl="0" fontAlgn="b"/>
                      <a:r>
                        <a:rPr lang="es-ES_tradnl" sz="1300" b="1" i="0" u="none" strike="noStrike">
                          <a:solidFill>
                            <a:srgbClr val="FFFFFF"/>
                          </a:solidFill>
                          <a:effectLst/>
                          <a:latin typeface="Calibri" charset="0"/>
                        </a:rPr>
                        <a:t>  </a:t>
                      </a:r>
                      <a:r>
                        <a:rPr lang="es-ES_tradnl" sz="1300" b="1" i="0" u="none" strike="noStrike">
                          <a:solidFill>
                            <a:srgbClr val="000000"/>
                          </a:solidFill>
                          <a:effectLst/>
                          <a:latin typeface="Calibri" charset="0"/>
                        </a:rPr>
                        <a:t> SESSIONS</a:t>
                      </a:r>
                      <a:endParaRPr lang="es-ES_tradnl" sz="1300" b="1" i="0" u="none" strike="noStrike">
                        <a:solidFill>
                          <a:srgbClr val="FFFFF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000000"/>
                          </a:solidFill>
                          <a:effectLst/>
                          <a:latin typeface="Calibri" charset="0"/>
                        </a:rPr>
                        <a:t>Galway</a:t>
                      </a:r>
                    </a:p>
                    <a:p>
                      <a:pPr algn="ctr" rtl="0" fontAlgn="b"/>
                      <a:r>
                        <a:rPr lang="is-IS" sz="1400" b="1" i="0" u="none" strike="noStrike" dirty="0" smtClean="0">
                          <a:solidFill>
                            <a:srgbClr val="000000"/>
                          </a:solidFill>
                          <a:effectLst/>
                          <a:latin typeface="Calibri" charset="0"/>
                        </a:rPr>
                        <a:t>1882</a:t>
                      </a:r>
                      <a:endParaRPr lang="is-IS" sz="14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fi-FI" sz="1050" b="1" i="0" u="none" strike="noStrike" dirty="0" smtClean="0">
                          <a:solidFill>
                            <a:srgbClr val="4472C4"/>
                          </a:solidFill>
                          <a:effectLst/>
                          <a:latin typeface="Calibri" charset="0"/>
                        </a:rPr>
                        <a:t>Davis </a:t>
                      </a:r>
                      <a:r>
                        <a:rPr lang="fi-FI" sz="1400" b="1" i="0" u="none" strike="noStrike" dirty="0" smtClean="0">
                          <a:solidFill>
                            <a:srgbClr val="4472C4"/>
                          </a:solidFill>
                          <a:effectLst/>
                          <a:latin typeface="Calibri" charset="0"/>
                        </a:rPr>
                        <a:t>1885</a:t>
                      </a:r>
                      <a:endParaRPr lang="fi-FI" sz="1400" b="1" i="0" u="none" strike="noStrike" dirty="0">
                        <a:solidFill>
                          <a:srgbClr val="4472C4"/>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050" b="1" i="0" u="none" strike="noStrike" dirty="0" smtClean="0">
                          <a:solidFill>
                            <a:srgbClr val="548235"/>
                          </a:solidFill>
                          <a:effectLst/>
                          <a:latin typeface="Calibri" charset="0"/>
                        </a:rPr>
                        <a:t>Oslo</a:t>
                      </a:r>
                      <a:r>
                        <a:rPr lang="es-ES_tradnl" sz="1400" b="1" i="0" u="none" strike="noStrike" baseline="0" dirty="0" smtClean="0">
                          <a:solidFill>
                            <a:srgbClr val="548235"/>
                          </a:solidFill>
                          <a:effectLst/>
                          <a:latin typeface="Calibri" charset="0"/>
                        </a:rPr>
                        <a:t> </a:t>
                      </a:r>
                      <a:r>
                        <a:rPr lang="es-ES_tradnl" sz="1400" b="1" i="0" u="none" strike="noStrike" dirty="0" smtClean="0">
                          <a:solidFill>
                            <a:srgbClr val="548235"/>
                          </a:solidFill>
                          <a:effectLst/>
                          <a:latin typeface="Calibri" charset="0"/>
                        </a:rPr>
                        <a:t>1988</a:t>
                      </a:r>
                      <a:endParaRPr lang="es-ES_tradnl" sz="1400" b="1" i="0" u="none" strike="noStrike" dirty="0">
                        <a:solidFill>
                          <a:srgbClr val="548235"/>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400" b="1" i="0" u="none" strike="noStrike" dirty="0">
                          <a:solidFill>
                            <a:srgbClr val="548235"/>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050" b="1" i="0" u="none" strike="noStrike" dirty="0" smtClean="0">
                          <a:solidFill>
                            <a:srgbClr val="C55A11"/>
                          </a:solidFill>
                          <a:effectLst/>
                          <a:latin typeface="Calibri" charset="0"/>
                        </a:rPr>
                        <a:t>Wuhan</a:t>
                      </a:r>
                      <a:r>
                        <a:rPr lang="es-ES_tradnl" sz="1400" b="1" i="0" u="none" strike="noStrike" dirty="0" smtClean="0">
                          <a:solidFill>
                            <a:srgbClr val="C55A11"/>
                          </a:solidFill>
                          <a:effectLst/>
                          <a:latin typeface="Calibri" charset="0"/>
                        </a:rPr>
                        <a:t> 1991</a:t>
                      </a:r>
                      <a:endParaRPr lang="es-ES_tradnl"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050" b="1" i="0" u="none" strike="noStrike" dirty="0" smtClean="0">
                          <a:solidFill>
                            <a:srgbClr val="BF9000"/>
                          </a:solidFill>
                          <a:effectLst/>
                          <a:latin typeface="Calibri" charset="0"/>
                        </a:rPr>
                        <a:t>Halifax</a:t>
                      </a:r>
                    </a:p>
                    <a:p>
                      <a:pPr algn="ctr" rtl="0" fontAlgn="b"/>
                      <a:r>
                        <a:rPr lang="cs-CZ" sz="1400" b="1" i="0" u="none" strike="noStrike" dirty="0" smtClean="0">
                          <a:solidFill>
                            <a:srgbClr val="BF9000"/>
                          </a:solidFill>
                          <a:effectLst/>
                          <a:latin typeface="Calibri" charset="0"/>
                        </a:rPr>
                        <a:t>1994</a:t>
                      </a:r>
                      <a:endParaRPr lang="cs-CZ" sz="1400" b="1" i="0" u="none" strike="noStrike" dirty="0">
                        <a:solidFill>
                          <a:srgbClr val="BF9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050" b="1" i="0" u="none" strike="noStrike" dirty="0" err="1" smtClean="0">
                          <a:solidFill>
                            <a:srgbClr val="7030A0"/>
                          </a:solidFill>
                          <a:effectLst/>
                          <a:latin typeface="Calibri" charset="0"/>
                        </a:rPr>
                        <a:t>Stirling</a:t>
                      </a:r>
                      <a:r>
                        <a:rPr lang="cs-CZ" sz="1400" b="1" i="0" u="none" strike="noStrike" dirty="0" smtClean="0">
                          <a:solidFill>
                            <a:srgbClr val="7030A0"/>
                          </a:solidFill>
                          <a:effectLst/>
                          <a:latin typeface="Calibri" charset="0"/>
                        </a:rPr>
                        <a:t> 1997</a:t>
                      </a:r>
                      <a:endParaRPr lang="cs-CZ" sz="1400" b="1" i="0" u="none" strike="noStrike" dirty="0">
                        <a:solidFill>
                          <a:srgbClr val="7030A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030A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C55A11"/>
                          </a:solidFill>
                          <a:effectLst/>
                          <a:latin typeface="Calibri" charset="0"/>
                        </a:rPr>
                        <a:t>Townsvi </a:t>
                      </a:r>
                      <a:r>
                        <a:rPr lang="is-IS" sz="1400" b="1" i="0" u="none" strike="noStrike" dirty="0" smtClean="0">
                          <a:solidFill>
                            <a:srgbClr val="C55A11"/>
                          </a:solidFill>
                          <a:effectLst/>
                          <a:latin typeface="Calibri" charset="0"/>
                        </a:rPr>
                        <a:t>2000</a:t>
                      </a:r>
                      <a:endParaRPr lang="is-IS"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FF85FF"/>
                          </a:solidFill>
                          <a:effectLst/>
                          <a:latin typeface="Calibri" charset="0"/>
                        </a:rPr>
                        <a:t>P Varas </a:t>
                      </a:r>
                      <a:r>
                        <a:rPr lang="is-IS" sz="1400" b="1" i="0" u="none" strike="noStrike" dirty="0" smtClean="0">
                          <a:solidFill>
                            <a:srgbClr val="FF85FF"/>
                          </a:solidFill>
                          <a:effectLst/>
                          <a:latin typeface="Calibri" charset="0"/>
                        </a:rPr>
                        <a:t>2003</a:t>
                      </a:r>
                      <a:endParaRPr lang="is-IS" sz="1400" b="1" i="0" u="none" strike="noStrike" dirty="0">
                        <a:solidFill>
                          <a:srgbClr val="FF85F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Montp</a:t>
                      </a:r>
                      <a:r>
                        <a:rPr lang="is-IS" sz="1400" b="1" i="0" u="none" strike="noStrike" dirty="0" smtClean="0">
                          <a:solidFill>
                            <a:srgbClr val="7F7F7F"/>
                          </a:solidFill>
                          <a:effectLst/>
                          <a:latin typeface="Calibri" charset="0"/>
                        </a:rPr>
                        <a:t> 2006</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FF9300"/>
                          </a:solidFill>
                          <a:effectLst/>
                          <a:latin typeface="Calibri" charset="0"/>
                        </a:rPr>
                        <a:t>Bangko</a:t>
                      </a:r>
                    </a:p>
                    <a:p>
                      <a:pPr algn="ctr" rtl="0" fontAlgn="b"/>
                      <a:r>
                        <a:rPr lang="is-IS" sz="1400" b="1" i="0" u="none" strike="noStrike" dirty="0" smtClean="0">
                          <a:solidFill>
                            <a:srgbClr val="FF9300"/>
                          </a:solidFill>
                          <a:effectLst/>
                          <a:latin typeface="Calibri" charset="0"/>
                        </a:rPr>
                        <a:t>2009</a:t>
                      </a:r>
                      <a:endParaRPr lang="is-IS" sz="1400" b="1" i="0" u="none" strike="noStrike" dirty="0">
                        <a:solidFill>
                          <a:srgbClr val="FF93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8EFA00"/>
                          </a:solidFill>
                          <a:effectLst/>
                          <a:latin typeface="Calibri" charset="0"/>
                        </a:rPr>
                        <a:t>Auburn </a:t>
                      </a:r>
                      <a:r>
                        <a:rPr lang="is-IS" sz="1400" b="1" i="0" u="none" strike="noStrike" dirty="0" smtClean="0">
                          <a:solidFill>
                            <a:srgbClr val="8EFA00"/>
                          </a:solidFill>
                          <a:effectLst/>
                          <a:latin typeface="Calibri" charset="0"/>
                        </a:rPr>
                        <a:t>2012</a:t>
                      </a:r>
                      <a:endParaRPr lang="is-IS" sz="1400" b="1" i="0" u="none" strike="noStrike" dirty="0">
                        <a:solidFill>
                          <a:srgbClr val="8EFA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S Comp </a:t>
                      </a:r>
                      <a:r>
                        <a:rPr lang="is-IS" sz="1400" b="1" i="0" u="none" strike="noStrike" dirty="0" smtClean="0">
                          <a:solidFill>
                            <a:srgbClr val="7F7F7F"/>
                          </a:solidFill>
                          <a:effectLst/>
                          <a:latin typeface="Calibri" charset="0"/>
                        </a:rPr>
                        <a:t>2015</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Cairns</a:t>
                      </a:r>
                      <a:r>
                        <a:rPr lang="is-IS" sz="1400" b="1" i="0" u="none" strike="noStrike" dirty="0" smtClean="0">
                          <a:solidFill>
                            <a:srgbClr val="7F7F7F"/>
                          </a:solidFill>
                          <a:effectLst/>
                          <a:latin typeface="Calibri" charset="0"/>
                        </a:rPr>
                        <a:t> 2018</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P Varas </a:t>
                      </a:r>
                      <a:r>
                        <a:rPr lang="is-IS" sz="1400" b="1" i="0" u="none" strike="noStrike" dirty="0" smtClean="0">
                          <a:solidFill>
                            <a:srgbClr val="7F7F7F"/>
                          </a:solidFill>
                          <a:effectLst/>
                          <a:latin typeface="Calibri" charset="0"/>
                        </a:rPr>
                        <a:t>2022</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Population Genetics, genetic diversity,</a:t>
                      </a:r>
                      <a:r>
                        <a:rPr lang="en-US" sz="1600" b="1" i="0" u="none" strike="noStrike" noProof="0" dirty="0" smtClean="0">
                          <a:solidFill>
                            <a:srgbClr val="4472C4"/>
                          </a:solidFill>
                          <a:effectLst/>
                          <a:latin typeface="Calibri" charset="0"/>
                        </a:rPr>
                        <a:t>   </a:t>
                      </a:r>
                    </a:p>
                    <a:p>
                      <a:pPr algn="l" rtl="0" fontAlgn="ctr"/>
                      <a:r>
                        <a:rPr lang="en-US" sz="1600" b="1" i="0" u="none" strike="noStrike" noProof="0" dirty="0" smtClean="0">
                          <a:solidFill>
                            <a:srgbClr val="4472C4"/>
                          </a:solidFill>
                          <a:effectLst/>
                          <a:latin typeface="Calibri" charset="0"/>
                        </a:rPr>
                        <a:t> Electrophoretic Markers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982">
                <a:tc>
                  <a:txBody>
                    <a:bodyPr/>
                    <a:lstStyle/>
                    <a:p>
                      <a:pPr algn="l" rtl="0" fontAlgn="ctr"/>
                      <a:r>
                        <a:rPr lang="en-US" sz="1600" b="1" i="0" u="none" strike="noStrike" noProof="0" dirty="0" smtClean="0">
                          <a:solidFill>
                            <a:srgbClr val="000000"/>
                          </a:solidFill>
                          <a:effectLst/>
                          <a:latin typeface="Calibri" charset="0"/>
                        </a:rPr>
                        <a:t> Quantitative Genetics, Breeding Plans, </a:t>
                      </a:r>
                      <a:r>
                        <a:rPr lang="en-US" sz="1600" b="1" i="0" u="none" strike="noStrike" noProof="0" dirty="0" smtClean="0">
                          <a:solidFill>
                            <a:srgbClr val="4472C4"/>
                          </a:solidFill>
                          <a:effectLst/>
                          <a:latin typeface="Calibri" charset="0"/>
                        </a:rPr>
                        <a:t>Selection </a:t>
                      </a:r>
                    </a:p>
                    <a:p>
                      <a:pPr algn="l" rtl="0" fontAlgn="ctr"/>
                      <a:r>
                        <a:rPr lang="en-US" sz="1600" b="1" i="0" u="none" strike="noStrike" noProof="0" dirty="0" smtClean="0">
                          <a:solidFill>
                            <a:srgbClr val="4472C4"/>
                          </a:solidFill>
                          <a:effectLst/>
                          <a:latin typeface="Calibri" charset="0"/>
                        </a:rPr>
                        <a:t> Response, Environmental Effects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B050"/>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00B05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chemeClr val="accent1"/>
                          </a:solidFill>
                          <a:effectLst/>
                          <a:latin typeface="Calibri" charset="0"/>
                        </a:rPr>
                        <a:t>29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Domestication and Response to Controlled  </a:t>
                      </a:r>
                    </a:p>
                    <a:p>
                      <a:pPr algn="l" rtl="0" fontAlgn="ctr"/>
                      <a:r>
                        <a:rPr lang="en-US" sz="1600" b="1" i="0" u="none" strike="noStrike" noProof="0" dirty="0" smtClean="0">
                          <a:solidFill>
                            <a:srgbClr val="000000"/>
                          </a:solidFill>
                          <a:effectLst/>
                          <a:latin typeface="Calibri" charset="0"/>
                        </a:rPr>
                        <a:t> Environments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cs-CZ" sz="1800" b="1" i="0" u="none" strike="noStrike">
                          <a:solidFill>
                            <a:srgbClr val="FF0000"/>
                          </a:solidFill>
                          <a:effectLst/>
                          <a:latin typeface="Calibri" charset="0"/>
                        </a:rPr>
                        <a:t>11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Inbreeding</a:t>
                      </a:r>
                      <a:r>
                        <a:rPr lang="en-US" sz="1600" b="1" i="0" u="none" strike="noStrike" noProof="0" dirty="0" smtClean="0">
                          <a:solidFill>
                            <a:schemeClr val="bg1"/>
                          </a:solidFill>
                          <a:effectLst/>
                          <a:latin typeface="Calibri" charset="0"/>
                        </a:rPr>
                        <a:t>, Inbreeding Effects</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Hybrids and Hybridization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227">
                <a:tc>
                  <a:txBody>
                    <a:bodyPr/>
                    <a:lstStyle/>
                    <a:p>
                      <a:pPr algn="l" rtl="0" fontAlgn="ctr"/>
                      <a:r>
                        <a:rPr lang="en-US" sz="1600" b="1" i="0" u="none" strike="noStrike" noProof="0" dirty="0" smtClean="0">
                          <a:solidFill>
                            <a:srgbClr val="000000"/>
                          </a:solidFill>
                          <a:effectLst/>
                          <a:latin typeface="Calibri" charset="0"/>
                        </a:rPr>
                        <a:t> Chromosomal Genetics and Ploidy Manipulations,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chemeClr val="accent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fontAlgn="ctr"/>
                      <a:r>
                        <a:rPr lang="en-US" sz="1600" b="1" i="0" u="none" strike="noStrike" noProof="0" dirty="0" smtClean="0">
                          <a:solidFill>
                            <a:srgbClr val="000000"/>
                          </a:solidFill>
                          <a:effectLst/>
                          <a:latin typeface="Calibri" charset="0"/>
                        </a:rPr>
                        <a:t> Sex Reversal and Monosex, sex control, </a:t>
                      </a:r>
                      <a:r>
                        <a:rPr lang="en-US" sz="1600" b="1" i="0" u="none" strike="noStrike" noProof="0" dirty="0" smtClean="0">
                          <a:solidFill>
                            <a:schemeClr val="bg1"/>
                          </a:solidFill>
                          <a:effectLst/>
                          <a:latin typeface="Calibri" charset="0"/>
                        </a:rPr>
                        <a:t>Sex determination</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3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noProof="0" dirty="0" smtClean="0">
                          <a:solidFill>
                            <a:srgbClr val="BF8F00"/>
                          </a:solidFill>
                          <a:effectLst/>
                          <a:latin typeface="Calibri" charset="0"/>
                        </a:rPr>
                        <a:t> </a:t>
                      </a:r>
                      <a:r>
                        <a:rPr lang="en-US" sz="1600" b="1" dirty="0" smtClean="0">
                          <a:solidFill>
                            <a:schemeClr val="accent1"/>
                          </a:solidFill>
                        </a:rPr>
                        <a:t>Applications of Ploidy Manipulation. </a:t>
                      </a:r>
                      <a:r>
                        <a:rPr lang="en-US" sz="1600" b="1" i="0" u="none" strike="noStrike" noProof="0" dirty="0" smtClean="0">
                          <a:solidFill>
                            <a:schemeClr val="bg1"/>
                          </a:solidFill>
                          <a:effectLst/>
                          <a:latin typeface="Calibri" charset="0"/>
                        </a:rPr>
                        <a:t>P</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4472C4"/>
                          </a:solidFill>
                          <a:effectLst/>
                          <a:latin typeface="Calibri" charset="0"/>
                        </a:rPr>
                        <a:t> Stock and strain  Comparison, </a:t>
                      </a:r>
                      <a:endParaRPr lang="en-US" sz="1600" b="1" i="0" u="none" strike="noStrike" noProof="0" dirty="0">
                        <a:solidFill>
                          <a:srgbClr val="4472C4"/>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is-IS"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is-IS"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is-IS"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ES_tradnl"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es-ES_tradnl"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Immunology, </a:t>
                      </a:r>
                      <a:r>
                        <a:rPr lang="en-US" sz="1600" b="1" i="0" u="none" strike="noStrike" noProof="0" dirty="0" smtClean="0">
                          <a:solidFill>
                            <a:schemeClr val="bg1"/>
                          </a:solidFill>
                          <a:effectLst/>
                          <a:latin typeface="Calibri" charset="0"/>
                        </a:rPr>
                        <a:t>Disease resistance &amp; stress</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chemeClr val="tx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New fish species </a:t>
                      </a:r>
                      <a:endParaRPr lang="en-US" sz="1600" b="1" i="0" u="none" strike="noStrike" noProof="0" dirty="0">
                        <a:solidFill>
                          <a:srgbClr val="548235"/>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chemeClr val="bg1"/>
                          </a:solidFill>
                          <a:effectLst/>
                          <a:latin typeface="Calibri" charset="0"/>
                        </a:rPr>
                        <a:t> Transgenic fish, Molecular manipulation</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732">
                <a:tc>
                  <a:txBody>
                    <a:bodyPr/>
                    <a:lstStyle/>
                    <a:p>
                      <a:pPr algn="l" rtl="0" fontAlgn="ctr"/>
                      <a:r>
                        <a:rPr lang="en-US" sz="1600" b="1" i="0" u="none" strike="noStrike" noProof="0" dirty="0" smtClean="0">
                          <a:solidFill>
                            <a:schemeClr val="bg1"/>
                          </a:solidFill>
                          <a:effectLst/>
                          <a:latin typeface="Calibri" charset="0"/>
                        </a:rPr>
                        <a:t> Conservation, Natural &amp; cultivated Genetic resources</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505">
                <a:tc>
                  <a:txBody>
                    <a:bodyPr/>
                    <a:lstStyle/>
                    <a:p>
                      <a:pPr algn="l" rtl="0" fontAlgn="ctr"/>
                      <a:r>
                        <a:rPr lang="en-US" sz="1600" b="1" i="0" u="none" strike="noStrike" noProof="0" dirty="0" smtClean="0">
                          <a:solidFill>
                            <a:schemeClr val="bg1"/>
                          </a:solidFill>
                          <a:effectLst/>
                          <a:latin typeface="Calibri" charset="0"/>
                        </a:rPr>
                        <a:t> Genetic markers (AFLP, QTL, RFLP, RAPD, </a:t>
                      </a:r>
                      <a:r>
                        <a:rPr lang="en-US" sz="1600" b="1" i="0" u="none" strike="noStrike" noProof="0" dirty="0" err="1" smtClean="0">
                          <a:solidFill>
                            <a:schemeClr val="bg1"/>
                          </a:solidFill>
                          <a:effectLst/>
                          <a:latin typeface="Calibri" charset="0"/>
                        </a:rPr>
                        <a:t>MicroS</a:t>
                      </a:r>
                      <a:r>
                        <a:rPr lang="en-US" sz="1600" b="1" i="0" u="none" strike="noStrike" noProof="0" dirty="0" smtClean="0">
                          <a:solidFill>
                            <a:schemeClr val="bg1"/>
                          </a:solidFill>
                          <a:effectLst/>
                          <a:latin typeface="Calibri" charset="0"/>
                        </a:rPr>
                        <a:t>)  Genome Mapping, MAS</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800" b="1" i="0" u="none" strike="noStrike" dirty="0">
                          <a:solidFill>
                            <a:schemeClr val="bg1"/>
                          </a:solidFill>
                          <a:effectLst/>
                          <a:latin typeface="Calibri" charset="0"/>
                        </a:rPr>
                        <a:t>11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chemeClr val="bg1"/>
                          </a:solidFill>
                          <a:effectLst/>
                          <a:latin typeface="Calibri" charset="0"/>
                        </a:rPr>
                        <a:t> Gene expression, functional genomics</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chemeClr val="bg1"/>
                          </a:solidFill>
                          <a:effectLst/>
                          <a:latin typeface="Calibri" charset="0"/>
                        </a:rPr>
                        <a:t> Genome selection, Genomic prediction</a:t>
                      </a:r>
                      <a:endParaRPr lang="en-US" sz="1600" b="1" i="0" u="none" strike="noStrike" noProof="0" dirty="0">
                        <a:solidFill>
                          <a:schemeClr val="bg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ángulo 2"/>
          <p:cNvSpPr/>
          <p:nvPr/>
        </p:nvSpPr>
        <p:spPr>
          <a:xfrm>
            <a:off x="4571996" y="16932"/>
            <a:ext cx="7738536" cy="369332"/>
          </a:xfrm>
          <a:prstGeom prst="rect">
            <a:avLst/>
          </a:prstGeom>
        </p:spPr>
        <p:txBody>
          <a:bodyPr wrap="square">
            <a:spAutoFit/>
          </a:bodyPr>
          <a:lstStyle/>
          <a:p>
            <a:r>
              <a:rPr lang="es-ES_tradnl" b="1" dirty="0">
                <a:latin typeface="Calibri" charset="0"/>
              </a:rPr>
              <a:t>PUBLISHED  </a:t>
            </a:r>
            <a:r>
              <a:rPr lang="es-ES_tradnl" b="1" dirty="0" smtClean="0">
                <a:latin typeface="Calibri" charset="0"/>
              </a:rPr>
              <a:t>PAPERS </a:t>
            </a:r>
            <a:r>
              <a:rPr lang="es-ES_tradnl" b="1" dirty="0">
                <a:latin typeface="Calibri" charset="0"/>
              </a:rPr>
              <a:t>IN SPECIAL ISSUES OF AQUACULTURE ON </a:t>
            </a:r>
            <a:r>
              <a:rPr lang="es-ES_tradnl" b="1" dirty="0" smtClean="0">
                <a:latin typeface="Calibri" charset="0"/>
              </a:rPr>
              <a:t>EACH SESSION</a:t>
            </a:r>
            <a:r>
              <a:rPr lang="es-ES_tradnl" b="1" dirty="0">
                <a:latin typeface="Calibri" charset="0"/>
              </a:rPr>
              <a:t> </a:t>
            </a:r>
            <a:endParaRPr lang="es-ES_tradnl" dirty="0"/>
          </a:p>
        </p:txBody>
      </p:sp>
      <p:sp>
        <p:nvSpPr>
          <p:cNvPr id="4" name="Marcador de pie de página 3"/>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205114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dirty="0" smtClean="0"/>
              <a:t>ADOPTING ANIMAL BREEDING THEORY</a:t>
            </a:r>
            <a:r>
              <a:rPr lang="en-US" dirty="0"/>
              <a:t/>
            </a:r>
            <a:br>
              <a:rPr lang="en-US" dirty="0"/>
            </a:br>
            <a:endParaRPr lang="es-ES_tradnl" dirty="0"/>
          </a:p>
        </p:txBody>
      </p:sp>
      <p:sp>
        <p:nvSpPr>
          <p:cNvPr id="3" name="Marcador de contenido 2"/>
          <p:cNvSpPr>
            <a:spLocks noGrp="1"/>
          </p:cNvSpPr>
          <p:nvPr>
            <p:ph idx="1"/>
          </p:nvPr>
        </p:nvSpPr>
        <p:spPr>
          <a:xfrm>
            <a:off x="838200" y="1825625"/>
            <a:ext cx="6977063" cy="4351338"/>
          </a:xfrm>
        </p:spPr>
        <p:txBody>
          <a:bodyPr>
            <a:normAutofit fontScale="92500" lnSpcReduction="20000"/>
          </a:bodyPr>
          <a:lstStyle/>
          <a:p>
            <a:r>
              <a:rPr lang="en-US" dirty="0"/>
              <a:t>Animal husbandry theory had only recently been applied to fish farming and had not been widely practiced in aquatic species</a:t>
            </a:r>
            <a:r>
              <a:rPr lang="en-US" dirty="0" smtClean="0"/>
              <a:t>.</a:t>
            </a:r>
          </a:p>
          <a:p>
            <a:endParaRPr lang="en-US" dirty="0" smtClean="0"/>
          </a:p>
          <a:p>
            <a:r>
              <a:rPr lang="en-US" dirty="0"/>
              <a:t>The main problem </a:t>
            </a:r>
            <a:r>
              <a:rPr lang="en-US" dirty="0" smtClean="0"/>
              <a:t>at the time, in </a:t>
            </a:r>
            <a:r>
              <a:rPr lang="en-US" dirty="0"/>
              <a:t>using effective breeding schemes had been controlling </a:t>
            </a:r>
            <a:r>
              <a:rPr lang="en-US" dirty="0" smtClean="0"/>
              <a:t>reproduction and </a:t>
            </a:r>
            <a:r>
              <a:rPr lang="en-US" dirty="0"/>
              <a:t>mating</a:t>
            </a:r>
            <a:r>
              <a:rPr lang="en-US" dirty="0" smtClean="0"/>
              <a:t>.</a:t>
            </a:r>
          </a:p>
          <a:p>
            <a:endParaRPr lang="en-US" dirty="0" smtClean="0"/>
          </a:p>
          <a:p>
            <a:r>
              <a:rPr lang="en-US" dirty="0" smtClean="0"/>
              <a:t>The development of a better tagging system, than freeze-branding, at a reasonable cost, was limiting the use of better selection schemes to identify future parents</a:t>
            </a:r>
          </a:p>
          <a:p>
            <a:endParaRPr lang="en-US" dirty="0" smtClean="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1637" y="915988"/>
            <a:ext cx="2523550" cy="2227263"/>
          </a:xfrm>
          <a:prstGeom prst="rect">
            <a:avLst/>
          </a:prstGeo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8006" y="3029285"/>
            <a:ext cx="2897188" cy="1842420"/>
          </a:xfrm>
          <a:prstGeom prst="rect">
            <a:avLst/>
          </a:prstGeom>
        </p:spPr>
      </p:pic>
      <p:pic>
        <p:nvPicPr>
          <p:cNvPr id="2050" name="Picture 2" descr="iologists are branding fish in a quest for answers - New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9812" y="4979656"/>
            <a:ext cx="1693576" cy="1758037"/>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507164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BREEDING FOR STOCK ENHANCEMENT AND OCEAN RANCHING</a:t>
            </a:r>
            <a:br>
              <a:rPr lang="en-US" dirty="0"/>
            </a:br>
            <a:endParaRPr lang="es-ES_tradnl" dirty="0"/>
          </a:p>
        </p:txBody>
      </p:sp>
      <p:sp>
        <p:nvSpPr>
          <p:cNvPr id="3" name="Marcador de contenido 2"/>
          <p:cNvSpPr>
            <a:spLocks noGrp="1"/>
          </p:cNvSpPr>
          <p:nvPr>
            <p:ph idx="1"/>
          </p:nvPr>
        </p:nvSpPr>
        <p:spPr>
          <a:xfrm>
            <a:off x="838200" y="1825625"/>
            <a:ext cx="10191750" cy="4351338"/>
          </a:xfrm>
        </p:spPr>
        <p:txBody>
          <a:bodyPr/>
          <a:lstStyle/>
          <a:p>
            <a:r>
              <a:rPr lang="en-US" dirty="0"/>
              <a:t>H</a:t>
            </a:r>
            <a:r>
              <a:rPr lang="en-US" dirty="0" smtClean="0"/>
              <a:t>atchery </a:t>
            </a:r>
            <a:r>
              <a:rPr lang="en-US" dirty="0"/>
              <a:t>propagation has resulted in significant losses of heterozygosity </a:t>
            </a:r>
            <a:endParaRPr lang="en-US" dirty="0" smtClean="0"/>
          </a:p>
          <a:p>
            <a:endParaRPr lang="en-US" dirty="0"/>
          </a:p>
          <a:p>
            <a:r>
              <a:rPr lang="en-US" dirty="0"/>
              <a:t>Some of the factors listed as potentially affecting return rate were health of the fish in the hatchery, spawning season manipulation, timing of release, choice of release site including presence of predators, and selection of </a:t>
            </a:r>
            <a:r>
              <a:rPr lang="en-US" dirty="0" err="1" smtClean="0"/>
              <a:t>spawners</a:t>
            </a:r>
            <a:r>
              <a:rPr lang="en-US" dirty="0" smtClean="0"/>
              <a:t> </a:t>
            </a:r>
            <a:r>
              <a:rPr lang="en-US" dirty="0"/>
              <a:t>with regard to age, size and year-class. Domestication selection</a:t>
            </a:r>
            <a:r>
              <a:rPr lang="en-US" dirty="0" smtClean="0"/>
              <a:t>.</a:t>
            </a:r>
            <a:endParaRPr lang="en-US"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18407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a:t>INBREEDING</a:t>
            </a:r>
          </a:p>
        </p:txBody>
      </p:sp>
      <p:sp>
        <p:nvSpPr>
          <p:cNvPr id="3" name="Marcador de contenido 2"/>
          <p:cNvSpPr>
            <a:spLocks noGrp="1"/>
          </p:cNvSpPr>
          <p:nvPr>
            <p:ph idx="1"/>
          </p:nvPr>
        </p:nvSpPr>
        <p:spPr>
          <a:xfrm>
            <a:off x="838200" y="1825625"/>
            <a:ext cx="10278035" cy="4351338"/>
          </a:xfrm>
        </p:spPr>
        <p:txBody>
          <a:bodyPr>
            <a:normAutofit/>
          </a:bodyPr>
          <a:lstStyle/>
          <a:p>
            <a:pPr algn="just"/>
            <a:r>
              <a:rPr lang="en-US" dirty="0"/>
              <a:t>The error most often made appears to be the assumption that high fecundity negates the need for large numbers of </a:t>
            </a:r>
            <a:r>
              <a:rPr lang="en-US" dirty="0" err="1"/>
              <a:t>spawners</a:t>
            </a:r>
            <a:r>
              <a:rPr lang="en-US" dirty="0"/>
              <a:t>, with the result that the effective population sizes of breeding populations are often extremely small</a:t>
            </a:r>
            <a:r>
              <a:rPr lang="en-US" dirty="0" smtClean="0"/>
              <a:t>.</a:t>
            </a:r>
          </a:p>
          <a:p>
            <a:pPr algn="just"/>
            <a:endParaRPr lang="en-US" dirty="0"/>
          </a:p>
          <a:p>
            <a:pPr algn="just"/>
            <a:r>
              <a:rPr lang="en-US" dirty="0"/>
              <a:t>What are the effects of inbreeding and how important are they </a:t>
            </a:r>
            <a:endParaRPr lang="en-US" dirty="0" smtClean="0"/>
          </a:p>
          <a:p>
            <a:pPr algn="just"/>
            <a:endParaRPr lang="en-US" dirty="0" smtClean="0"/>
          </a:p>
          <a:p>
            <a:pPr algn="just"/>
            <a:r>
              <a:rPr lang="en-US" dirty="0" smtClean="0"/>
              <a:t>It </a:t>
            </a:r>
            <a:r>
              <a:rPr lang="en-US" dirty="0"/>
              <a:t>appears that selection with a balanced avoidance of inbreeding offers the most attractive approach for the near future.</a:t>
            </a:r>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271930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QUANTITATIVE GENETICS AND SELECTION</a:t>
            </a:r>
          </a:p>
        </p:txBody>
      </p:sp>
      <p:sp>
        <p:nvSpPr>
          <p:cNvPr id="3" name="Marcador de contenido 2"/>
          <p:cNvSpPr>
            <a:spLocks noGrp="1"/>
          </p:cNvSpPr>
          <p:nvPr>
            <p:ph idx="1"/>
          </p:nvPr>
        </p:nvSpPr>
        <p:spPr>
          <a:xfrm>
            <a:off x="838200" y="1825625"/>
            <a:ext cx="7405687" cy="4351338"/>
          </a:xfrm>
        </p:spPr>
        <p:txBody>
          <a:bodyPr>
            <a:normAutofit lnSpcReduction="10000"/>
          </a:bodyPr>
          <a:lstStyle/>
          <a:p>
            <a:pPr algn="just"/>
            <a:r>
              <a:rPr lang="en-US" dirty="0"/>
              <a:t>The nature of quantitative characters, the usefulness of additive genetic differences, the value of parameter estimates and the effectiveness of </a:t>
            </a:r>
            <a:r>
              <a:rPr lang="en-US" dirty="0" smtClean="0"/>
              <a:t>selection</a:t>
            </a:r>
            <a:endParaRPr lang="en-US" dirty="0"/>
          </a:p>
          <a:p>
            <a:pPr algn="just"/>
            <a:endParaRPr lang="en-US" dirty="0" smtClean="0"/>
          </a:p>
          <a:p>
            <a:pPr algn="just"/>
            <a:r>
              <a:rPr lang="en-US" dirty="0" smtClean="0"/>
              <a:t>There </a:t>
            </a:r>
            <a:r>
              <a:rPr lang="en-US" dirty="0"/>
              <a:t>was an overriding conclusion that additive genetic variation constitutes the greatest genetic resource available for stock improvement and that selection, in most instances, is the most effective method of genetic improvement available to fish </a:t>
            </a:r>
            <a:r>
              <a:rPr lang="en-US" dirty="0" smtClean="0"/>
              <a:t>breeders</a:t>
            </a:r>
            <a:endParaRPr lang="en-US" dirty="0"/>
          </a:p>
          <a:p>
            <a:pPr algn="just"/>
            <a:endParaRPr lang="en-US" dirty="0"/>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220" y="3168650"/>
            <a:ext cx="3436980" cy="1326877"/>
          </a:xfrm>
          <a:prstGeom prst="rect">
            <a:avLst/>
          </a:prstGeom>
        </p:spPr>
      </p:pic>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9204975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t>BREEDING PLANS, SELECTION RESPONSE</a:t>
            </a:r>
            <a:endParaRPr lang="en-US" dirty="0"/>
          </a:p>
        </p:txBody>
      </p:sp>
      <p:sp>
        <p:nvSpPr>
          <p:cNvPr id="3" name="Marcador de contenido 2"/>
          <p:cNvSpPr>
            <a:spLocks noGrp="1"/>
          </p:cNvSpPr>
          <p:nvPr>
            <p:ph idx="1"/>
          </p:nvPr>
        </p:nvSpPr>
        <p:spPr/>
        <p:txBody>
          <a:bodyPr>
            <a:normAutofit/>
          </a:bodyPr>
          <a:lstStyle/>
          <a:p>
            <a:r>
              <a:rPr lang="en-US" dirty="0"/>
              <a:t>Expression of the opinion that </a:t>
            </a:r>
            <a:r>
              <a:rPr lang="en-US" dirty="0" smtClean="0"/>
              <a:t>mass selection </a:t>
            </a:r>
            <a:r>
              <a:rPr lang="en-US" dirty="0"/>
              <a:t>in fish was not effective brought large </a:t>
            </a:r>
            <a:r>
              <a:rPr lang="en-US" dirty="0" smtClean="0"/>
              <a:t>attention</a:t>
            </a:r>
            <a:r>
              <a:rPr lang="en-US" dirty="0"/>
              <a:t>. (</a:t>
            </a:r>
            <a:r>
              <a:rPr lang="en-US" dirty="0" err="1"/>
              <a:t>Moav</a:t>
            </a:r>
            <a:r>
              <a:rPr lang="en-US" dirty="0"/>
              <a:t> and Wohlfarth, 1976)</a:t>
            </a:r>
            <a:endParaRPr lang="en-US" dirty="0" smtClean="0"/>
          </a:p>
          <a:p>
            <a:r>
              <a:rPr lang="en-US" dirty="0" smtClean="0"/>
              <a:t>By the end of this period, good possibilities for obtaining genetic change through breeding programs have been demonstrated</a:t>
            </a:r>
          </a:p>
          <a:p>
            <a:r>
              <a:rPr lang="en-US" dirty="0" smtClean="0"/>
              <a:t>A </a:t>
            </a:r>
            <a:r>
              <a:rPr lang="en-US" dirty="0"/>
              <a:t>combination of between family and individual selection is necessary to achieve effective genetic gains for traits with low to medium </a:t>
            </a:r>
            <a:r>
              <a:rPr lang="en-US" dirty="0" smtClean="0"/>
              <a:t>heritability, </a:t>
            </a:r>
            <a:r>
              <a:rPr lang="en-US" dirty="0"/>
              <a:t>the situation for most performance traits</a:t>
            </a:r>
            <a:r>
              <a:rPr lang="en-US" dirty="0" smtClean="0"/>
              <a:t>.</a:t>
            </a:r>
            <a:endParaRPr lang="en-US" dirty="0"/>
          </a:p>
          <a:p>
            <a:endParaRPr lang="en-US" dirty="0" smtClean="0"/>
          </a:p>
          <a:p>
            <a:endParaRPr lang="en-US" dirty="0"/>
          </a:p>
          <a:p>
            <a:endParaRPr lang="en-US" dirty="0" smtClean="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016376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n-US" dirty="0" smtClean="0"/>
              <a:t>Topics covered</a:t>
            </a:r>
            <a:endParaRPr lang="en-US" dirty="0"/>
          </a:p>
        </p:txBody>
      </p:sp>
      <p:sp>
        <p:nvSpPr>
          <p:cNvPr id="3" name="Marcador de contenido 2"/>
          <p:cNvSpPr>
            <a:spLocks noGrp="1"/>
          </p:cNvSpPr>
          <p:nvPr>
            <p:ph idx="1"/>
          </p:nvPr>
        </p:nvSpPr>
        <p:spPr>
          <a:xfrm>
            <a:off x="424543" y="1825625"/>
            <a:ext cx="11332028" cy="4351338"/>
          </a:xfrm>
        </p:spPr>
        <p:txBody>
          <a:bodyPr>
            <a:normAutofit fontScale="92500" lnSpcReduction="10000"/>
          </a:bodyPr>
          <a:lstStyle/>
          <a:p>
            <a:r>
              <a:rPr lang="en-US" dirty="0" smtClean="0"/>
              <a:t>The first International Symposium on Genetics in Aquaculture (1982)</a:t>
            </a:r>
          </a:p>
          <a:p>
            <a:r>
              <a:rPr lang="en-US" dirty="0" smtClean="0"/>
              <a:t>Foundation of International Association for Genetics in Aquaculture (1985)</a:t>
            </a:r>
          </a:p>
          <a:p>
            <a:r>
              <a:rPr lang="en-US" dirty="0" smtClean="0"/>
              <a:t>Rules, traditions, </a:t>
            </a:r>
            <a:r>
              <a:rPr lang="en-US" dirty="0"/>
              <a:t>s</a:t>
            </a:r>
            <a:r>
              <a:rPr lang="en-US" dirty="0" smtClean="0"/>
              <a:t>ites and dates of </a:t>
            </a:r>
            <a:r>
              <a:rPr lang="en-US" dirty="0"/>
              <a:t>the </a:t>
            </a:r>
            <a:r>
              <a:rPr lang="en-US" dirty="0" smtClean="0"/>
              <a:t>Symposium 1982 – 2022</a:t>
            </a:r>
          </a:p>
          <a:p>
            <a:r>
              <a:rPr lang="en-US" dirty="0" smtClean="0"/>
              <a:t>The first breeding programs using modern technologies in aquaculture</a:t>
            </a:r>
          </a:p>
          <a:p>
            <a:r>
              <a:rPr lang="en-US" dirty="0"/>
              <a:t>How have the breeding objectives, genetic tools and technologies used changed </a:t>
            </a:r>
            <a:r>
              <a:rPr lang="en-US" dirty="0" smtClean="0"/>
              <a:t>over time (analysis by groups of 9 years)</a:t>
            </a:r>
          </a:p>
          <a:p>
            <a:r>
              <a:rPr lang="en-US" dirty="0" smtClean="0"/>
              <a:t>Arrival of molecular genetics, data analysis tools, genomic selection, meta-analysis of GWAS, exome sequencing,  </a:t>
            </a:r>
            <a:r>
              <a:rPr lang="en-US" dirty="0" err="1" smtClean="0"/>
              <a:t>phenomics</a:t>
            </a:r>
            <a:r>
              <a:rPr lang="en-US" dirty="0" smtClean="0"/>
              <a:t> … …</a:t>
            </a:r>
          </a:p>
          <a:p>
            <a:r>
              <a:rPr lang="en-US" dirty="0" smtClean="0"/>
              <a:t>Future trends of Aquaculture Genetics and Genomics</a:t>
            </a:r>
          </a:p>
          <a:p>
            <a:r>
              <a:rPr lang="en-US" dirty="0" smtClean="0"/>
              <a:t>A </a:t>
            </a:r>
            <a:r>
              <a:rPr lang="en-US" dirty="0"/>
              <a:t>brief description of the Chilean situation </a:t>
            </a:r>
            <a:endParaRPr lang="en-US" dirty="0" smtClean="0"/>
          </a:p>
          <a:p>
            <a:endParaRPr lang="en-US"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439355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COMPARING STOCKS, LINES OR FAMILIES</a:t>
            </a:r>
          </a:p>
        </p:txBody>
      </p:sp>
      <p:sp>
        <p:nvSpPr>
          <p:cNvPr id="3" name="Marcador de contenido 2"/>
          <p:cNvSpPr>
            <a:spLocks noGrp="1"/>
          </p:cNvSpPr>
          <p:nvPr>
            <p:ph idx="1"/>
          </p:nvPr>
        </p:nvSpPr>
        <p:spPr>
          <a:xfrm>
            <a:off x="838200" y="1843210"/>
            <a:ext cx="10515600" cy="4351338"/>
          </a:xfrm>
        </p:spPr>
        <p:txBody>
          <a:bodyPr>
            <a:normAutofit/>
          </a:bodyPr>
          <a:lstStyle/>
          <a:p>
            <a:r>
              <a:rPr lang="en-US" dirty="0"/>
              <a:t>There was general agreement that there is strong evidence to indicate the presence of sometimes rather large genetic differences, both additive and non-additive, among various strains and stocks. </a:t>
            </a:r>
            <a:endParaRPr lang="en-US" dirty="0" smtClean="0"/>
          </a:p>
          <a:p>
            <a:r>
              <a:rPr lang="en-US" dirty="0" smtClean="0"/>
              <a:t>Communal </a:t>
            </a:r>
            <a:r>
              <a:rPr lang="en-US" dirty="0"/>
              <a:t>testing is the simplest and least expensive but it has the disadvantage of requiring an extensive marking program. </a:t>
            </a:r>
          </a:p>
          <a:p>
            <a:r>
              <a:rPr lang="en-US" dirty="0"/>
              <a:t>The lack of effective marking technology results in limited pedigree identification in communal ponds or tanks. Often the only identification is of stocks, and in most other </a:t>
            </a:r>
            <a:r>
              <a:rPr lang="en-US" dirty="0" smtClean="0"/>
              <a:t>cases </a:t>
            </a:r>
            <a:r>
              <a:rPr lang="en-US" dirty="0"/>
              <a:t>the </a:t>
            </a:r>
            <a:r>
              <a:rPr lang="en-US" dirty="0" smtClean="0"/>
              <a:t>families</a:t>
            </a:r>
            <a:endParaRPr lang="en-US"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054471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MANIPULATIONOF SEX AND PLOIDY</a:t>
            </a:r>
          </a:p>
        </p:txBody>
      </p:sp>
      <p:sp>
        <p:nvSpPr>
          <p:cNvPr id="3" name="Marcador de contenido 2"/>
          <p:cNvSpPr>
            <a:spLocks noGrp="1"/>
          </p:cNvSpPr>
          <p:nvPr>
            <p:ph idx="1"/>
          </p:nvPr>
        </p:nvSpPr>
        <p:spPr>
          <a:xfrm>
            <a:off x="838200" y="1825625"/>
            <a:ext cx="10034588" cy="4351338"/>
          </a:xfrm>
        </p:spPr>
        <p:txBody>
          <a:bodyPr>
            <a:normAutofit/>
          </a:bodyPr>
          <a:lstStyle/>
          <a:p>
            <a:pPr algn="just"/>
            <a:r>
              <a:rPr lang="en-US" dirty="0"/>
              <a:t>Sex reversal techniques, using synthetic hormone treatments, were at the time available. However, it was agreed that treatment on a production scale should not be the recommended procedure</a:t>
            </a:r>
            <a:r>
              <a:rPr lang="en-US" dirty="0" smtClean="0"/>
              <a:t>.</a:t>
            </a:r>
          </a:p>
          <a:p>
            <a:pPr algn="just"/>
            <a:endParaRPr lang="es-ES_tradnl" dirty="0"/>
          </a:p>
          <a:p>
            <a:pPr algn="just">
              <a:spcBef>
                <a:spcPts val="0"/>
              </a:spcBef>
            </a:pPr>
            <a:r>
              <a:rPr lang="en-US" dirty="0" smtClean="0"/>
              <a:t>It </a:t>
            </a:r>
            <a:r>
              <a:rPr lang="en-US" dirty="0"/>
              <a:t>was suggested that the </a:t>
            </a:r>
            <a:r>
              <a:rPr lang="en-US" dirty="0" err="1" smtClean="0"/>
              <a:t>gynogenetic</a:t>
            </a:r>
            <a:r>
              <a:rPr lang="en-US" dirty="0" smtClean="0"/>
              <a:t> </a:t>
            </a:r>
            <a:r>
              <a:rPr lang="en-US" dirty="0"/>
              <a:t>fish </a:t>
            </a:r>
            <a:r>
              <a:rPr lang="en-US" dirty="0" smtClean="0"/>
              <a:t>be</a:t>
            </a:r>
          </a:p>
          <a:p>
            <a:pPr marL="12700" indent="254000" algn="just">
              <a:spcBef>
                <a:spcPts val="0"/>
              </a:spcBef>
              <a:buNone/>
            </a:pPr>
            <a:r>
              <a:rPr lang="en-US" dirty="0" smtClean="0"/>
              <a:t>sex reversed </a:t>
            </a:r>
            <a:r>
              <a:rPr lang="en-US" dirty="0"/>
              <a:t>with hormone treatments </a:t>
            </a:r>
            <a:r>
              <a:rPr lang="en-US" dirty="0" smtClean="0"/>
              <a:t>to</a:t>
            </a:r>
          </a:p>
          <a:p>
            <a:pPr marL="12700" indent="254000" algn="just">
              <a:spcBef>
                <a:spcPts val="0"/>
              </a:spcBef>
              <a:buNone/>
            </a:pPr>
            <a:r>
              <a:rPr lang="en-US" dirty="0" smtClean="0"/>
              <a:t> </a:t>
            </a:r>
            <a:r>
              <a:rPr lang="en-US" dirty="0"/>
              <a:t>provide a male </a:t>
            </a:r>
            <a:r>
              <a:rPr lang="en-US" dirty="0" smtClean="0"/>
              <a:t>brood stock </a:t>
            </a:r>
            <a:r>
              <a:rPr lang="en-US" dirty="0"/>
              <a:t>which could </a:t>
            </a:r>
            <a:r>
              <a:rPr lang="en-US" dirty="0" smtClean="0"/>
              <a:t>be</a:t>
            </a:r>
          </a:p>
          <a:p>
            <a:pPr marL="12700" indent="254000" algn="just">
              <a:spcBef>
                <a:spcPts val="0"/>
              </a:spcBef>
              <a:buNone/>
            </a:pPr>
            <a:r>
              <a:rPr lang="en-US" dirty="0" smtClean="0"/>
              <a:t> </a:t>
            </a:r>
            <a:r>
              <a:rPr lang="en-US" dirty="0"/>
              <a:t>outcrossed to unrelated normal females to </a:t>
            </a:r>
            <a:endParaRPr lang="en-US" dirty="0" smtClean="0"/>
          </a:p>
          <a:p>
            <a:pPr marL="12700" indent="254000" algn="just">
              <a:spcBef>
                <a:spcPts val="0"/>
              </a:spcBef>
              <a:buNone/>
            </a:pPr>
            <a:r>
              <a:rPr lang="en-US" dirty="0" smtClean="0"/>
              <a:t>produce </a:t>
            </a:r>
            <a:r>
              <a:rPr lang="en-US" dirty="0"/>
              <a:t>all-female crossbred progeny</a:t>
            </a:r>
            <a:r>
              <a:rPr lang="en-US" dirty="0" smtClean="0"/>
              <a:t>..</a:t>
            </a:r>
            <a:endParaRPr lang="es-ES_tradnl" dirty="0"/>
          </a:p>
          <a:p>
            <a:pPr algn="just">
              <a:spcBef>
                <a:spcPts val="0"/>
              </a:spcBef>
            </a:pPr>
            <a:endParaRPr lang="en-US" dirty="0"/>
          </a:p>
        </p:txBody>
      </p:sp>
      <p:sp>
        <p:nvSpPr>
          <p:cNvPr id="5" name="CuadroTexto 4"/>
          <p:cNvSpPr txBox="1"/>
          <p:nvPr/>
        </p:nvSpPr>
        <p:spPr>
          <a:xfrm>
            <a:off x="8086725" y="3033713"/>
            <a:ext cx="4614863" cy="3143250"/>
          </a:xfrm>
          <a:prstGeom prst="rect">
            <a:avLst/>
          </a:prstGeom>
          <a:noFill/>
        </p:spPr>
        <p:txBody>
          <a:bodyPr wrap="square" rtlCol="0">
            <a:spAutoFit/>
          </a:bodyPr>
          <a:lstStyle/>
          <a:p>
            <a:endParaRPr lang="es-ES_tradnl"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3051" y="3268885"/>
            <a:ext cx="3831655" cy="2760440"/>
          </a:xfrm>
          <a:prstGeom prst="rect">
            <a:avLst/>
          </a:prstGeom>
        </p:spPr>
      </p:pic>
      <p:sp>
        <p:nvSpPr>
          <p:cNvPr id="7" name="Marcador de pie de página 6"/>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753774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0093" y="456565"/>
            <a:ext cx="10515600" cy="1325563"/>
          </a:xfrm>
        </p:spPr>
        <p:txBody>
          <a:bodyPr>
            <a:normAutofit/>
          </a:bodyPr>
          <a:lstStyle/>
          <a:p>
            <a:pPr algn="ctr"/>
            <a:r>
              <a:rPr lang="en-US" dirty="0"/>
              <a:t>Symposium </a:t>
            </a:r>
            <a:r>
              <a:rPr lang="es-ES_tradnl" dirty="0" smtClean="0"/>
              <a:t>ISGA </a:t>
            </a:r>
            <a:r>
              <a:rPr lang="es-ES_tradnl" dirty="0"/>
              <a:t>IV (</a:t>
            </a:r>
            <a:r>
              <a:rPr lang="es-ES_tradnl" dirty="0" smtClean="0"/>
              <a:t>1991) Wuhan,          China </a:t>
            </a:r>
            <a:endParaRPr lang="es-ES_tradnl" dirty="0"/>
          </a:p>
        </p:txBody>
      </p:sp>
      <p:sp>
        <p:nvSpPr>
          <p:cNvPr id="4" name="Rectángulo 3"/>
          <p:cNvSpPr/>
          <p:nvPr/>
        </p:nvSpPr>
        <p:spPr>
          <a:xfrm>
            <a:off x="10238533" y="1571705"/>
            <a:ext cx="1390445" cy="369332"/>
          </a:xfrm>
          <a:prstGeom prst="rect">
            <a:avLst/>
          </a:prstGeom>
        </p:spPr>
        <p:txBody>
          <a:bodyPr wrap="none">
            <a:spAutoFit/>
          </a:bodyPr>
          <a:lstStyle/>
          <a:p>
            <a:pPr indent="20955">
              <a:spcAft>
                <a:spcPts val="0"/>
              </a:spcAft>
            </a:pPr>
            <a:r>
              <a:rPr lang="es-ES_tradnl" dirty="0" err="1"/>
              <a:t>Hongxi</a:t>
            </a:r>
            <a:r>
              <a:rPr lang="es-ES_tradnl" dirty="0"/>
              <a:t> </a:t>
            </a:r>
            <a:r>
              <a:rPr lang="es-ES_tradnl" dirty="0" err="1"/>
              <a:t>Chen</a:t>
            </a:r>
            <a:endParaRPr lang="es-ES_tradnl" dirty="0">
              <a:latin typeface="Calibri" charset="0"/>
              <a:ea typeface="Times New Roman" charset="0"/>
              <a:cs typeface="Times New Roman" charset="0"/>
            </a:endParaRPr>
          </a:p>
        </p:txBody>
      </p:sp>
      <p:sp>
        <p:nvSpPr>
          <p:cNvPr id="5" name="Título 1"/>
          <p:cNvSpPr txBox="1">
            <a:spLocks/>
          </p:cNvSpPr>
          <p:nvPr/>
        </p:nvSpPr>
        <p:spPr>
          <a:xfrm>
            <a:off x="274725" y="24176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V (1994) Halifax,            </a:t>
            </a:r>
            <a:r>
              <a:rPr lang="es-ES_tradnl" dirty="0" err="1" smtClean="0"/>
              <a:t>Canada</a:t>
            </a:r>
            <a:endParaRPr lang="es-ES_tradnl"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2020" y="2264156"/>
            <a:ext cx="1403196" cy="1784132"/>
          </a:xfrm>
          <a:prstGeom prst="rect">
            <a:avLst/>
          </a:prstGeom>
        </p:spPr>
      </p:pic>
      <p:sp>
        <p:nvSpPr>
          <p:cNvPr id="7" name="Rectángulo 6"/>
          <p:cNvSpPr/>
          <p:nvPr/>
        </p:nvSpPr>
        <p:spPr>
          <a:xfrm>
            <a:off x="10200975" y="4064765"/>
            <a:ext cx="1339534" cy="369332"/>
          </a:xfrm>
          <a:prstGeom prst="rect">
            <a:avLst/>
          </a:prstGeom>
        </p:spPr>
        <p:txBody>
          <a:bodyPr wrap="none">
            <a:spAutoFit/>
          </a:bodyPr>
          <a:lstStyle/>
          <a:p>
            <a:pPr indent="20955">
              <a:spcAft>
                <a:spcPts val="0"/>
              </a:spcAft>
            </a:pPr>
            <a:r>
              <a:rPr lang="es-ES_tradnl"/>
              <a:t>Roger Doyle</a:t>
            </a:r>
            <a:endParaRPr lang="es-ES_tradnl" dirty="0">
              <a:latin typeface="Calibri" charset="0"/>
              <a:ea typeface="Times New Roman" charset="0"/>
              <a:cs typeface="Times New Roman" charset="0"/>
            </a:endParaRPr>
          </a:p>
        </p:txBody>
      </p:sp>
      <p:sp>
        <p:nvSpPr>
          <p:cNvPr id="8" name="Título 1"/>
          <p:cNvSpPr txBox="1">
            <a:spLocks/>
          </p:cNvSpPr>
          <p:nvPr/>
        </p:nvSpPr>
        <p:spPr>
          <a:xfrm>
            <a:off x="354238" y="48002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VI (1997) Stirling,          Scotland</a:t>
            </a:r>
            <a:endParaRPr lang="es-ES_tradnl"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27" y="4567133"/>
            <a:ext cx="1520141" cy="1782234"/>
          </a:xfrm>
          <a:prstGeom prst="rect">
            <a:avLst/>
          </a:prstGeom>
        </p:spPr>
      </p:pic>
      <p:sp>
        <p:nvSpPr>
          <p:cNvPr id="10" name="Rectángulo 9"/>
          <p:cNvSpPr/>
          <p:nvPr/>
        </p:nvSpPr>
        <p:spPr>
          <a:xfrm>
            <a:off x="9927084" y="6397799"/>
            <a:ext cx="2080826" cy="369332"/>
          </a:xfrm>
          <a:prstGeom prst="rect">
            <a:avLst/>
          </a:prstGeom>
        </p:spPr>
        <p:txBody>
          <a:bodyPr wrap="none">
            <a:spAutoFit/>
          </a:bodyPr>
          <a:lstStyle/>
          <a:p>
            <a:pPr indent="20955">
              <a:spcAft>
                <a:spcPts val="0"/>
              </a:spcAft>
            </a:pPr>
            <a:r>
              <a:rPr lang="es-ES_tradnl" dirty="0" err="1"/>
              <a:t>Brendan</a:t>
            </a:r>
            <a:r>
              <a:rPr lang="es-ES_tradnl" dirty="0"/>
              <a:t> </a:t>
            </a:r>
            <a:r>
              <a:rPr lang="es-ES_tradnl" dirty="0" err="1"/>
              <a:t>McAndrew</a:t>
            </a:r>
            <a:endParaRPr lang="es-ES_tradnl" dirty="0">
              <a:latin typeface="Calibri" charset="0"/>
              <a:ea typeface="Times New Roman" charset="0"/>
              <a:cs typeface="Times New Roman" charset="0"/>
            </a:endParaRPr>
          </a:p>
        </p:txBody>
      </p:sp>
      <p:sp>
        <p:nvSpPr>
          <p:cNvPr id="3" name="Rectángulo 2"/>
          <p:cNvSpPr/>
          <p:nvPr/>
        </p:nvSpPr>
        <p:spPr>
          <a:xfrm>
            <a:off x="10272020" y="91440"/>
            <a:ext cx="1455548" cy="15717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Marcador de pie de página 11"/>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475783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24607234"/>
              </p:ext>
            </p:extLst>
          </p:nvPr>
        </p:nvGraphicFramePr>
        <p:xfrm>
          <a:off x="33242" y="417396"/>
          <a:ext cx="12192015" cy="5939883"/>
        </p:xfrm>
        <a:graphic>
          <a:graphicData uri="http://schemas.openxmlformats.org/drawingml/2006/table">
            <a:tbl>
              <a:tblPr/>
              <a:tblGrid>
                <a:gridCol w="4396233"/>
                <a:gridCol w="433099"/>
                <a:gridCol w="433099"/>
                <a:gridCol w="433099"/>
                <a:gridCol w="433099"/>
                <a:gridCol w="433099"/>
                <a:gridCol w="433099"/>
                <a:gridCol w="433099"/>
                <a:gridCol w="433099"/>
                <a:gridCol w="433099"/>
                <a:gridCol w="433099"/>
                <a:gridCol w="433099"/>
                <a:gridCol w="433099"/>
                <a:gridCol w="433099"/>
                <a:gridCol w="433099"/>
                <a:gridCol w="433099"/>
                <a:gridCol w="433099"/>
                <a:gridCol w="433099"/>
                <a:gridCol w="433099"/>
              </a:tblGrid>
              <a:tr h="263052">
                <a:tc>
                  <a:txBody>
                    <a:bodyPr/>
                    <a:lstStyle/>
                    <a:p>
                      <a:pPr algn="ctr" rtl="0" fontAlgn="b"/>
                      <a:r>
                        <a:rPr lang="es-ES_tradnl" sz="1300" b="1" i="0" u="none" strike="noStrike" dirty="0">
                          <a:solidFill>
                            <a:srgbClr val="FFFFFF"/>
                          </a:solidFill>
                          <a:effectLst/>
                          <a:latin typeface="Calibri" charset="0"/>
                        </a:rPr>
                        <a:t>  </a:t>
                      </a:r>
                      <a:r>
                        <a:rPr lang="es-ES_tradnl" sz="1300" b="1" i="0" u="none" strike="noStrike" dirty="0">
                          <a:solidFill>
                            <a:srgbClr val="000000"/>
                          </a:solidFill>
                          <a:effectLst/>
                          <a:latin typeface="Calibri" charset="0"/>
                        </a:rPr>
                        <a:t> </a:t>
                      </a:r>
                      <a:r>
                        <a:rPr lang="es-ES_tradnl" sz="1300" b="1" i="0" u="none" strike="noStrike" dirty="0" smtClean="0">
                          <a:solidFill>
                            <a:srgbClr val="000000"/>
                          </a:solidFill>
                          <a:effectLst/>
                          <a:latin typeface="Calibri" charset="0"/>
                        </a:rPr>
                        <a:t>SESSIONS </a:t>
                      </a:r>
                      <a:endParaRPr lang="es-ES_tradnl" sz="1300" b="1" i="0" u="none" strike="noStrike" dirty="0">
                        <a:solidFill>
                          <a:srgbClr val="FFFFF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000000"/>
                          </a:solidFill>
                          <a:effectLst/>
                          <a:latin typeface="Calibri" charset="0"/>
                        </a:rPr>
                        <a:t>Galway</a:t>
                      </a:r>
                    </a:p>
                    <a:p>
                      <a:pPr algn="ctr" rtl="0" fontAlgn="b"/>
                      <a:r>
                        <a:rPr lang="is-IS" sz="1400" b="1" i="0" u="none" strike="noStrike" dirty="0" smtClean="0">
                          <a:solidFill>
                            <a:srgbClr val="000000"/>
                          </a:solidFill>
                          <a:effectLst/>
                          <a:latin typeface="Calibri" charset="0"/>
                        </a:rPr>
                        <a:t>1882</a:t>
                      </a:r>
                      <a:endParaRPr lang="is-IS" sz="14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i-FI" sz="1050" b="1" i="0" u="none" strike="noStrike" dirty="0" smtClean="0">
                          <a:solidFill>
                            <a:srgbClr val="4472C4"/>
                          </a:solidFill>
                          <a:effectLst/>
                          <a:latin typeface="Calibri" charset="0"/>
                        </a:rPr>
                        <a:t>Davis </a:t>
                      </a:r>
                      <a:r>
                        <a:rPr lang="fi-FI" sz="1400" b="1" i="0" u="none" strike="noStrike" dirty="0" smtClean="0">
                          <a:solidFill>
                            <a:srgbClr val="4472C4"/>
                          </a:solidFill>
                          <a:effectLst/>
                          <a:latin typeface="Calibri" charset="0"/>
                        </a:rPr>
                        <a:t>1885</a:t>
                      </a:r>
                      <a:endParaRPr lang="fi-FI" sz="1400" b="1" i="0" u="none" strike="noStrike" dirty="0">
                        <a:solidFill>
                          <a:srgbClr val="4472C4"/>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050" b="1" i="0" u="none" strike="noStrike" dirty="0" smtClean="0">
                          <a:solidFill>
                            <a:srgbClr val="548235"/>
                          </a:solidFill>
                          <a:effectLst/>
                          <a:latin typeface="Calibri" charset="0"/>
                        </a:rPr>
                        <a:t>Oslo</a:t>
                      </a:r>
                      <a:r>
                        <a:rPr lang="es-ES_tradnl" sz="1400" b="1" i="0" u="none" strike="noStrike" baseline="0" dirty="0" smtClean="0">
                          <a:solidFill>
                            <a:srgbClr val="548235"/>
                          </a:solidFill>
                          <a:effectLst/>
                          <a:latin typeface="Calibri" charset="0"/>
                        </a:rPr>
                        <a:t> </a:t>
                      </a:r>
                      <a:r>
                        <a:rPr lang="es-ES_tradnl" sz="1400" b="1" i="0" u="none" strike="noStrike" dirty="0" smtClean="0">
                          <a:solidFill>
                            <a:srgbClr val="548235"/>
                          </a:solidFill>
                          <a:effectLst/>
                          <a:latin typeface="Calibri" charset="0"/>
                        </a:rPr>
                        <a:t>1988</a:t>
                      </a:r>
                      <a:endParaRPr lang="es-ES_tradnl" sz="1400" b="1" i="0" u="none" strike="noStrike" dirty="0">
                        <a:solidFill>
                          <a:srgbClr val="548235"/>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548235"/>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050" b="1" i="0" u="none" strike="noStrike" dirty="0" smtClean="0">
                          <a:solidFill>
                            <a:srgbClr val="C55A11"/>
                          </a:solidFill>
                          <a:effectLst/>
                          <a:latin typeface="Calibri" charset="0"/>
                        </a:rPr>
                        <a:t>Wuhan</a:t>
                      </a:r>
                      <a:r>
                        <a:rPr lang="es-ES_tradnl" sz="1400" b="1" i="0" u="none" strike="noStrike" dirty="0" smtClean="0">
                          <a:solidFill>
                            <a:srgbClr val="C55A11"/>
                          </a:solidFill>
                          <a:effectLst/>
                          <a:latin typeface="Calibri" charset="0"/>
                        </a:rPr>
                        <a:t> 1991</a:t>
                      </a:r>
                      <a:endParaRPr lang="es-ES_tradnl"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cs-CZ" sz="1050" b="1" i="0" u="none" strike="noStrike" dirty="0" smtClean="0">
                          <a:solidFill>
                            <a:srgbClr val="BF9000"/>
                          </a:solidFill>
                          <a:effectLst/>
                          <a:latin typeface="Calibri" charset="0"/>
                        </a:rPr>
                        <a:t>Halifax</a:t>
                      </a:r>
                    </a:p>
                    <a:p>
                      <a:pPr algn="ctr" rtl="0" fontAlgn="b"/>
                      <a:r>
                        <a:rPr lang="cs-CZ" sz="1400" b="1" i="0" u="none" strike="noStrike" dirty="0" smtClean="0">
                          <a:solidFill>
                            <a:srgbClr val="BF9000"/>
                          </a:solidFill>
                          <a:effectLst/>
                          <a:latin typeface="Calibri" charset="0"/>
                        </a:rPr>
                        <a:t>1994</a:t>
                      </a:r>
                      <a:endParaRPr lang="cs-CZ" sz="1400" b="1" i="0" u="none" strike="noStrike" dirty="0">
                        <a:solidFill>
                          <a:srgbClr val="BF9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cs-CZ" sz="1050" b="1" i="0" u="none" strike="noStrike" dirty="0" err="1" smtClean="0">
                          <a:solidFill>
                            <a:srgbClr val="7030A0"/>
                          </a:solidFill>
                          <a:effectLst/>
                          <a:latin typeface="Calibri" charset="0"/>
                        </a:rPr>
                        <a:t>Stirling</a:t>
                      </a:r>
                      <a:r>
                        <a:rPr lang="cs-CZ" sz="1400" b="1" i="0" u="none" strike="noStrike" dirty="0" smtClean="0">
                          <a:solidFill>
                            <a:srgbClr val="7030A0"/>
                          </a:solidFill>
                          <a:effectLst/>
                          <a:latin typeface="Calibri" charset="0"/>
                        </a:rPr>
                        <a:t> 1997</a:t>
                      </a:r>
                      <a:endParaRPr lang="cs-CZ" sz="1400" b="1" i="0" u="none" strike="noStrike" dirty="0">
                        <a:solidFill>
                          <a:srgbClr val="7030A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400" b="1" i="0" u="none" strike="noStrike" dirty="0">
                          <a:solidFill>
                            <a:srgbClr val="7030A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C55A11"/>
                          </a:solidFill>
                          <a:effectLst/>
                          <a:latin typeface="Calibri" charset="0"/>
                        </a:rPr>
                        <a:t>Townsvi </a:t>
                      </a:r>
                      <a:r>
                        <a:rPr lang="is-IS" sz="1400" b="1" i="0" u="none" strike="noStrike" dirty="0" smtClean="0">
                          <a:solidFill>
                            <a:srgbClr val="C55A11"/>
                          </a:solidFill>
                          <a:effectLst/>
                          <a:latin typeface="Calibri" charset="0"/>
                        </a:rPr>
                        <a:t>2000</a:t>
                      </a:r>
                      <a:endParaRPr lang="is-IS"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FF85FF"/>
                          </a:solidFill>
                          <a:effectLst/>
                          <a:latin typeface="Calibri" charset="0"/>
                        </a:rPr>
                        <a:t>P Varas </a:t>
                      </a:r>
                      <a:r>
                        <a:rPr lang="is-IS" sz="1400" b="1" i="0" u="none" strike="noStrike" dirty="0" smtClean="0">
                          <a:solidFill>
                            <a:srgbClr val="FF85FF"/>
                          </a:solidFill>
                          <a:effectLst/>
                          <a:latin typeface="Calibri" charset="0"/>
                        </a:rPr>
                        <a:t>2003</a:t>
                      </a:r>
                      <a:endParaRPr lang="is-IS" sz="1400" b="1" i="0" u="none" strike="noStrike" dirty="0">
                        <a:solidFill>
                          <a:srgbClr val="FF85F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Montp</a:t>
                      </a:r>
                      <a:r>
                        <a:rPr lang="is-IS" sz="1400" b="1" i="0" u="none" strike="noStrike" dirty="0" smtClean="0">
                          <a:solidFill>
                            <a:srgbClr val="7F7F7F"/>
                          </a:solidFill>
                          <a:effectLst/>
                          <a:latin typeface="Calibri" charset="0"/>
                        </a:rPr>
                        <a:t> 2006</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FF9300"/>
                          </a:solidFill>
                          <a:effectLst/>
                          <a:latin typeface="Calibri" charset="0"/>
                        </a:rPr>
                        <a:t>Bangko</a:t>
                      </a:r>
                    </a:p>
                    <a:p>
                      <a:pPr algn="ctr" rtl="0" fontAlgn="b"/>
                      <a:r>
                        <a:rPr lang="is-IS" sz="1400" b="1" i="0" u="none" strike="noStrike" dirty="0" smtClean="0">
                          <a:solidFill>
                            <a:srgbClr val="FF9300"/>
                          </a:solidFill>
                          <a:effectLst/>
                          <a:latin typeface="Calibri" charset="0"/>
                        </a:rPr>
                        <a:t>2009</a:t>
                      </a:r>
                      <a:endParaRPr lang="is-IS" sz="1400" b="1" i="0" u="none" strike="noStrike" dirty="0">
                        <a:solidFill>
                          <a:srgbClr val="FF93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8EFA00"/>
                          </a:solidFill>
                          <a:effectLst/>
                          <a:latin typeface="Calibri" charset="0"/>
                        </a:rPr>
                        <a:t>Auburn </a:t>
                      </a:r>
                      <a:r>
                        <a:rPr lang="is-IS" sz="1400" b="1" i="0" u="none" strike="noStrike" dirty="0" smtClean="0">
                          <a:solidFill>
                            <a:srgbClr val="8EFA00"/>
                          </a:solidFill>
                          <a:effectLst/>
                          <a:latin typeface="Calibri" charset="0"/>
                        </a:rPr>
                        <a:t>2012</a:t>
                      </a:r>
                      <a:endParaRPr lang="is-IS" sz="1400" b="1" i="0" u="none" strike="noStrike" dirty="0">
                        <a:solidFill>
                          <a:srgbClr val="8EFA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S Comp </a:t>
                      </a:r>
                      <a:r>
                        <a:rPr lang="is-IS" sz="1400" b="1" i="0" u="none" strike="noStrike" dirty="0" smtClean="0">
                          <a:solidFill>
                            <a:srgbClr val="7F7F7F"/>
                          </a:solidFill>
                          <a:effectLst/>
                          <a:latin typeface="Calibri" charset="0"/>
                        </a:rPr>
                        <a:t>2015</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Cairns</a:t>
                      </a:r>
                      <a:r>
                        <a:rPr lang="is-IS" sz="1400" b="1" i="0" u="none" strike="noStrike" dirty="0" smtClean="0">
                          <a:solidFill>
                            <a:srgbClr val="7F7F7F"/>
                          </a:solidFill>
                          <a:effectLst/>
                          <a:latin typeface="Calibri" charset="0"/>
                        </a:rPr>
                        <a:t> 2018</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P Varas </a:t>
                      </a:r>
                      <a:r>
                        <a:rPr lang="is-IS" sz="1400" b="1" i="0" u="none" strike="noStrike" dirty="0" smtClean="0">
                          <a:solidFill>
                            <a:srgbClr val="7F7F7F"/>
                          </a:solidFill>
                          <a:effectLst/>
                          <a:latin typeface="Calibri" charset="0"/>
                        </a:rPr>
                        <a:t>2022</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074">
                <a:tc>
                  <a:txBody>
                    <a:bodyPr/>
                    <a:lstStyle/>
                    <a:p>
                      <a:pPr algn="l" rtl="0" fontAlgn="ctr"/>
                      <a:r>
                        <a:rPr lang="en-US" sz="1600" b="1" i="0" u="none" strike="noStrike" noProof="0" dirty="0" smtClean="0">
                          <a:solidFill>
                            <a:srgbClr val="000000"/>
                          </a:solidFill>
                          <a:effectLst/>
                          <a:latin typeface="Calibri" charset="0"/>
                        </a:rPr>
                        <a:t> Population Genetics, genetic diversity,</a:t>
                      </a:r>
                      <a:r>
                        <a:rPr lang="en-US" sz="1600" b="1" i="0" u="none" strike="noStrike" noProof="0" dirty="0" smtClean="0">
                          <a:solidFill>
                            <a:srgbClr val="4472C4"/>
                          </a:solidFill>
                          <a:effectLst/>
                          <a:latin typeface="Calibri" charset="0"/>
                        </a:rPr>
                        <a:t>  </a:t>
                      </a:r>
                    </a:p>
                    <a:p>
                      <a:pPr algn="l" rtl="0" fontAlgn="ctr"/>
                      <a:r>
                        <a:rPr lang="en-US" sz="1600" b="1" i="0" u="none" strike="noStrike" noProof="0" dirty="0" smtClean="0">
                          <a:solidFill>
                            <a:srgbClr val="4472C4"/>
                          </a:solidFill>
                          <a:effectLst/>
                          <a:latin typeface="Calibri" charset="0"/>
                        </a:rPr>
                        <a:t> Electrophoretic Markers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smtClean="0">
                          <a:solidFill>
                            <a:srgbClr val="000000"/>
                          </a:solidFill>
                          <a:effectLst/>
                          <a:latin typeface="Calibri" charset="0"/>
                        </a:rPr>
                        <a:t>4</a:t>
                      </a:r>
                      <a:endParaRPr lang="is-IS"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smtClean="0">
                          <a:solidFill>
                            <a:srgbClr val="FF0000"/>
                          </a:solidFill>
                          <a:effectLst/>
                          <a:latin typeface="Calibri" charset="0"/>
                        </a:rPr>
                        <a:t>9</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982">
                <a:tc>
                  <a:txBody>
                    <a:bodyPr/>
                    <a:lstStyle/>
                    <a:p>
                      <a:pPr algn="l" rtl="0" fontAlgn="ctr"/>
                      <a:r>
                        <a:rPr lang="en-US" sz="1600" b="1" i="0" u="none" strike="noStrike" noProof="0" dirty="0" smtClean="0">
                          <a:solidFill>
                            <a:srgbClr val="000000"/>
                          </a:solidFill>
                          <a:effectLst/>
                          <a:latin typeface="Calibri" charset="0"/>
                        </a:rPr>
                        <a:t> Quantitative Genetics, Breeding Plans, </a:t>
                      </a:r>
                      <a:r>
                        <a:rPr lang="en-US" sz="1600" b="1" i="0" u="none" strike="noStrike" noProof="0" dirty="0" smtClean="0">
                          <a:solidFill>
                            <a:srgbClr val="4472C4"/>
                          </a:solidFill>
                          <a:effectLst/>
                          <a:latin typeface="Calibri" charset="0"/>
                        </a:rPr>
                        <a:t>Selection  </a:t>
                      </a:r>
                    </a:p>
                    <a:p>
                      <a:pPr algn="l" rtl="0" fontAlgn="ctr"/>
                      <a:r>
                        <a:rPr lang="en-US" sz="1600" b="1" i="0" u="none" strike="noStrike" noProof="0" dirty="0" smtClean="0">
                          <a:solidFill>
                            <a:srgbClr val="4472C4"/>
                          </a:solidFill>
                          <a:effectLst/>
                          <a:latin typeface="Calibri" charset="0"/>
                        </a:rPr>
                        <a:t> Response, Environmental Effects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B050"/>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29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is-IS" sz="1800" b="1" i="0" u="none" strike="noStrike" dirty="0">
                          <a:solidFill>
                            <a:schemeClr val="accent1"/>
                          </a:solidFill>
                          <a:effectLst/>
                          <a:latin typeface="Calibri" charset="0"/>
                        </a:rPr>
                        <a:t>25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Domestication and Response to Controlled </a:t>
                      </a:r>
                    </a:p>
                    <a:p>
                      <a:pPr algn="l" rtl="0" fontAlgn="ctr"/>
                      <a:r>
                        <a:rPr lang="en-US" sz="1600" b="1" i="0" u="none" strike="noStrike" noProof="0" dirty="0" smtClean="0">
                          <a:solidFill>
                            <a:srgbClr val="000000"/>
                          </a:solidFill>
                          <a:effectLst/>
                          <a:latin typeface="Calibri" charset="0"/>
                        </a:rPr>
                        <a:t> Environments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800" b="1" i="0" u="none" strike="noStrike" dirty="0">
                          <a:solidFill>
                            <a:srgbClr val="FF0000"/>
                          </a:solidFill>
                          <a:effectLst/>
                          <a:latin typeface="Calibri" charset="0"/>
                        </a:rPr>
                        <a:t>11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Inbreeding,</a:t>
                      </a:r>
                      <a:r>
                        <a:rPr lang="en-US" sz="1600" b="1" i="0" u="none" strike="noStrike" noProof="0" dirty="0" smtClean="0">
                          <a:solidFill>
                            <a:srgbClr val="C47DEC"/>
                          </a:solidFill>
                          <a:effectLst/>
                          <a:latin typeface="Calibri" charset="0"/>
                        </a:rPr>
                        <a:t> Inbreeding Effects</a:t>
                      </a:r>
                      <a:endParaRPr lang="en-US" sz="1600" b="1" i="0" u="none" strike="noStrike" noProof="0" dirty="0">
                        <a:solidFill>
                          <a:srgbClr val="C47DEC"/>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B05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Hybrids and Hybridization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rgbClr val="00B05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227">
                <a:tc>
                  <a:txBody>
                    <a:bodyPr/>
                    <a:lstStyle/>
                    <a:p>
                      <a:pPr algn="l" rtl="0" fontAlgn="ctr"/>
                      <a:r>
                        <a:rPr lang="en-US" sz="1600" b="1" i="0" u="none" strike="noStrike" noProof="0" dirty="0" smtClean="0">
                          <a:solidFill>
                            <a:srgbClr val="000000"/>
                          </a:solidFill>
                          <a:effectLst/>
                          <a:latin typeface="Calibri" charset="0"/>
                        </a:rPr>
                        <a:t> Chromosomal Genetics and Ploidy Manipulations,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a:solidFill>
                            <a:schemeClr val="accent1"/>
                          </a:solidFill>
                          <a:effectLst/>
                          <a:latin typeface="Calibri" charset="0"/>
                        </a:rPr>
                        <a:t>15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0843">
                <a:tc>
                  <a:txBody>
                    <a:bodyPr/>
                    <a:lstStyle/>
                    <a:p>
                      <a:pPr algn="l" rtl="0" fontAlgn="ctr"/>
                      <a:r>
                        <a:rPr lang="en-US" sz="1600" b="1" i="0" u="none" strike="noStrike" noProof="0" dirty="0" smtClean="0">
                          <a:solidFill>
                            <a:srgbClr val="000000"/>
                          </a:solidFill>
                          <a:effectLst/>
                          <a:latin typeface="Calibri" charset="0"/>
                        </a:rPr>
                        <a:t> Sex Reversal and Monosex, sex control, </a:t>
                      </a:r>
                      <a:r>
                        <a:rPr lang="en-US" sz="1600" b="1" i="0" u="none" strike="noStrike" noProof="0" dirty="0" smtClean="0">
                          <a:solidFill>
                            <a:srgbClr val="BF9000"/>
                          </a:solidFill>
                          <a:effectLst/>
                          <a:latin typeface="Calibri" charset="0"/>
                        </a:rPr>
                        <a:t>Sex </a:t>
                      </a:r>
                    </a:p>
                    <a:p>
                      <a:pPr algn="l" rtl="0" fontAlgn="ctr"/>
                      <a:r>
                        <a:rPr lang="en-US" sz="1600" b="1" i="0" u="none" strike="noStrike" noProof="0" dirty="0" smtClean="0">
                          <a:solidFill>
                            <a:srgbClr val="BF9000"/>
                          </a:solidFill>
                          <a:effectLst/>
                          <a:latin typeface="Calibri" charset="0"/>
                        </a:rPr>
                        <a:t> determination</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a:solidFill>
                            <a:srgbClr val="FF0000"/>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3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noProof="0" dirty="0" smtClean="0">
                          <a:solidFill>
                            <a:srgbClr val="BF8F00"/>
                          </a:solidFill>
                          <a:effectLst/>
                          <a:latin typeface="Calibri" charset="0"/>
                        </a:rPr>
                        <a:t> </a:t>
                      </a:r>
                      <a:r>
                        <a:rPr lang="en-US" sz="1600" b="1" dirty="0" smtClean="0"/>
                        <a:t>Applications of Ploidy Manipulation. </a:t>
                      </a:r>
                      <a:r>
                        <a:rPr lang="en-US" sz="1600" b="1" i="0" u="none" strike="noStrike" noProof="0" dirty="0" err="1" smtClean="0">
                          <a:solidFill>
                            <a:srgbClr val="BF8F00"/>
                          </a:solidFill>
                          <a:effectLst/>
                          <a:latin typeface="Calibri" charset="0"/>
                        </a:rPr>
                        <a:t>Polyploid</a:t>
                      </a:r>
                      <a:endParaRPr lang="en-US" sz="1600" b="1" i="0" u="none" strike="noStrike" noProof="0" dirty="0" smtClean="0">
                        <a:solidFill>
                          <a:srgbClr val="BF8F00"/>
                        </a:solidFill>
                        <a:effectLst/>
                        <a:latin typeface="Calibri" charset="0"/>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baseline="0" noProof="0" dirty="0" smtClean="0">
                          <a:solidFill>
                            <a:srgbClr val="BF8F00"/>
                          </a:solidFill>
                          <a:effectLst/>
                          <a:latin typeface="Calibri" charset="0"/>
                        </a:rPr>
                        <a:t> p</a:t>
                      </a:r>
                      <a:r>
                        <a:rPr lang="en-US" sz="1600" b="1" i="0" u="none" strike="noStrike" noProof="0" dirty="0" smtClean="0">
                          <a:solidFill>
                            <a:srgbClr val="BF8F00"/>
                          </a:solidFill>
                          <a:effectLst/>
                          <a:latin typeface="Calibri" charset="0"/>
                        </a:rPr>
                        <a:t>erformance</a:t>
                      </a:r>
                      <a:endParaRPr lang="en-US" sz="1600" b="1" i="0" u="none" strike="noStrike" noProof="0" dirty="0">
                        <a:solidFill>
                          <a:srgbClr val="BF8F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4472C4"/>
                          </a:solidFill>
                          <a:effectLst/>
                          <a:latin typeface="Calibri" charset="0"/>
                        </a:rPr>
                        <a:t> Stock and strain  Comparison, </a:t>
                      </a:r>
                      <a:endParaRPr lang="en-US" sz="1600" b="1" i="0" u="none" strike="noStrike" noProof="0" dirty="0">
                        <a:solidFill>
                          <a:srgbClr val="4472C4"/>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endParaRPr lang="sk-SK"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endParaRPr lang="is-IS" sz="1800" b="1" i="0" u="none" strike="noStrike">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is-IS"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is-IS" sz="1800" b="1" i="0" u="none" strike="noStrike" dirty="0">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ES_tradnl"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es-ES_tradnl"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Immunology, </a:t>
                      </a:r>
                      <a:r>
                        <a:rPr lang="en-US" sz="1600" b="1" i="0" u="none" strike="noStrike" noProof="0" dirty="0" smtClean="0">
                          <a:solidFill>
                            <a:srgbClr val="FF0000"/>
                          </a:solidFill>
                          <a:effectLst/>
                          <a:latin typeface="Calibri" charset="0"/>
                        </a:rPr>
                        <a:t>Disease resistance &amp; stress</a:t>
                      </a:r>
                      <a:endParaRPr lang="en-US" sz="1600" b="1" i="0" u="none" strike="noStrike" noProof="0" dirty="0">
                        <a:solidFill>
                          <a:srgbClr val="548235"/>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tx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New fish species </a:t>
                      </a:r>
                      <a:endParaRPr lang="en-US" sz="1600" b="1" i="0" u="none" strike="noStrike" noProof="0" dirty="0">
                        <a:solidFill>
                          <a:srgbClr val="548235"/>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C55A11"/>
                          </a:solidFill>
                          <a:effectLst/>
                          <a:latin typeface="Calibri" charset="0"/>
                        </a:rPr>
                        <a:t> </a:t>
                      </a:r>
                      <a:r>
                        <a:rPr lang="en-US" sz="1600" b="1" i="0" u="none" strike="noStrike" noProof="0" dirty="0" smtClean="0">
                          <a:solidFill>
                            <a:srgbClr val="FF0000"/>
                          </a:solidFill>
                          <a:effectLst/>
                          <a:latin typeface="Calibri" charset="0"/>
                        </a:rPr>
                        <a:t>Transgenic fish, </a:t>
                      </a:r>
                      <a:r>
                        <a:rPr lang="en-US" sz="1600" b="1" i="0" u="none" strike="noStrike" noProof="0" dirty="0" smtClean="0">
                          <a:solidFill>
                            <a:srgbClr val="BF9000"/>
                          </a:solidFill>
                          <a:effectLst/>
                          <a:latin typeface="Calibri" charset="0"/>
                        </a:rPr>
                        <a:t>Molecular manipulation</a:t>
                      </a:r>
                      <a:endParaRPr lang="en-US" sz="1600" b="1" i="0" u="none" strike="noStrike" noProof="0" dirty="0">
                        <a:solidFill>
                          <a:srgbClr val="C55A1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fontAlgn="b" latinLnBrk="0" hangingPunct="1"/>
                      <a:r>
                        <a:rPr lang="es-ES_tradnl" sz="1800" b="1" i="0" u="none" strike="noStrike" dirty="0">
                          <a:solidFill>
                            <a:srgbClr val="000000"/>
                          </a:solidFill>
                          <a:effectLst/>
                          <a:latin typeface="Calibri" charset="0"/>
                        </a:rPr>
                        <a:t>3</a:t>
                      </a:r>
                      <a:endParaRPr lang="es-ES_tradnl" sz="1800" b="1" i="0" u="none" strike="noStrike" kern="1200" dirty="0">
                        <a:solidFill>
                          <a:srgbClr val="00B050"/>
                        </a:solidFill>
                        <a:effectLst/>
                        <a:latin typeface="Calibri" charset="0"/>
                        <a:ea typeface="+mn-ea"/>
                        <a:cs typeface="+mn-cs"/>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chemeClr val="accent6"/>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FF0000"/>
                          </a:solidFill>
                          <a:effectLst/>
                          <a:latin typeface="Calibri" charset="0"/>
                        </a:rPr>
                        <a:t> </a:t>
                      </a:r>
                      <a:r>
                        <a:rPr lang="sk-SK" sz="1800" b="1" i="0" u="none" strike="noStrike" dirty="0" smtClean="0">
                          <a:solidFill>
                            <a:srgbClr val="FF0000"/>
                          </a:solidFill>
                          <a:effectLst/>
                          <a:latin typeface="Calibri" charset="0"/>
                        </a:rPr>
                        <a:t>13</a:t>
                      </a:r>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9285">
                <a:tc>
                  <a:txBody>
                    <a:bodyPr/>
                    <a:lstStyle/>
                    <a:p>
                      <a:pPr algn="l" rtl="0" fontAlgn="ctr"/>
                      <a:r>
                        <a:rPr lang="en-US" sz="1600" b="1" i="0" u="none" strike="noStrike" noProof="0" dirty="0" smtClean="0">
                          <a:solidFill>
                            <a:srgbClr val="BF9000"/>
                          </a:solidFill>
                          <a:effectLst/>
                          <a:latin typeface="Calibri" charset="0"/>
                        </a:rPr>
                        <a:t> Conservation</a:t>
                      </a:r>
                      <a:r>
                        <a:rPr lang="en-US" sz="1600" b="1" i="0" u="none" strike="noStrike" noProof="0" dirty="0" smtClean="0">
                          <a:solidFill>
                            <a:srgbClr val="7F6000"/>
                          </a:solidFill>
                          <a:effectLst/>
                          <a:latin typeface="Calibri" charset="0"/>
                        </a:rPr>
                        <a:t>, </a:t>
                      </a:r>
                      <a:r>
                        <a:rPr lang="en-US" sz="1600" b="1" i="0" u="none" strike="noStrike" noProof="0" dirty="0" smtClean="0">
                          <a:solidFill>
                            <a:srgbClr val="C00000"/>
                          </a:solidFill>
                          <a:effectLst/>
                          <a:latin typeface="Calibri" charset="0"/>
                        </a:rPr>
                        <a:t>Natural &amp; cultivated Genetic </a:t>
                      </a:r>
                    </a:p>
                    <a:p>
                      <a:pPr algn="l" rtl="0" fontAlgn="ctr"/>
                      <a:r>
                        <a:rPr lang="en-US" sz="1600" b="1" i="0" u="none" strike="noStrike" noProof="0" dirty="0" smtClean="0">
                          <a:solidFill>
                            <a:srgbClr val="C00000"/>
                          </a:solidFill>
                          <a:effectLst/>
                          <a:latin typeface="Calibri" charset="0"/>
                        </a:rPr>
                        <a:t> resources</a:t>
                      </a:r>
                      <a:endParaRPr lang="en-US" sz="1600" b="1" i="0" u="none" strike="noStrike" noProof="0" dirty="0">
                        <a:solidFill>
                          <a:srgbClr val="BF9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smtClean="0">
                          <a:solidFill>
                            <a:srgbClr val="00B050"/>
                          </a:solidFill>
                          <a:effectLst/>
                          <a:latin typeface="Calibri" charset="0"/>
                        </a:rPr>
                        <a:t>7</a:t>
                      </a:r>
                      <a:endParaRPr lang="es-ES_tradnl" sz="1800" b="1" i="0" u="none" strike="noStrike" dirty="0">
                        <a:solidFill>
                          <a:srgbClr val="00B05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is-IS" sz="1800" b="1" i="0" u="none" strike="noStrike" dirty="0">
                          <a:solidFill>
                            <a:srgbClr val="FF0000"/>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982">
                <a:tc>
                  <a:txBody>
                    <a:bodyPr/>
                    <a:lstStyle/>
                    <a:p>
                      <a:pPr algn="l" rtl="0" fontAlgn="ctr"/>
                      <a:r>
                        <a:rPr lang="en-US" sz="1600" b="1" i="0" u="none" strike="noStrike" noProof="0" dirty="0" smtClean="0">
                          <a:solidFill>
                            <a:srgbClr val="7030A0"/>
                          </a:solidFill>
                          <a:effectLst/>
                          <a:latin typeface="Calibri" charset="0"/>
                        </a:rPr>
                        <a:t> Genetic markers (AFLP, QTL, RFLP, </a:t>
                      </a:r>
                      <a:r>
                        <a:rPr lang="en-US" sz="1600" b="1" i="0" u="none" strike="noStrike" noProof="0" dirty="0" smtClean="0">
                          <a:solidFill>
                            <a:srgbClr val="C00000"/>
                          </a:solidFill>
                          <a:effectLst/>
                          <a:latin typeface="Calibri" charset="0"/>
                        </a:rPr>
                        <a:t>RAPD, </a:t>
                      </a:r>
                      <a:r>
                        <a:rPr lang="en-US" sz="1600" b="1" i="0" u="none" strike="noStrike" noProof="0" dirty="0" err="1" smtClean="0">
                          <a:solidFill>
                            <a:srgbClr val="C00000"/>
                          </a:solidFill>
                          <a:effectLst/>
                          <a:latin typeface="Calibri" charset="0"/>
                        </a:rPr>
                        <a:t>MicroS</a:t>
                      </a:r>
                      <a:r>
                        <a:rPr lang="en-US" sz="1600" b="1" i="0" u="none" strike="noStrike" noProof="0" dirty="0" smtClean="0">
                          <a:solidFill>
                            <a:srgbClr val="7030A0"/>
                          </a:solidFill>
                          <a:effectLst/>
                          <a:latin typeface="Calibri" charset="0"/>
                        </a:rPr>
                        <a:t>)   </a:t>
                      </a:r>
                    </a:p>
                    <a:p>
                      <a:pPr algn="l" rtl="0" fontAlgn="ctr"/>
                      <a:r>
                        <a:rPr lang="en-US" sz="1600" b="1" i="0" u="none" strike="noStrike" noProof="0" dirty="0" smtClean="0">
                          <a:solidFill>
                            <a:srgbClr val="7030A0"/>
                          </a:solidFill>
                          <a:effectLst/>
                          <a:latin typeface="Calibri" charset="0"/>
                        </a:rPr>
                        <a:t> </a:t>
                      </a:r>
                      <a:r>
                        <a:rPr lang="en-US" sz="1600" b="1" i="0" u="none" strike="noStrike" noProof="0" dirty="0" smtClean="0">
                          <a:solidFill>
                            <a:srgbClr val="C00000"/>
                          </a:solidFill>
                          <a:effectLst/>
                          <a:latin typeface="Calibri" charset="0"/>
                        </a:rPr>
                        <a:t>Genome Mapping,</a:t>
                      </a:r>
                      <a:r>
                        <a:rPr lang="en-US" sz="1600" b="1" i="0" u="none" strike="noStrike" noProof="0" dirty="0" smtClean="0">
                          <a:solidFill>
                            <a:srgbClr val="000000"/>
                          </a:solidFill>
                          <a:effectLst/>
                          <a:latin typeface="Calibri" charset="0"/>
                        </a:rPr>
                        <a:t> </a:t>
                      </a:r>
                      <a:r>
                        <a:rPr lang="en-US" sz="1600" b="1" i="0" u="none" strike="noStrike" noProof="0" dirty="0" smtClean="0">
                          <a:solidFill>
                            <a:srgbClr val="FF9300"/>
                          </a:solidFill>
                          <a:effectLst/>
                          <a:latin typeface="Calibri" charset="0"/>
                        </a:rPr>
                        <a:t>MAS</a:t>
                      </a:r>
                      <a:endParaRPr lang="en-US" sz="1600" b="1" i="0" u="none" strike="noStrike" noProof="0" dirty="0">
                        <a:solidFill>
                          <a:srgbClr val="7030A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smtClean="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smtClean="0">
                          <a:solidFill>
                            <a:srgbClr val="FF0000"/>
                          </a:solidFill>
                          <a:effectLst/>
                          <a:latin typeface="Calibri" charset="0"/>
                        </a:rPr>
                        <a:t>10</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800" b="1" i="0" u="none" strike="noStrike" dirty="0">
                          <a:solidFill>
                            <a:schemeClr val="bg1"/>
                          </a:solidFill>
                          <a:effectLst/>
                          <a:latin typeface="Calibri" charset="0"/>
                        </a:rPr>
                        <a:t>11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ángulo 2"/>
          <p:cNvSpPr/>
          <p:nvPr/>
        </p:nvSpPr>
        <p:spPr>
          <a:xfrm>
            <a:off x="4571996" y="-1"/>
            <a:ext cx="7738536" cy="369332"/>
          </a:xfrm>
          <a:prstGeom prst="rect">
            <a:avLst/>
          </a:prstGeom>
        </p:spPr>
        <p:txBody>
          <a:bodyPr wrap="square">
            <a:spAutoFit/>
          </a:bodyPr>
          <a:lstStyle/>
          <a:p>
            <a:r>
              <a:rPr lang="es-ES_tradnl" b="1" dirty="0">
                <a:latin typeface="Calibri" charset="0"/>
              </a:rPr>
              <a:t>PUBLISHED  </a:t>
            </a:r>
            <a:r>
              <a:rPr lang="es-ES_tradnl" b="1" dirty="0" smtClean="0">
                <a:latin typeface="Calibri" charset="0"/>
              </a:rPr>
              <a:t>PAPERS </a:t>
            </a:r>
            <a:r>
              <a:rPr lang="es-ES_tradnl" b="1" dirty="0">
                <a:latin typeface="Calibri" charset="0"/>
              </a:rPr>
              <a:t>IN SPECIAL ISSUES OF AQUACULTURE ON </a:t>
            </a:r>
            <a:r>
              <a:rPr lang="es-ES_tradnl" b="1" dirty="0" smtClean="0">
                <a:latin typeface="Calibri" charset="0"/>
              </a:rPr>
              <a:t>EACH SESSION</a:t>
            </a:r>
            <a:r>
              <a:rPr lang="es-ES_tradnl" b="1" dirty="0">
                <a:latin typeface="Calibri" charset="0"/>
              </a:rPr>
              <a:t> </a:t>
            </a:r>
            <a:endParaRPr lang="es-ES_tradnl" dirty="0"/>
          </a:p>
        </p:txBody>
      </p:sp>
      <p:sp>
        <p:nvSpPr>
          <p:cNvPr id="4" name="Marcador de pie de página 3"/>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0442257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GENE TRANSFER, TRANSGENIC FISH</a:t>
            </a:r>
            <a:endParaRPr lang="es-ES_tradnl" dirty="0"/>
          </a:p>
        </p:txBody>
      </p:sp>
      <p:sp>
        <p:nvSpPr>
          <p:cNvPr id="3" name="Marcador de contenido 2"/>
          <p:cNvSpPr>
            <a:spLocks noGrp="1"/>
          </p:cNvSpPr>
          <p:nvPr>
            <p:ph idx="1"/>
          </p:nvPr>
        </p:nvSpPr>
        <p:spPr/>
        <p:txBody>
          <a:bodyPr>
            <a:normAutofit/>
          </a:bodyPr>
          <a:lstStyle/>
          <a:p>
            <a:r>
              <a:rPr lang="en-US" dirty="0" smtClean="0"/>
              <a:t>Gene transfer enters as a subject of great possibilities for the genetic improvement of fish</a:t>
            </a:r>
          </a:p>
          <a:p>
            <a:r>
              <a:rPr lang="en-US" dirty="0" smtClean="0"/>
              <a:t>Methodologies and possible targets are discussed: disease resistance, cold tolerance are candidate traits. Most of trails are with GH. </a:t>
            </a:r>
          </a:p>
          <a:p>
            <a:endParaRPr lang="en-US" dirty="0" smtClean="0"/>
          </a:p>
          <a:p>
            <a:pPr>
              <a:spcBef>
                <a:spcPts val="0"/>
              </a:spcBef>
            </a:pPr>
            <a:r>
              <a:rPr lang="en-US" dirty="0" smtClean="0"/>
              <a:t>The first work with salmon presented in ISGA </a:t>
            </a:r>
          </a:p>
          <a:p>
            <a:pPr marL="0" indent="0">
              <a:spcBef>
                <a:spcPts val="0"/>
              </a:spcBef>
              <a:buNone/>
            </a:pPr>
            <a:r>
              <a:rPr lang="en-US" dirty="0"/>
              <a:t> </a:t>
            </a:r>
            <a:r>
              <a:rPr lang="en-US" dirty="0" smtClean="0"/>
              <a:t>  was the work with </a:t>
            </a:r>
            <a:r>
              <a:rPr lang="en-US" dirty="0" err="1" smtClean="0"/>
              <a:t>coho</a:t>
            </a:r>
            <a:r>
              <a:rPr lang="en-US" dirty="0" smtClean="0"/>
              <a:t> salmon</a:t>
            </a:r>
          </a:p>
          <a:p>
            <a:pPr marL="0" indent="0">
              <a:spcBef>
                <a:spcPts val="0"/>
              </a:spcBef>
              <a:buNone/>
            </a:pPr>
            <a:endParaRPr lang="en-US" dirty="0" smtClean="0"/>
          </a:p>
          <a:p>
            <a:pPr>
              <a:spcBef>
                <a:spcPts val="0"/>
              </a:spcBef>
            </a:pPr>
            <a:r>
              <a:rPr lang="en-US" dirty="0"/>
              <a:t>Then came the perspective of conservation, </a:t>
            </a:r>
            <a:r>
              <a:rPr lang="en-US" dirty="0" smtClean="0"/>
              <a:t>risk</a:t>
            </a:r>
          </a:p>
          <a:p>
            <a:pPr marL="0" indent="0">
              <a:spcBef>
                <a:spcPts val="0"/>
              </a:spcBef>
              <a:buNone/>
            </a:pPr>
            <a:r>
              <a:rPr lang="en-US" dirty="0" smtClean="0"/>
              <a:t>   </a:t>
            </a:r>
            <a:r>
              <a:rPr lang="en-US" dirty="0"/>
              <a:t>assessment, risk management of GMO </a:t>
            </a:r>
            <a:r>
              <a:rPr lang="en-US" dirty="0" smtClean="0"/>
              <a:t>organisms</a:t>
            </a:r>
            <a:r>
              <a:rPr lang="en-US" dirty="0"/>
              <a:t>.</a:t>
            </a:r>
            <a:endParaRPr lang="en-US" dirty="0" smtClean="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538" y="3803303"/>
            <a:ext cx="3214077" cy="1975570"/>
          </a:xfrm>
          <a:prstGeom prst="rect">
            <a:avLst/>
          </a:prstGeom>
        </p:spPr>
      </p:pic>
      <p:sp>
        <p:nvSpPr>
          <p:cNvPr id="5" name="CuadroTexto 4"/>
          <p:cNvSpPr txBox="1"/>
          <p:nvPr/>
        </p:nvSpPr>
        <p:spPr>
          <a:xfrm>
            <a:off x="9583616" y="5807631"/>
            <a:ext cx="2285999" cy="369332"/>
          </a:xfrm>
          <a:prstGeom prst="rect">
            <a:avLst/>
          </a:prstGeom>
          <a:noFill/>
        </p:spPr>
        <p:txBody>
          <a:bodyPr wrap="square" rtlCol="0">
            <a:spAutoFit/>
          </a:bodyPr>
          <a:lstStyle/>
          <a:p>
            <a:r>
              <a:rPr lang="es-ES_tradnl" dirty="0" err="1" smtClean="0"/>
              <a:t>Devlin</a:t>
            </a:r>
            <a:r>
              <a:rPr lang="es-ES_tradnl" dirty="0" smtClean="0"/>
              <a:t>, et al, 1995</a:t>
            </a:r>
            <a:endParaRPr lang="es-ES_tradnl" dirty="0"/>
          </a:p>
        </p:txBody>
      </p:sp>
      <p:sp>
        <p:nvSpPr>
          <p:cNvPr id="7" name="Marcador de pie de página 6"/>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3460006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a:t>QUANTITATIVE GENETICS AND SELECTION</a:t>
            </a:r>
            <a:endParaRPr lang="es-ES_tradnl" dirty="0"/>
          </a:p>
        </p:txBody>
      </p:sp>
      <p:sp>
        <p:nvSpPr>
          <p:cNvPr id="3" name="Marcador de contenido 2"/>
          <p:cNvSpPr>
            <a:spLocks noGrp="1"/>
          </p:cNvSpPr>
          <p:nvPr>
            <p:ph idx="1"/>
          </p:nvPr>
        </p:nvSpPr>
        <p:spPr/>
        <p:txBody>
          <a:bodyPr>
            <a:normAutofit fontScale="92500" lnSpcReduction="10000"/>
          </a:bodyPr>
          <a:lstStyle/>
          <a:p>
            <a:r>
              <a:rPr lang="en-US" dirty="0" smtClean="0"/>
              <a:t>The </a:t>
            </a:r>
            <a:r>
              <a:rPr lang="en-US" dirty="0"/>
              <a:t>nature of quantitative characters and the </a:t>
            </a:r>
            <a:r>
              <a:rPr lang="en-US" dirty="0" smtClean="0"/>
              <a:t>genetic parameter </a:t>
            </a:r>
            <a:r>
              <a:rPr lang="en-US" dirty="0"/>
              <a:t>estimates continues, together with definition of breeding objectives for commercial production and the design of breed improvement  programs</a:t>
            </a:r>
            <a:r>
              <a:rPr lang="en-US" dirty="0" smtClean="0"/>
              <a:t>.</a:t>
            </a:r>
          </a:p>
          <a:p>
            <a:endParaRPr lang="en-US" dirty="0"/>
          </a:p>
          <a:p>
            <a:pPr>
              <a:spcBef>
                <a:spcPts val="0"/>
              </a:spcBef>
            </a:pPr>
            <a:r>
              <a:rPr lang="en-US" dirty="0" smtClean="0"/>
              <a:t>A series of work that were the foundation of </a:t>
            </a:r>
            <a:endParaRPr lang="en-US" dirty="0"/>
          </a:p>
          <a:p>
            <a:pPr marL="0" indent="0">
              <a:spcBef>
                <a:spcPts val="0"/>
              </a:spcBef>
              <a:buNone/>
            </a:pPr>
            <a:r>
              <a:rPr lang="en-US" dirty="0" smtClean="0"/>
              <a:t>   the Genetic improvement of farmed tilapia (GIFT) </a:t>
            </a:r>
          </a:p>
          <a:p>
            <a:pPr marL="0" indent="0">
              <a:spcBef>
                <a:spcPts val="0"/>
              </a:spcBef>
              <a:buNone/>
            </a:pPr>
            <a:r>
              <a:rPr lang="en-US" dirty="0"/>
              <a:t> </a:t>
            </a:r>
            <a:r>
              <a:rPr lang="en-US" dirty="0" smtClean="0"/>
              <a:t>  program are presented.</a:t>
            </a:r>
          </a:p>
          <a:p>
            <a:pPr marL="0" indent="0">
              <a:spcBef>
                <a:spcPts val="0"/>
              </a:spcBef>
              <a:buNone/>
            </a:pPr>
            <a:endParaRPr lang="en-US" dirty="0" smtClean="0"/>
          </a:p>
          <a:p>
            <a:pPr>
              <a:spcBef>
                <a:spcPts val="0"/>
              </a:spcBef>
            </a:pPr>
            <a:r>
              <a:rPr lang="en-US" dirty="0" smtClean="0"/>
              <a:t>The </a:t>
            </a:r>
            <a:r>
              <a:rPr lang="en-US" dirty="0"/>
              <a:t>use of animal models, based on </a:t>
            </a:r>
            <a:r>
              <a:rPr lang="en-US" dirty="0" smtClean="0"/>
              <a:t>BLUP procedures </a:t>
            </a:r>
          </a:p>
          <a:p>
            <a:pPr marL="0" indent="0">
              <a:spcBef>
                <a:spcPts val="0"/>
              </a:spcBef>
              <a:buNone/>
            </a:pPr>
            <a:r>
              <a:rPr lang="en-US" dirty="0" smtClean="0"/>
              <a:t>   are </a:t>
            </a:r>
            <a:r>
              <a:rPr lang="en-US" dirty="0"/>
              <a:t>introduced in fish selection programs </a:t>
            </a:r>
            <a:endParaRPr lang="en-US" dirty="0" smtClean="0"/>
          </a:p>
          <a:p>
            <a:r>
              <a:rPr lang="en-US" dirty="0" smtClean="0"/>
              <a:t>Genetic improvement of disease resistance, introducing methods of challenge tests with family groups with specific pathogens</a:t>
            </a:r>
            <a:endParaRPr lang="en-US" dirty="0"/>
          </a:p>
          <a:p>
            <a:endParaRPr lang="en-US" dirty="0"/>
          </a:p>
        </p:txBody>
      </p:sp>
      <p:graphicFrame>
        <p:nvGraphicFramePr>
          <p:cNvPr id="4" name="Object 5"/>
          <p:cNvGraphicFramePr>
            <a:graphicFrameLocks/>
          </p:cNvGraphicFramePr>
          <p:nvPr>
            <p:extLst>
              <p:ext uri="{D42A27DB-BD31-4B8C-83A1-F6EECF244321}">
                <p14:modId xmlns:p14="http://schemas.microsoft.com/office/powerpoint/2010/main" val="1308223185"/>
              </p:ext>
            </p:extLst>
          </p:nvPr>
        </p:nvGraphicFramePr>
        <p:xfrm>
          <a:off x="9126416" y="3229493"/>
          <a:ext cx="2227384" cy="1711783"/>
        </p:xfrm>
        <a:graphic>
          <a:graphicData uri="http://schemas.openxmlformats.org/presentationml/2006/ole">
            <mc:AlternateContent xmlns:mc="http://schemas.openxmlformats.org/markup-compatibility/2006">
              <mc:Choice xmlns:v="urn:schemas-microsoft-com:vml" Requires="v">
                <p:oleObj spid="_x0000_s9244" name="Image" r:id="rId4" imgW="2158920" imgH="1558800" progId="PhotoDeluxe.Image.2">
                  <p:embed/>
                </p:oleObj>
              </mc:Choice>
              <mc:Fallback>
                <p:oleObj name="Image" r:id="rId4" imgW="2158920" imgH="1558800" progId="PhotoDeluxe.Image.2">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6416" y="3229493"/>
                        <a:ext cx="2227384" cy="1711783"/>
                      </a:xfrm>
                      <a:prstGeom prst="rect">
                        <a:avLst/>
                      </a:prstGeom>
                      <a:noFill/>
                      <a:ln>
                        <a:noFill/>
                      </a:ln>
                      <a:effectLst/>
                    </p:spPr>
                  </p:pic>
                </p:oleObj>
              </mc:Fallback>
            </mc:AlternateContent>
          </a:graphicData>
        </a:graphic>
      </p:graphicFrame>
      <p:sp>
        <p:nvSpPr>
          <p:cNvPr id="6" name="Marcador de pie de página 5"/>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467435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smtClean="0"/>
              <a:t>CHROMOSOME AND PLOIDY MANIPULATION</a:t>
            </a:r>
            <a:endParaRPr lang="es-ES_tradnl" dirty="0"/>
          </a:p>
        </p:txBody>
      </p:sp>
      <p:sp>
        <p:nvSpPr>
          <p:cNvPr id="3" name="Marcador de contenido 2"/>
          <p:cNvSpPr>
            <a:spLocks noGrp="1"/>
          </p:cNvSpPr>
          <p:nvPr>
            <p:ph idx="1"/>
          </p:nvPr>
        </p:nvSpPr>
        <p:spPr/>
        <p:txBody>
          <a:bodyPr/>
          <a:lstStyle/>
          <a:p>
            <a:r>
              <a:rPr lang="en-US" dirty="0" smtClean="0"/>
              <a:t>Polyploidy and </a:t>
            </a:r>
            <a:r>
              <a:rPr lang="en-US" dirty="0" err="1" smtClean="0"/>
              <a:t>gynogenesis</a:t>
            </a:r>
            <a:r>
              <a:rPr lang="en-US" dirty="0" smtClean="0"/>
              <a:t> are tested to produce sterile progeny for culture, for sex manipulation </a:t>
            </a:r>
            <a:r>
              <a:rPr lang="en-US" dirty="0"/>
              <a:t> and to produce </a:t>
            </a:r>
            <a:r>
              <a:rPr lang="en-US" dirty="0" smtClean="0"/>
              <a:t>highly </a:t>
            </a:r>
            <a:r>
              <a:rPr lang="en-US" dirty="0"/>
              <a:t>inbred or </a:t>
            </a:r>
            <a:r>
              <a:rPr lang="en-US" dirty="0" smtClean="0"/>
              <a:t>cloned lines for crossbreeding and for research purposes.</a:t>
            </a:r>
          </a:p>
          <a:p>
            <a:r>
              <a:rPr lang="en-US" dirty="0"/>
              <a:t>Successful manipulation techniques in several species, mainly in tilapias, </a:t>
            </a:r>
            <a:r>
              <a:rPr lang="en-US" dirty="0" smtClean="0"/>
              <a:t>carps, Pacific and pearl oysters, catfish and </a:t>
            </a:r>
            <a:r>
              <a:rPr lang="en-US" dirty="0" err="1" smtClean="0"/>
              <a:t>trouts</a:t>
            </a:r>
            <a:r>
              <a:rPr lang="en-US" dirty="0" smtClean="0"/>
              <a:t> are </a:t>
            </a:r>
            <a:r>
              <a:rPr lang="en-US" dirty="0"/>
              <a:t>reported</a:t>
            </a:r>
            <a:r>
              <a:rPr lang="en-US" dirty="0" smtClean="0"/>
              <a:t>. Results on commercial sized field trails on carp and tilapia were presented.</a:t>
            </a:r>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703492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_tradnl" dirty="0" smtClean="0"/>
              <a:t>GENETIC MARKERS AND THEIR APPLICATION </a:t>
            </a:r>
            <a:endParaRPr lang="es-ES_tradnl" dirty="0"/>
          </a:p>
        </p:txBody>
      </p:sp>
      <p:sp>
        <p:nvSpPr>
          <p:cNvPr id="3" name="Marcador de contenido 2"/>
          <p:cNvSpPr>
            <a:spLocks noGrp="1"/>
          </p:cNvSpPr>
          <p:nvPr>
            <p:ph idx="1"/>
          </p:nvPr>
        </p:nvSpPr>
        <p:spPr>
          <a:xfrm>
            <a:off x="838199" y="1825625"/>
            <a:ext cx="7022123" cy="4351338"/>
          </a:xfrm>
        </p:spPr>
        <p:txBody>
          <a:bodyPr>
            <a:normAutofit lnSpcReduction="10000"/>
          </a:bodyPr>
          <a:lstStyle/>
          <a:p>
            <a:pPr algn="just"/>
            <a:r>
              <a:rPr lang="en-GB" dirty="0" smtClean="0"/>
              <a:t>At the end of this period a new </a:t>
            </a:r>
            <a:r>
              <a:rPr lang="en-GB" dirty="0"/>
              <a:t>set of genetic </a:t>
            </a:r>
            <a:r>
              <a:rPr lang="en-GB" dirty="0" smtClean="0"/>
              <a:t>markers and related technologies came into place</a:t>
            </a:r>
            <a:r>
              <a:rPr lang="en-GB" dirty="0"/>
              <a:t>, AFLP, RFLP, </a:t>
            </a:r>
            <a:r>
              <a:rPr lang="en-GB" dirty="0" smtClean="0"/>
              <a:t>QTL’s and particularly microsatellite loci, in the management of aquatic species and in the integration and  assisting genetic improvement programs (MAS). </a:t>
            </a:r>
          </a:p>
          <a:p>
            <a:pPr algn="just"/>
            <a:r>
              <a:rPr lang="en-GB" dirty="0"/>
              <a:t>Linkage analysis of </a:t>
            </a:r>
            <a:r>
              <a:rPr lang="en-GB" dirty="0" smtClean="0"/>
              <a:t>QTL revealed </a:t>
            </a:r>
            <a:r>
              <a:rPr lang="en-GB" dirty="0"/>
              <a:t>markers associated with spawning time, high temperature tolerance, IHN virus resistance in rainbow </a:t>
            </a:r>
            <a:r>
              <a:rPr lang="en-GB" dirty="0" smtClean="0"/>
              <a:t>trout.</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956" y="2626275"/>
            <a:ext cx="4242307" cy="2750038"/>
          </a:xfrm>
          <a:prstGeom prst="rect">
            <a:avLst/>
          </a:prstGeom>
        </p:spPr>
      </p:pic>
      <p:sp>
        <p:nvSpPr>
          <p:cNvPr id="6" name="Marcador de pie de página 5"/>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9158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n-US" b="1" dirty="0" smtClean="0"/>
              <a:t>CONSERVATION, GENETIC RESOURCES AND MANAGEMENT</a:t>
            </a:r>
            <a:endParaRPr lang="es-ES_tradnl" dirty="0"/>
          </a:p>
        </p:txBody>
      </p:sp>
      <p:sp>
        <p:nvSpPr>
          <p:cNvPr id="3" name="Marcador de contenido 2"/>
          <p:cNvSpPr>
            <a:spLocks noGrp="1"/>
          </p:cNvSpPr>
          <p:nvPr>
            <p:ph idx="1"/>
          </p:nvPr>
        </p:nvSpPr>
        <p:spPr/>
        <p:txBody>
          <a:bodyPr>
            <a:normAutofit/>
          </a:bodyPr>
          <a:lstStyle/>
          <a:p>
            <a:r>
              <a:rPr lang="en-US" dirty="0" smtClean="0"/>
              <a:t>The </a:t>
            </a:r>
            <a:r>
              <a:rPr lang="en-US" dirty="0"/>
              <a:t>introduction of gene transfer methods, and chromosomal manipulations put on the table the concern about the use of </a:t>
            </a:r>
            <a:r>
              <a:rPr lang="en-US" dirty="0" smtClean="0"/>
              <a:t>GMO's. </a:t>
            </a:r>
          </a:p>
          <a:p>
            <a:r>
              <a:rPr lang="en-US" dirty="0" smtClean="0"/>
              <a:t>Risk assessment and management into policies on aquatic GMO’s have been adopted.</a:t>
            </a:r>
          </a:p>
          <a:p>
            <a:r>
              <a:rPr lang="en-US" dirty="0" smtClean="0"/>
              <a:t>Great interest in </a:t>
            </a:r>
            <a:r>
              <a:rPr lang="en-US" dirty="0"/>
              <a:t>the conservation of aquaculture species was reflected by several studies on the genetic structure and genetic variability in various species (seabream, </a:t>
            </a:r>
            <a:r>
              <a:rPr lang="en-US" dirty="0" err="1"/>
              <a:t>coho</a:t>
            </a:r>
            <a:r>
              <a:rPr lang="en-US" dirty="0"/>
              <a:t> salmon, common carp, lobster</a:t>
            </a:r>
            <a:r>
              <a:rPr lang="en-US" dirty="0" smtClean="0"/>
              <a:t>, </a:t>
            </a:r>
            <a:r>
              <a:rPr lang="en-US" dirty="0"/>
              <a:t>Atlantic salmon) using </a:t>
            </a:r>
            <a:r>
              <a:rPr lang="en-US" dirty="0" err="1"/>
              <a:t>allozymes</a:t>
            </a:r>
            <a:r>
              <a:rPr lang="en-US" dirty="0"/>
              <a:t>, microsatellites, or both.</a:t>
            </a:r>
            <a:endParaRPr lang="en-US" dirty="0" smtClean="0"/>
          </a:p>
          <a:p>
            <a:endParaRPr lang="en-US"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401234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282531" y="517525"/>
            <a:ext cx="106487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VII (2000) </a:t>
            </a:r>
            <a:r>
              <a:rPr lang="es-ES_tradnl" dirty="0" err="1" smtClean="0"/>
              <a:t>Townsvile</a:t>
            </a:r>
            <a:r>
              <a:rPr lang="es-ES_tradnl" dirty="0" smtClean="0"/>
              <a:t>, Australia</a:t>
            </a:r>
            <a:endParaRPr lang="es-ES_tradnl" dirty="0"/>
          </a:p>
        </p:txBody>
      </p:sp>
      <p:pic>
        <p:nvPicPr>
          <p:cNvPr id="3" name="Picture 2" descr="ohn Benzie | WorldF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6049" y="318293"/>
            <a:ext cx="1591996" cy="165073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369167" y="2109521"/>
            <a:ext cx="1319913" cy="369332"/>
          </a:xfrm>
          <a:prstGeom prst="rect">
            <a:avLst/>
          </a:prstGeom>
        </p:spPr>
        <p:txBody>
          <a:bodyPr wrap="none">
            <a:spAutoFit/>
          </a:bodyPr>
          <a:lstStyle/>
          <a:p>
            <a:pPr indent="20955">
              <a:spcAft>
                <a:spcPts val="0"/>
              </a:spcAft>
            </a:pPr>
            <a:r>
              <a:rPr lang="es-ES_tradnl" dirty="0"/>
              <a:t>John </a:t>
            </a:r>
            <a:r>
              <a:rPr lang="es-ES_tradnl" dirty="0" err="1"/>
              <a:t>Benzie</a:t>
            </a:r>
            <a:endParaRPr lang="es-ES_tradnl" dirty="0">
              <a:latin typeface="Calibri" charset="0"/>
              <a:ea typeface="Times New Roman" charset="0"/>
              <a:cs typeface="Times New Roman" charset="0"/>
            </a:endParaRPr>
          </a:p>
        </p:txBody>
      </p:sp>
      <p:sp>
        <p:nvSpPr>
          <p:cNvPr id="5" name="Título 1"/>
          <p:cNvSpPr txBox="1">
            <a:spLocks/>
          </p:cNvSpPr>
          <p:nvPr/>
        </p:nvSpPr>
        <p:spPr>
          <a:xfrm>
            <a:off x="145370" y="246824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VIII (2003) Puerto Varas, Chile</a:t>
            </a:r>
            <a:endParaRPr lang="es-ES_tradnl"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049" y="2387547"/>
            <a:ext cx="1591996" cy="1903715"/>
          </a:xfrm>
          <a:prstGeom prst="rect">
            <a:avLst/>
          </a:prstGeom>
        </p:spPr>
      </p:pic>
      <p:sp>
        <p:nvSpPr>
          <p:cNvPr id="7" name="Rectángulo 6"/>
          <p:cNvSpPr/>
          <p:nvPr/>
        </p:nvSpPr>
        <p:spPr>
          <a:xfrm>
            <a:off x="10296049" y="4304718"/>
            <a:ext cx="1518621" cy="369332"/>
          </a:xfrm>
          <a:prstGeom prst="rect">
            <a:avLst/>
          </a:prstGeom>
        </p:spPr>
        <p:txBody>
          <a:bodyPr wrap="none">
            <a:spAutoFit/>
          </a:bodyPr>
          <a:lstStyle/>
          <a:p>
            <a:pPr indent="20955" algn="ctr">
              <a:spcAft>
                <a:spcPts val="0"/>
              </a:spcAft>
            </a:pPr>
            <a:r>
              <a:rPr lang="es-ES_tradnl" dirty="0"/>
              <a:t>Roberto Neira</a:t>
            </a:r>
            <a:endParaRPr lang="es-ES_tradnl" dirty="0">
              <a:latin typeface="Calibri" charset="0"/>
              <a:ea typeface="Times New Roman" charset="0"/>
              <a:cs typeface="Times New Roman" charset="0"/>
            </a:endParaRPr>
          </a:p>
        </p:txBody>
      </p:sp>
      <p:sp>
        <p:nvSpPr>
          <p:cNvPr id="8" name="Título 1"/>
          <p:cNvSpPr txBox="1">
            <a:spLocks/>
          </p:cNvSpPr>
          <p:nvPr/>
        </p:nvSpPr>
        <p:spPr>
          <a:xfrm>
            <a:off x="-259080" y="4799965"/>
            <a:ext cx="1092005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Symposium </a:t>
            </a:r>
            <a:r>
              <a:rPr lang="es-ES_tradnl" dirty="0" smtClean="0"/>
              <a:t>ISGA IX (2006) Montpellier,        France</a:t>
            </a:r>
            <a:endParaRPr lang="es-ES_tradnl"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229" y="4719267"/>
            <a:ext cx="1521816" cy="1782234"/>
          </a:xfrm>
          <a:prstGeom prst="rect">
            <a:avLst/>
          </a:prstGeom>
        </p:spPr>
      </p:pic>
      <p:sp>
        <p:nvSpPr>
          <p:cNvPr id="10" name="Rectángulo 9"/>
          <p:cNvSpPr/>
          <p:nvPr/>
        </p:nvSpPr>
        <p:spPr>
          <a:xfrm>
            <a:off x="10143785" y="6582199"/>
            <a:ext cx="1744260" cy="369332"/>
          </a:xfrm>
          <a:prstGeom prst="rect">
            <a:avLst/>
          </a:prstGeom>
        </p:spPr>
        <p:txBody>
          <a:bodyPr wrap="none">
            <a:spAutoFit/>
          </a:bodyPr>
          <a:lstStyle/>
          <a:p>
            <a:pPr indent="20955" algn="ctr">
              <a:spcAft>
                <a:spcPts val="0"/>
              </a:spcAft>
            </a:pPr>
            <a:r>
              <a:rPr lang="es-ES_tradnl" dirty="0" err="1"/>
              <a:t>Béatrice</a:t>
            </a:r>
            <a:r>
              <a:rPr lang="es-ES_tradnl" dirty="0"/>
              <a:t> </a:t>
            </a:r>
            <a:r>
              <a:rPr lang="es-ES_tradnl" dirty="0" err="1"/>
              <a:t>Chatain</a:t>
            </a:r>
            <a:endParaRPr lang="es-ES_tradnl" dirty="0">
              <a:latin typeface="Calibri" charset="0"/>
              <a:ea typeface="Times New Roman" charset="0"/>
              <a:cs typeface="Times New Roman" charset="0"/>
            </a:endParaRPr>
          </a:p>
        </p:txBody>
      </p:sp>
      <p:sp>
        <p:nvSpPr>
          <p:cNvPr id="12" name="Marcador de pie de página 11"/>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1186452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pPr algn="ctr"/>
            <a:r>
              <a:rPr lang="en-US" dirty="0" smtClean="0"/>
              <a:t>The International Symposium on Genetics in Aquaculture</a:t>
            </a:r>
            <a:endParaRPr lang="en-US" dirty="0"/>
          </a:p>
        </p:txBody>
      </p:sp>
      <p:sp>
        <p:nvSpPr>
          <p:cNvPr id="3" name="Marcador de contenido 2"/>
          <p:cNvSpPr>
            <a:spLocks noGrp="1"/>
          </p:cNvSpPr>
          <p:nvPr>
            <p:ph idx="1"/>
          </p:nvPr>
        </p:nvSpPr>
        <p:spPr>
          <a:xfrm>
            <a:off x="1084847" y="1841667"/>
            <a:ext cx="10022305" cy="4351338"/>
          </a:xfrm>
        </p:spPr>
        <p:txBody>
          <a:bodyPr/>
          <a:lstStyle/>
          <a:p>
            <a:pPr algn="just"/>
            <a:r>
              <a:rPr lang="en-US" dirty="0" smtClean="0"/>
              <a:t>The need for a symposium devoted exclusively to genetics of organisms suitable for aquaculture became increasingly obvious during the early seventies.</a:t>
            </a:r>
          </a:p>
          <a:p>
            <a:pPr algn="just"/>
            <a:r>
              <a:rPr lang="en-US" dirty="0" smtClean="0"/>
              <a:t>Several F.A.O. studies, especially the Technical Conference on Aquaculture (1972) and particularly the paper of Dr. </a:t>
            </a:r>
            <a:r>
              <a:rPr lang="en-US" dirty="0" err="1" smtClean="0"/>
              <a:t>Moav</a:t>
            </a:r>
            <a:r>
              <a:rPr lang="en-US" dirty="0" smtClean="0"/>
              <a:t> at that conference, motivated </a:t>
            </a:r>
            <a:r>
              <a:rPr lang="en-US" b="1" dirty="0" smtClean="0"/>
              <a:t>Dr. Noël Wilkins </a:t>
            </a:r>
            <a:r>
              <a:rPr lang="en-US" dirty="0" smtClean="0"/>
              <a:t>to organize the first International Symposium on Genetics in Aquaculture in 1982.</a:t>
            </a:r>
          </a:p>
          <a:p>
            <a:pPr algn="just"/>
            <a:r>
              <a:rPr lang="en-US" dirty="0" smtClean="0"/>
              <a:t>Two other important geneticists, </a:t>
            </a:r>
            <a:r>
              <a:rPr lang="en-US" b="1" dirty="0" smtClean="0"/>
              <a:t>Dr. </a:t>
            </a:r>
            <a:r>
              <a:rPr lang="en-US" b="1" dirty="0" err="1" smtClean="0"/>
              <a:t>Trygve</a:t>
            </a:r>
            <a:r>
              <a:rPr lang="en-US" b="1" dirty="0" smtClean="0"/>
              <a:t> </a:t>
            </a:r>
            <a:r>
              <a:rPr lang="en-US" b="1" dirty="0" err="1" smtClean="0"/>
              <a:t>Gjedrem</a:t>
            </a:r>
            <a:r>
              <a:rPr lang="en-US" b="1" dirty="0" smtClean="0"/>
              <a:t> </a:t>
            </a:r>
            <a:r>
              <a:rPr lang="en-US" dirty="0" smtClean="0"/>
              <a:t>(Norway) and </a:t>
            </a:r>
            <a:r>
              <a:rPr lang="en-US" b="1" dirty="0" smtClean="0"/>
              <a:t>Dr. Graham A.E. Gall </a:t>
            </a:r>
            <a:r>
              <a:rPr lang="en-US" dirty="0" smtClean="0"/>
              <a:t>(USA) joined Dr. Wilkins in this initiative.</a:t>
            </a:r>
          </a:p>
          <a:p>
            <a:pPr algn="just"/>
            <a:endParaRPr lang="en-US"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271760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855117589"/>
              </p:ext>
            </p:extLst>
          </p:nvPr>
        </p:nvGraphicFramePr>
        <p:xfrm>
          <a:off x="-8" y="389453"/>
          <a:ext cx="12192015" cy="6266836"/>
        </p:xfrm>
        <a:graphic>
          <a:graphicData uri="http://schemas.openxmlformats.org/drawingml/2006/table">
            <a:tbl>
              <a:tblPr/>
              <a:tblGrid>
                <a:gridCol w="4396233"/>
                <a:gridCol w="433099"/>
                <a:gridCol w="433099"/>
                <a:gridCol w="433099"/>
                <a:gridCol w="433099"/>
                <a:gridCol w="433099"/>
                <a:gridCol w="433099"/>
                <a:gridCol w="433099"/>
                <a:gridCol w="433099"/>
                <a:gridCol w="433099"/>
                <a:gridCol w="433099"/>
                <a:gridCol w="433099"/>
                <a:gridCol w="433099"/>
                <a:gridCol w="433099"/>
                <a:gridCol w="433099"/>
                <a:gridCol w="433099"/>
                <a:gridCol w="433099"/>
                <a:gridCol w="433099"/>
                <a:gridCol w="433099"/>
              </a:tblGrid>
              <a:tr h="296406">
                <a:tc>
                  <a:txBody>
                    <a:bodyPr/>
                    <a:lstStyle/>
                    <a:p>
                      <a:pPr algn="ctr" rtl="0" fontAlgn="b"/>
                      <a:r>
                        <a:rPr lang="es-ES_tradnl" sz="1300" b="1" i="0" u="none" strike="noStrike" dirty="0" smtClean="0">
                          <a:solidFill>
                            <a:schemeClr val="tx1"/>
                          </a:solidFill>
                          <a:effectLst/>
                          <a:latin typeface="Calibri" charset="0"/>
                        </a:rPr>
                        <a:t>SESSION</a:t>
                      </a:r>
                      <a:endParaRPr lang="es-ES_tradnl" sz="1300" b="1" i="0" u="none" strike="noStrike" dirty="0">
                        <a:solidFill>
                          <a:schemeClr val="tx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000000"/>
                          </a:solidFill>
                          <a:effectLst/>
                          <a:latin typeface="Calibri" charset="0"/>
                        </a:rPr>
                        <a:t>Galway</a:t>
                      </a:r>
                    </a:p>
                    <a:p>
                      <a:pPr algn="ctr" rtl="0" fontAlgn="b"/>
                      <a:r>
                        <a:rPr lang="is-IS" sz="1400" b="1" i="0" u="none" strike="noStrike" dirty="0" smtClean="0">
                          <a:solidFill>
                            <a:srgbClr val="000000"/>
                          </a:solidFill>
                          <a:effectLst/>
                          <a:latin typeface="Calibri" charset="0"/>
                        </a:rPr>
                        <a:t>1882</a:t>
                      </a:r>
                      <a:endParaRPr lang="is-IS" sz="14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i-FI" sz="1050" b="1" i="0" u="none" strike="noStrike" dirty="0" smtClean="0">
                          <a:solidFill>
                            <a:srgbClr val="4472C4"/>
                          </a:solidFill>
                          <a:effectLst/>
                          <a:latin typeface="Calibri" charset="0"/>
                        </a:rPr>
                        <a:t>Davis </a:t>
                      </a:r>
                      <a:r>
                        <a:rPr lang="fi-FI" sz="1400" b="1" i="0" u="none" strike="noStrike" dirty="0" smtClean="0">
                          <a:solidFill>
                            <a:srgbClr val="4472C4"/>
                          </a:solidFill>
                          <a:effectLst/>
                          <a:latin typeface="Calibri" charset="0"/>
                        </a:rPr>
                        <a:t>1885</a:t>
                      </a:r>
                      <a:endParaRPr lang="fi-FI" sz="1400" b="1" i="0" u="none" strike="noStrike" dirty="0">
                        <a:solidFill>
                          <a:srgbClr val="4472C4"/>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050" b="1" i="0" u="none" strike="noStrike" dirty="0" smtClean="0">
                          <a:solidFill>
                            <a:srgbClr val="548235"/>
                          </a:solidFill>
                          <a:effectLst/>
                          <a:latin typeface="Calibri" charset="0"/>
                        </a:rPr>
                        <a:t>Oslo</a:t>
                      </a:r>
                      <a:r>
                        <a:rPr lang="es-ES_tradnl" sz="1400" b="1" i="0" u="none" strike="noStrike" baseline="0" dirty="0" smtClean="0">
                          <a:solidFill>
                            <a:srgbClr val="548235"/>
                          </a:solidFill>
                          <a:effectLst/>
                          <a:latin typeface="Calibri" charset="0"/>
                        </a:rPr>
                        <a:t> </a:t>
                      </a:r>
                      <a:r>
                        <a:rPr lang="es-ES_tradnl" sz="1400" b="1" i="0" u="none" strike="noStrike" dirty="0" smtClean="0">
                          <a:solidFill>
                            <a:srgbClr val="548235"/>
                          </a:solidFill>
                          <a:effectLst/>
                          <a:latin typeface="Calibri" charset="0"/>
                        </a:rPr>
                        <a:t>1988</a:t>
                      </a:r>
                      <a:endParaRPr lang="es-ES_tradnl" sz="1400" b="1" i="0" u="none" strike="noStrike" dirty="0">
                        <a:solidFill>
                          <a:srgbClr val="548235"/>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548235"/>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050" b="1" i="0" u="none" strike="noStrike" dirty="0" smtClean="0">
                          <a:solidFill>
                            <a:srgbClr val="C55A11"/>
                          </a:solidFill>
                          <a:effectLst/>
                          <a:latin typeface="Calibri" charset="0"/>
                        </a:rPr>
                        <a:t>Wuhan</a:t>
                      </a:r>
                      <a:r>
                        <a:rPr lang="es-ES_tradnl" sz="1400" b="1" i="0" u="none" strike="noStrike" dirty="0" smtClean="0">
                          <a:solidFill>
                            <a:srgbClr val="C55A11"/>
                          </a:solidFill>
                          <a:effectLst/>
                          <a:latin typeface="Calibri" charset="0"/>
                        </a:rPr>
                        <a:t> 1991</a:t>
                      </a:r>
                      <a:endParaRPr lang="es-ES_tradnl"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050" b="1" i="0" u="none" strike="noStrike" dirty="0" smtClean="0">
                          <a:solidFill>
                            <a:srgbClr val="BF9000"/>
                          </a:solidFill>
                          <a:effectLst/>
                          <a:latin typeface="Calibri" charset="0"/>
                        </a:rPr>
                        <a:t>Halifax</a:t>
                      </a:r>
                    </a:p>
                    <a:p>
                      <a:pPr algn="ctr" rtl="0" fontAlgn="b"/>
                      <a:r>
                        <a:rPr lang="cs-CZ" sz="1400" b="1" i="0" u="none" strike="noStrike" dirty="0" smtClean="0">
                          <a:solidFill>
                            <a:srgbClr val="BF9000"/>
                          </a:solidFill>
                          <a:effectLst/>
                          <a:latin typeface="Calibri" charset="0"/>
                        </a:rPr>
                        <a:t>1994</a:t>
                      </a:r>
                      <a:endParaRPr lang="cs-CZ" sz="1400" b="1" i="0" u="none" strike="noStrike" dirty="0">
                        <a:solidFill>
                          <a:srgbClr val="BF9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050" b="1" i="0" u="none" strike="noStrike" dirty="0" err="1" smtClean="0">
                          <a:solidFill>
                            <a:srgbClr val="7030A0"/>
                          </a:solidFill>
                          <a:effectLst/>
                          <a:latin typeface="Calibri" charset="0"/>
                        </a:rPr>
                        <a:t>Stirling</a:t>
                      </a:r>
                      <a:r>
                        <a:rPr lang="cs-CZ" sz="1400" b="1" i="0" u="none" strike="noStrike" dirty="0" smtClean="0">
                          <a:solidFill>
                            <a:srgbClr val="7030A0"/>
                          </a:solidFill>
                          <a:effectLst/>
                          <a:latin typeface="Calibri" charset="0"/>
                        </a:rPr>
                        <a:t> 1997</a:t>
                      </a:r>
                      <a:endParaRPr lang="cs-CZ" sz="1400" b="1" i="0" u="none" strike="noStrike" dirty="0">
                        <a:solidFill>
                          <a:srgbClr val="7030A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030A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C55A11"/>
                          </a:solidFill>
                          <a:effectLst/>
                          <a:latin typeface="Calibri" charset="0"/>
                        </a:rPr>
                        <a:t>Townsvi </a:t>
                      </a:r>
                      <a:r>
                        <a:rPr lang="is-IS" sz="1400" b="1" i="0" u="none" strike="noStrike" dirty="0" smtClean="0">
                          <a:solidFill>
                            <a:srgbClr val="C55A11"/>
                          </a:solidFill>
                          <a:effectLst/>
                          <a:latin typeface="Calibri" charset="0"/>
                        </a:rPr>
                        <a:t>2000</a:t>
                      </a:r>
                      <a:endParaRPr lang="is-IS"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050" b="1" i="0" u="none" strike="noStrike" dirty="0" smtClean="0">
                          <a:solidFill>
                            <a:srgbClr val="FF85FF"/>
                          </a:solidFill>
                          <a:effectLst/>
                          <a:latin typeface="Calibri" charset="0"/>
                        </a:rPr>
                        <a:t>P Varas </a:t>
                      </a:r>
                      <a:r>
                        <a:rPr lang="is-IS" sz="1400" b="1" i="0" u="none" strike="noStrike" dirty="0" smtClean="0">
                          <a:solidFill>
                            <a:srgbClr val="FF85FF"/>
                          </a:solidFill>
                          <a:effectLst/>
                          <a:latin typeface="Calibri" charset="0"/>
                        </a:rPr>
                        <a:t>2003</a:t>
                      </a:r>
                      <a:endParaRPr lang="is-IS" sz="1400" b="1" i="0" u="none" strike="noStrike" dirty="0">
                        <a:solidFill>
                          <a:srgbClr val="FF85F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050" b="1" i="0" u="none" strike="noStrike" dirty="0" smtClean="0">
                          <a:solidFill>
                            <a:srgbClr val="7F7F7F"/>
                          </a:solidFill>
                          <a:effectLst/>
                          <a:latin typeface="Calibri" charset="0"/>
                        </a:rPr>
                        <a:t>Montp</a:t>
                      </a:r>
                      <a:r>
                        <a:rPr lang="is-IS" sz="1400" b="1" i="0" u="none" strike="noStrike" dirty="0" smtClean="0">
                          <a:solidFill>
                            <a:srgbClr val="7F7F7F"/>
                          </a:solidFill>
                          <a:effectLst/>
                          <a:latin typeface="Calibri" charset="0"/>
                        </a:rPr>
                        <a:t> 2006</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FF9300"/>
                          </a:solidFill>
                          <a:effectLst/>
                          <a:latin typeface="Calibri" charset="0"/>
                        </a:rPr>
                        <a:t>Bangko</a:t>
                      </a:r>
                    </a:p>
                    <a:p>
                      <a:pPr algn="ctr" rtl="0" fontAlgn="b"/>
                      <a:r>
                        <a:rPr lang="is-IS" sz="1400" b="1" i="0" u="none" strike="noStrike" dirty="0" smtClean="0">
                          <a:solidFill>
                            <a:srgbClr val="FF9300"/>
                          </a:solidFill>
                          <a:effectLst/>
                          <a:latin typeface="Calibri" charset="0"/>
                        </a:rPr>
                        <a:t>2009</a:t>
                      </a:r>
                      <a:endParaRPr lang="is-IS" sz="1400" b="1" i="0" u="none" strike="noStrike" dirty="0">
                        <a:solidFill>
                          <a:srgbClr val="FF93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8EFA00"/>
                          </a:solidFill>
                          <a:effectLst/>
                          <a:latin typeface="Calibri" charset="0"/>
                        </a:rPr>
                        <a:t>Auburn </a:t>
                      </a:r>
                      <a:r>
                        <a:rPr lang="is-IS" sz="1400" b="1" i="0" u="none" strike="noStrike" dirty="0" smtClean="0">
                          <a:solidFill>
                            <a:srgbClr val="8EFA00"/>
                          </a:solidFill>
                          <a:effectLst/>
                          <a:latin typeface="Calibri" charset="0"/>
                        </a:rPr>
                        <a:t>2012</a:t>
                      </a:r>
                      <a:endParaRPr lang="is-IS" sz="1400" b="1" i="0" u="none" strike="noStrike" dirty="0">
                        <a:solidFill>
                          <a:srgbClr val="8EFA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S Comp </a:t>
                      </a:r>
                      <a:r>
                        <a:rPr lang="is-IS" sz="1400" b="1" i="0" u="none" strike="noStrike" dirty="0" smtClean="0">
                          <a:solidFill>
                            <a:srgbClr val="7F7F7F"/>
                          </a:solidFill>
                          <a:effectLst/>
                          <a:latin typeface="Calibri" charset="0"/>
                        </a:rPr>
                        <a:t>2015</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Cairns</a:t>
                      </a:r>
                      <a:r>
                        <a:rPr lang="is-IS" sz="1400" b="1" i="0" u="none" strike="noStrike" dirty="0" smtClean="0">
                          <a:solidFill>
                            <a:srgbClr val="7F7F7F"/>
                          </a:solidFill>
                          <a:effectLst/>
                          <a:latin typeface="Calibri" charset="0"/>
                        </a:rPr>
                        <a:t> 2018</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P Varas </a:t>
                      </a:r>
                      <a:r>
                        <a:rPr lang="is-IS" sz="1400" b="1" i="0" u="none" strike="noStrike" dirty="0" smtClean="0">
                          <a:solidFill>
                            <a:srgbClr val="7F7F7F"/>
                          </a:solidFill>
                          <a:effectLst/>
                          <a:latin typeface="Calibri" charset="0"/>
                        </a:rPr>
                        <a:t>2022</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Population Genetics, genetic diversity,</a:t>
                      </a:r>
                      <a:r>
                        <a:rPr lang="en-US" sz="1600" b="1" i="0" u="none" strike="noStrike" noProof="0" dirty="0" smtClean="0">
                          <a:solidFill>
                            <a:srgbClr val="4472C4"/>
                          </a:solidFill>
                          <a:effectLst/>
                          <a:latin typeface="Calibri" charset="0"/>
                        </a:rPr>
                        <a:t> </a:t>
                      </a:r>
                    </a:p>
                    <a:p>
                      <a:pPr algn="l" rtl="0" fontAlgn="ctr"/>
                      <a:r>
                        <a:rPr lang="en-US" sz="1600" b="1" i="0" u="none" strike="noStrike" noProof="0" dirty="0" smtClean="0">
                          <a:solidFill>
                            <a:srgbClr val="4472C4"/>
                          </a:solidFill>
                          <a:effectLst/>
                          <a:latin typeface="Calibri" charset="0"/>
                        </a:rPr>
                        <a:t> Electrophoretic Markers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smtClean="0">
                          <a:solidFill>
                            <a:srgbClr val="000000"/>
                          </a:solidFill>
                          <a:effectLst/>
                          <a:latin typeface="Calibri" charset="0"/>
                        </a:rPr>
                        <a:t>4</a:t>
                      </a:r>
                      <a:endParaRPr lang="is-IS"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smtClean="0">
                          <a:solidFill>
                            <a:srgbClr val="FF0000"/>
                          </a:solidFill>
                          <a:effectLst/>
                          <a:latin typeface="Calibri" charset="0"/>
                        </a:rPr>
                        <a:t>9</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982">
                <a:tc>
                  <a:txBody>
                    <a:bodyPr/>
                    <a:lstStyle/>
                    <a:p>
                      <a:pPr algn="l" rtl="0" fontAlgn="ctr"/>
                      <a:r>
                        <a:rPr lang="en-US" sz="1600" b="1" i="0" u="none" strike="noStrike" noProof="0" dirty="0" smtClean="0">
                          <a:solidFill>
                            <a:srgbClr val="000000"/>
                          </a:solidFill>
                          <a:effectLst/>
                          <a:latin typeface="Calibri" charset="0"/>
                        </a:rPr>
                        <a:t> Quantitative Genetics, Breeding Plans, </a:t>
                      </a:r>
                      <a:r>
                        <a:rPr lang="en-US" sz="1600" b="1" i="0" u="none" strike="noStrike" noProof="0" dirty="0" smtClean="0">
                          <a:solidFill>
                            <a:srgbClr val="4472C4"/>
                          </a:solidFill>
                          <a:effectLst/>
                          <a:latin typeface="Calibri" charset="0"/>
                        </a:rPr>
                        <a:t>Selection </a:t>
                      </a:r>
                    </a:p>
                    <a:p>
                      <a:pPr algn="l" rtl="0" fontAlgn="ctr"/>
                      <a:r>
                        <a:rPr lang="en-US" sz="1600" b="1" i="0" u="none" strike="noStrike" noProof="0" dirty="0" smtClean="0">
                          <a:solidFill>
                            <a:srgbClr val="4472C4"/>
                          </a:solidFill>
                          <a:effectLst/>
                          <a:latin typeface="Calibri" charset="0"/>
                        </a:rPr>
                        <a:t> Response, Environmental Effects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B050"/>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29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accent6"/>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accent6"/>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accent6"/>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chemeClr val="accent1"/>
                          </a:solidFill>
                          <a:effectLst/>
                          <a:latin typeface="Calibri" charset="0"/>
                        </a:rPr>
                        <a:t>25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6"/>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chemeClr val="accent6"/>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chemeClr val="accent6"/>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chemeClr val="accent1"/>
                          </a:solidFill>
                          <a:effectLst/>
                          <a:latin typeface="Calibri" charset="0"/>
                        </a:rPr>
                        <a:t>26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Domestication and Response to Controlled </a:t>
                      </a:r>
                    </a:p>
                    <a:p>
                      <a:pPr algn="l" rtl="0" fontAlgn="ctr"/>
                      <a:r>
                        <a:rPr lang="en-US" sz="1600" b="1" i="0" u="none" strike="noStrike" noProof="0" dirty="0" smtClean="0">
                          <a:solidFill>
                            <a:srgbClr val="000000"/>
                          </a:solidFill>
                          <a:effectLst/>
                          <a:latin typeface="Calibri" charset="0"/>
                        </a:rPr>
                        <a:t> Environments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800" b="1" i="0" u="none" strike="noStrike" dirty="0">
                          <a:solidFill>
                            <a:srgbClr val="FF0000"/>
                          </a:solidFill>
                          <a:effectLst/>
                          <a:latin typeface="Calibri" charset="0"/>
                        </a:rPr>
                        <a:t>11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Inbreeding,</a:t>
                      </a:r>
                      <a:r>
                        <a:rPr lang="en-US" sz="1600" b="1" i="0" u="none" strike="noStrike" noProof="0" dirty="0" smtClean="0">
                          <a:solidFill>
                            <a:srgbClr val="C47DEC"/>
                          </a:solidFill>
                          <a:effectLst/>
                          <a:latin typeface="Calibri" charset="0"/>
                        </a:rPr>
                        <a:t> Inbreeding Effects</a:t>
                      </a:r>
                      <a:endParaRPr lang="en-US" sz="1600" b="1" i="0" u="none" strike="noStrike" noProof="0" dirty="0">
                        <a:solidFill>
                          <a:srgbClr val="C47DEC"/>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Hybrids and Hybridization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2227">
                <a:tc>
                  <a:txBody>
                    <a:bodyPr/>
                    <a:lstStyle/>
                    <a:p>
                      <a:pPr algn="l" rtl="0" fontAlgn="ctr"/>
                      <a:r>
                        <a:rPr lang="en-US" sz="1600" b="1" i="0" u="none" strike="noStrike" noProof="0" dirty="0" smtClean="0">
                          <a:solidFill>
                            <a:srgbClr val="000000"/>
                          </a:solidFill>
                          <a:effectLst/>
                          <a:latin typeface="Calibri" charset="0"/>
                        </a:rPr>
                        <a:t> Chromosomal Genetics and Ploidy Manipulations,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accent1"/>
                          </a:solidFill>
                          <a:effectLst/>
                          <a:latin typeface="Calibri" charset="0"/>
                        </a:rPr>
                        <a:t>15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chemeClr val="accent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fontAlgn="ctr"/>
                      <a:r>
                        <a:rPr lang="en-US" sz="1600" b="1" i="0" u="none" strike="noStrike" noProof="0" dirty="0" smtClean="0">
                          <a:solidFill>
                            <a:srgbClr val="000000"/>
                          </a:solidFill>
                          <a:effectLst/>
                          <a:latin typeface="Calibri" charset="0"/>
                        </a:rPr>
                        <a:t> Sex Reversal and Monosex, sex control, </a:t>
                      </a:r>
                      <a:r>
                        <a:rPr lang="en-US" sz="1600" b="1" i="0" u="none" strike="noStrike" noProof="0" dirty="0" smtClean="0">
                          <a:solidFill>
                            <a:srgbClr val="BF9000"/>
                          </a:solidFill>
                          <a:effectLst/>
                          <a:latin typeface="Calibri" charset="0"/>
                        </a:rPr>
                        <a:t>Sex </a:t>
                      </a:r>
                    </a:p>
                    <a:p>
                      <a:pPr algn="l" rtl="0" fontAlgn="ctr"/>
                      <a:r>
                        <a:rPr lang="en-US" sz="1600" b="1" i="0" u="none" strike="noStrike" noProof="0" dirty="0" smtClean="0">
                          <a:solidFill>
                            <a:srgbClr val="BF9000"/>
                          </a:solidFill>
                          <a:effectLst/>
                          <a:latin typeface="Calibri" charset="0"/>
                        </a:rPr>
                        <a:t> determination</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FF0000"/>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FF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3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noProof="0" dirty="0" smtClean="0">
                          <a:solidFill>
                            <a:srgbClr val="BF8F00"/>
                          </a:solidFill>
                          <a:effectLst/>
                          <a:latin typeface="Calibri" charset="0"/>
                        </a:rPr>
                        <a:t> </a:t>
                      </a:r>
                      <a:r>
                        <a:rPr lang="en-US" sz="1600" b="1" dirty="0" smtClean="0"/>
                        <a:t>Applications of Ploidy Manipulation. </a:t>
                      </a:r>
                      <a:r>
                        <a:rPr lang="en-US" sz="1600" b="1" i="0" u="none" strike="noStrike" noProof="0" dirty="0" err="1" smtClean="0">
                          <a:solidFill>
                            <a:srgbClr val="BF8F00"/>
                          </a:solidFill>
                          <a:effectLst/>
                          <a:latin typeface="Calibri" charset="0"/>
                        </a:rPr>
                        <a:t>Polyploid</a:t>
                      </a:r>
                      <a:r>
                        <a:rPr lang="en-US" sz="1600" b="1" i="0" u="none" strike="noStrike" baseline="0" noProof="0" dirty="0" smtClean="0">
                          <a:solidFill>
                            <a:srgbClr val="BF8F00"/>
                          </a:solidFill>
                          <a:effectLst/>
                          <a:latin typeface="Calibri" charset="0"/>
                        </a:rPr>
                        <a:t> </a:t>
                      </a:r>
                    </a:p>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baseline="0" noProof="0" dirty="0" smtClean="0">
                          <a:solidFill>
                            <a:srgbClr val="BF8F00"/>
                          </a:solidFill>
                          <a:effectLst/>
                          <a:latin typeface="Calibri" charset="0"/>
                        </a:rPr>
                        <a:t> p</a:t>
                      </a:r>
                      <a:r>
                        <a:rPr lang="en-US" sz="1600" b="1" i="0" u="none" strike="noStrike" noProof="0" dirty="0" smtClean="0">
                          <a:solidFill>
                            <a:srgbClr val="BF8F00"/>
                          </a:solidFill>
                          <a:effectLst/>
                          <a:latin typeface="Calibri" charset="0"/>
                        </a:rPr>
                        <a:t>erformance</a:t>
                      </a:r>
                      <a:endParaRPr lang="en-US" sz="1600" b="1" i="0" u="none" strike="noStrike" noProof="0" dirty="0">
                        <a:solidFill>
                          <a:srgbClr val="BF8F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4472C4"/>
                          </a:solidFill>
                          <a:effectLst/>
                          <a:latin typeface="Calibri" charset="0"/>
                        </a:rPr>
                        <a:t> Stock and strain  Comparison, </a:t>
                      </a:r>
                      <a:endParaRPr lang="en-US" sz="1600" b="1" i="0" u="none" strike="noStrike" noProof="0" dirty="0">
                        <a:solidFill>
                          <a:srgbClr val="4472C4"/>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is-IS" sz="1800" b="1" i="0" u="none" strike="noStrike">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endParaRPr lang="is-IS"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endParaRPr lang="is-IS" sz="1800" b="1" i="0" u="none" strike="noStrike">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ES_tradnl"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es-ES_tradnl" sz="1800" b="1" i="0" u="none" strike="noStrike" dirty="0">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a:solidFill>
                          <a:schemeClr val="bg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Immunology, </a:t>
                      </a:r>
                      <a:r>
                        <a:rPr lang="en-US" sz="1600" b="1" i="0" u="none" strike="noStrike" noProof="0" dirty="0" smtClean="0">
                          <a:solidFill>
                            <a:srgbClr val="FF0000"/>
                          </a:solidFill>
                          <a:effectLst/>
                          <a:latin typeface="Calibri" charset="0"/>
                        </a:rPr>
                        <a:t>Disease resistance &amp; stress</a:t>
                      </a:r>
                      <a:endParaRPr lang="en-US" sz="1600" b="1" i="0" u="none" strike="noStrike" noProof="0" dirty="0">
                        <a:solidFill>
                          <a:srgbClr val="548235"/>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tx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New fish species </a:t>
                      </a:r>
                      <a:endParaRPr lang="en-US" sz="1600" b="1" i="0" u="none" strike="noStrike" noProof="0" dirty="0">
                        <a:solidFill>
                          <a:srgbClr val="548235"/>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chemeClr val="bg1"/>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C55A11"/>
                          </a:solidFill>
                          <a:effectLst/>
                          <a:latin typeface="Calibri" charset="0"/>
                        </a:rPr>
                        <a:t> </a:t>
                      </a:r>
                      <a:r>
                        <a:rPr lang="en-US" sz="1600" b="1" i="0" u="none" strike="noStrike" noProof="0" dirty="0" smtClean="0">
                          <a:solidFill>
                            <a:srgbClr val="FF0000"/>
                          </a:solidFill>
                          <a:effectLst/>
                          <a:latin typeface="Calibri" charset="0"/>
                        </a:rPr>
                        <a:t>Transgenic fish, </a:t>
                      </a:r>
                      <a:r>
                        <a:rPr lang="en-US" sz="1600" b="1" i="0" u="none" strike="noStrike" noProof="0" dirty="0" smtClean="0">
                          <a:solidFill>
                            <a:srgbClr val="BF9000"/>
                          </a:solidFill>
                          <a:effectLst/>
                          <a:latin typeface="Calibri" charset="0"/>
                        </a:rPr>
                        <a:t>Molecular manipulation</a:t>
                      </a:r>
                      <a:endParaRPr lang="en-US" sz="1600" b="1" i="0" u="none" strike="noStrike" noProof="0" dirty="0">
                        <a:solidFill>
                          <a:srgbClr val="C55A1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BF9000"/>
                          </a:solidFill>
                          <a:effectLst/>
                          <a:latin typeface="Calibri" charset="0"/>
                        </a:rPr>
                        <a:t> Conservation</a:t>
                      </a:r>
                      <a:r>
                        <a:rPr lang="en-US" sz="1600" b="1" i="0" u="none" strike="noStrike" noProof="0" dirty="0" smtClean="0">
                          <a:solidFill>
                            <a:srgbClr val="7F6000"/>
                          </a:solidFill>
                          <a:effectLst/>
                          <a:latin typeface="Calibri" charset="0"/>
                        </a:rPr>
                        <a:t>, </a:t>
                      </a:r>
                      <a:r>
                        <a:rPr lang="en-US" sz="1600" b="1" i="0" u="none" strike="noStrike" noProof="0" dirty="0" smtClean="0">
                          <a:solidFill>
                            <a:srgbClr val="C00000"/>
                          </a:solidFill>
                          <a:effectLst/>
                          <a:latin typeface="Calibri" charset="0"/>
                        </a:rPr>
                        <a:t>Natural &amp; cultivated Genetic </a:t>
                      </a:r>
                    </a:p>
                    <a:p>
                      <a:pPr algn="l" rtl="0" fontAlgn="ctr"/>
                      <a:r>
                        <a:rPr lang="en-US" sz="1600" b="1" i="0" u="none" strike="noStrike" noProof="0" dirty="0" smtClean="0">
                          <a:solidFill>
                            <a:srgbClr val="C00000"/>
                          </a:solidFill>
                          <a:effectLst/>
                          <a:latin typeface="Calibri" charset="0"/>
                        </a:rPr>
                        <a:t> resources</a:t>
                      </a:r>
                      <a:endParaRPr lang="en-US" sz="1600" b="1" i="0" u="none" strike="noStrike" noProof="0" dirty="0">
                        <a:solidFill>
                          <a:srgbClr val="BF9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chemeClr val="accent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FF000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bg1"/>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982">
                <a:tc>
                  <a:txBody>
                    <a:bodyPr/>
                    <a:lstStyle/>
                    <a:p>
                      <a:pPr algn="l" rtl="0" fontAlgn="ctr"/>
                      <a:r>
                        <a:rPr lang="en-US" sz="1600" b="1" i="0" u="none" strike="noStrike" noProof="0" dirty="0" smtClean="0">
                          <a:solidFill>
                            <a:srgbClr val="7030A0"/>
                          </a:solidFill>
                          <a:effectLst/>
                          <a:latin typeface="Calibri" charset="0"/>
                        </a:rPr>
                        <a:t> Genetic markers (AFLP, QTL, RFLP, </a:t>
                      </a:r>
                      <a:r>
                        <a:rPr lang="en-US" sz="1600" b="1" i="0" u="none" strike="noStrike" noProof="0" dirty="0" smtClean="0">
                          <a:solidFill>
                            <a:srgbClr val="C00000"/>
                          </a:solidFill>
                          <a:effectLst/>
                          <a:latin typeface="Calibri" charset="0"/>
                        </a:rPr>
                        <a:t>RAPD, </a:t>
                      </a:r>
                      <a:r>
                        <a:rPr lang="en-US" sz="1600" b="1" i="0" u="none" strike="noStrike" noProof="0" dirty="0" err="1" smtClean="0">
                          <a:solidFill>
                            <a:srgbClr val="C00000"/>
                          </a:solidFill>
                          <a:effectLst/>
                          <a:latin typeface="Calibri" charset="0"/>
                        </a:rPr>
                        <a:t>MicroS</a:t>
                      </a:r>
                      <a:r>
                        <a:rPr lang="en-US" sz="1600" b="1" i="0" u="none" strike="noStrike" noProof="0" dirty="0" smtClean="0">
                          <a:solidFill>
                            <a:srgbClr val="7030A0"/>
                          </a:solidFill>
                          <a:effectLst/>
                          <a:latin typeface="Calibri" charset="0"/>
                        </a:rPr>
                        <a:t>)   </a:t>
                      </a:r>
                    </a:p>
                    <a:p>
                      <a:pPr algn="l" rtl="0" fontAlgn="ctr"/>
                      <a:r>
                        <a:rPr lang="en-US" sz="1600" b="1" i="0" u="none" strike="noStrike" baseline="0" noProof="0" dirty="0" smtClean="0">
                          <a:solidFill>
                            <a:srgbClr val="7030A0"/>
                          </a:solidFill>
                          <a:effectLst/>
                          <a:latin typeface="Calibri" charset="0"/>
                        </a:rPr>
                        <a:t> </a:t>
                      </a:r>
                      <a:r>
                        <a:rPr lang="en-US" sz="1600" b="1" i="0" u="none" strike="noStrike" noProof="0" dirty="0" smtClean="0">
                          <a:solidFill>
                            <a:srgbClr val="C00000"/>
                          </a:solidFill>
                          <a:effectLst/>
                          <a:latin typeface="Calibri" charset="0"/>
                        </a:rPr>
                        <a:t>Genome Mapping,</a:t>
                      </a:r>
                      <a:endParaRPr lang="en-US" sz="1600" b="1" i="0" u="none" strike="noStrike" noProof="0" dirty="0">
                        <a:solidFill>
                          <a:srgbClr val="7030A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smtClean="0">
                          <a:solidFill>
                            <a:srgbClr val="000000"/>
                          </a:solidFill>
                          <a:effectLst/>
                          <a:latin typeface="Calibri" charset="0"/>
                        </a:rPr>
                        <a:t>2</a:t>
                      </a:r>
                      <a:endParaRPr lang="es-ES_tradnl"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smtClean="0">
                          <a:solidFill>
                            <a:srgbClr val="FF0000"/>
                          </a:solidFill>
                          <a:effectLst/>
                          <a:latin typeface="Calibri" charset="0"/>
                        </a:rPr>
                        <a:t>10</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chemeClr val="accent6"/>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chemeClr val="accent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bg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bg1"/>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800" b="1" i="0" u="none" strike="noStrike" dirty="0">
                          <a:solidFill>
                            <a:schemeClr val="bg1"/>
                          </a:solidFill>
                          <a:effectLst/>
                          <a:latin typeface="Calibri" charset="0"/>
                        </a:rPr>
                        <a:t>11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953">
                <a:tc>
                  <a:txBody>
                    <a:bodyPr/>
                    <a:lstStyle/>
                    <a:p>
                      <a:pPr algn="l" rtl="0" fontAlgn="ctr"/>
                      <a:r>
                        <a:rPr lang="en-US" sz="1600" b="1" i="0" u="none" strike="noStrike" noProof="0" dirty="0" smtClean="0">
                          <a:solidFill>
                            <a:srgbClr val="7030A0"/>
                          </a:solidFill>
                          <a:effectLst/>
                          <a:latin typeface="Calibri" charset="0"/>
                        </a:rPr>
                        <a:t> </a:t>
                      </a:r>
                      <a:r>
                        <a:rPr lang="en-US" sz="1600" b="1" i="0" u="none" strike="noStrike" noProof="0" dirty="0" smtClean="0">
                          <a:solidFill>
                            <a:srgbClr val="C55A11"/>
                          </a:solidFill>
                          <a:effectLst/>
                          <a:latin typeface="Calibri" charset="0"/>
                        </a:rPr>
                        <a:t>Gene expression, </a:t>
                      </a:r>
                      <a:r>
                        <a:rPr lang="en-US" sz="1600" b="1" i="0" u="none" strike="noStrike" noProof="0" dirty="0" smtClean="0">
                          <a:solidFill>
                            <a:srgbClr val="7030A0"/>
                          </a:solidFill>
                          <a:effectLst/>
                          <a:latin typeface="Calibri" charset="0"/>
                        </a:rPr>
                        <a:t>functional genomics</a:t>
                      </a:r>
                      <a:endParaRPr lang="en-US" sz="1600" b="1" i="0" u="none" strike="noStrike" noProof="0" dirty="0">
                        <a:solidFill>
                          <a:srgbClr val="7030A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chemeClr val="bg1"/>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chemeClr val="bg1"/>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ángulo 2"/>
          <p:cNvSpPr/>
          <p:nvPr/>
        </p:nvSpPr>
        <p:spPr>
          <a:xfrm>
            <a:off x="4571996" y="-16934"/>
            <a:ext cx="7738536" cy="369332"/>
          </a:xfrm>
          <a:prstGeom prst="rect">
            <a:avLst/>
          </a:prstGeom>
        </p:spPr>
        <p:txBody>
          <a:bodyPr wrap="square">
            <a:spAutoFit/>
          </a:bodyPr>
          <a:lstStyle/>
          <a:p>
            <a:r>
              <a:rPr lang="es-ES_tradnl" b="1" dirty="0">
                <a:latin typeface="Calibri" charset="0"/>
              </a:rPr>
              <a:t>PUBLISHED  </a:t>
            </a:r>
            <a:r>
              <a:rPr lang="es-ES_tradnl" b="1" dirty="0" smtClean="0">
                <a:latin typeface="Calibri" charset="0"/>
              </a:rPr>
              <a:t>PAPERS </a:t>
            </a:r>
            <a:r>
              <a:rPr lang="es-ES_tradnl" b="1" dirty="0">
                <a:latin typeface="Calibri" charset="0"/>
              </a:rPr>
              <a:t>IN SPECIAL ISSUES OF AQUACULTURE ON </a:t>
            </a:r>
            <a:r>
              <a:rPr lang="es-ES_tradnl" b="1" dirty="0" smtClean="0">
                <a:latin typeface="Calibri" charset="0"/>
              </a:rPr>
              <a:t>EACH SESSION</a:t>
            </a:r>
            <a:r>
              <a:rPr lang="es-ES_tradnl" b="1" dirty="0">
                <a:latin typeface="Calibri" charset="0"/>
              </a:rPr>
              <a:t> </a:t>
            </a:r>
            <a:endParaRPr lang="es-ES_tradnl" dirty="0"/>
          </a:p>
        </p:txBody>
      </p:sp>
      <p:sp>
        <p:nvSpPr>
          <p:cNvPr id="4" name="Marcador de pie de página 3"/>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62091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n-US" sz="3200" dirty="0"/>
              <a:t>Gene Expression, </a:t>
            </a:r>
            <a:r>
              <a:rPr lang="en-US" sz="3200" dirty="0" err="1"/>
              <a:t>Transgenesis</a:t>
            </a:r>
            <a:r>
              <a:rPr lang="en-US" sz="3200" dirty="0"/>
              <a:t> and Molecular Genetics</a:t>
            </a:r>
            <a:r>
              <a:rPr lang="es-ES_tradnl" sz="3200" dirty="0"/>
              <a:t/>
            </a:r>
            <a:br>
              <a:rPr lang="es-ES_tradnl" sz="3200" dirty="0"/>
            </a:br>
            <a:r>
              <a:rPr lang="en-US" sz="3200" dirty="0"/>
              <a:t>Application of Molecular </a:t>
            </a:r>
            <a:r>
              <a:rPr lang="en-US" sz="3200" dirty="0" smtClean="0"/>
              <a:t>Markers, Gene/Genome Mapping</a:t>
            </a:r>
            <a:endParaRPr lang="es-ES_tradnl" sz="3200" dirty="0"/>
          </a:p>
        </p:txBody>
      </p:sp>
      <p:sp>
        <p:nvSpPr>
          <p:cNvPr id="3" name="Marcador de contenido 2"/>
          <p:cNvSpPr>
            <a:spLocks noGrp="1"/>
          </p:cNvSpPr>
          <p:nvPr>
            <p:ph idx="1"/>
          </p:nvPr>
        </p:nvSpPr>
        <p:spPr>
          <a:xfrm>
            <a:off x="838200" y="1909044"/>
            <a:ext cx="10872537" cy="4351338"/>
          </a:xfrm>
        </p:spPr>
        <p:txBody>
          <a:bodyPr>
            <a:normAutofit lnSpcReduction="10000"/>
          </a:bodyPr>
          <a:lstStyle/>
          <a:p>
            <a:pPr algn="just"/>
            <a:r>
              <a:rPr lang="en-US" dirty="0" smtClean="0"/>
              <a:t>There were fewer reports in gene manipulation work (common carp, chinook salmon. </a:t>
            </a:r>
            <a:r>
              <a:rPr lang="en-US" dirty="0"/>
              <a:t>M</a:t>
            </a:r>
            <a:r>
              <a:rPr lang="en-US" dirty="0" smtClean="0"/>
              <a:t>entions on the use of </a:t>
            </a:r>
            <a:r>
              <a:rPr lang="en-US" dirty="0" err="1" smtClean="0"/>
              <a:t>transgenesis</a:t>
            </a:r>
            <a:r>
              <a:rPr lang="en-US" dirty="0" smtClean="0"/>
              <a:t> (Townsville) Japanese flounder, trout (</a:t>
            </a:r>
            <a:r>
              <a:rPr lang="en-US" dirty="0" err="1" smtClean="0"/>
              <a:t>Pto</a:t>
            </a:r>
            <a:r>
              <a:rPr lang="en-US" dirty="0" smtClean="0"/>
              <a:t>. </a:t>
            </a:r>
            <a:r>
              <a:rPr lang="en-US" dirty="0" err="1" smtClean="0"/>
              <a:t>Varas</a:t>
            </a:r>
            <a:r>
              <a:rPr lang="en-US" dirty="0" smtClean="0"/>
              <a:t>) and no paper was presented on </a:t>
            </a:r>
            <a:r>
              <a:rPr lang="en-US" dirty="0" err="1" smtClean="0"/>
              <a:t>transgenesis</a:t>
            </a:r>
            <a:r>
              <a:rPr lang="en-US" dirty="0" smtClean="0"/>
              <a:t> in Montpellier.</a:t>
            </a:r>
          </a:p>
          <a:p>
            <a:pPr algn="just"/>
            <a:r>
              <a:rPr lang="en-US" dirty="0" smtClean="0"/>
              <a:t>But growing interest evidenced in the use of a variety of molecular markers for a range of applications, mainly using microsatellites, amplified fragment length polymorphisms (AFLPs), Randomly Amplified Polymorphic DNA (RAPD)</a:t>
            </a:r>
          </a:p>
          <a:p>
            <a:pPr algn="just"/>
            <a:r>
              <a:rPr lang="en-US" dirty="0" smtClean="0"/>
              <a:t>Used particularly in genome mapping (linkage maps to search for quantitative trait loci (QTL) associated with traits of interest. </a:t>
            </a:r>
          </a:p>
          <a:p>
            <a:pPr algn="just"/>
            <a:r>
              <a:rPr lang="en-US" dirty="0" smtClean="0"/>
              <a:t>They were also used in parentage analysis</a:t>
            </a:r>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574738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dirty="0"/>
              <a:t>Ploidy </a:t>
            </a:r>
            <a:r>
              <a:rPr lang="en-US" dirty="0" smtClean="0"/>
              <a:t>Manipulation</a:t>
            </a:r>
            <a:r>
              <a:rPr lang="es-ES_tradnl" dirty="0"/>
              <a:t/>
            </a:r>
            <a:br>
              <a:rPr lang="es-ES_tradnl" dirty="0"/>
            </a:br>
            <a:r>
              <a:rPr lang="en-US" dirty="0"/>
              <a:t>Wild and Farmed Genetic Resources and their Interactions</a:t>
            </a:r>
            <a:endParaRPr lang="es-ES_tradnl" dirty="0"/>
          </a:p>
        </p:txBody>
      </p:sp>
      <p:sp>
        <p:nvSpPr>
          <p:cNvPr id="3" name="Marcador de contenido 2"/>
          <p:cNvSpPr>
            <a:spLocks noGrp="1"/>
          </p:cNvSpPr>
          <p:nvPr>
            <p:ph idx="1"/>
          </p:nvPr>
        </p:nvSpPr>
        <p:spPr>
          <a:xfrm>
            <a:off x="838200" y="2506662"/>
            <a:ext cx="10367356" cy="4351338"/>
          </a:xfrm>
        </p:spPr>
        <p:txBody>
          <a:bodyPr/>
          <a:lstStyle/>
          <a:p>
            <a:pPr algn="just"/>
            <a:r>
              <a:rPr lang="en-US" dirty="0" smtClean="0"/>
              <a:t>Chromosome manipulation and sex determination studies continued to be presented in several species (Pacific oyster, Seabream, African catfish, rainbow trout) with a tendency to diminish by the end of this  period.</a:t>
            </a:r>
            <a:endParaRPr lang="en-US" dirty="0"/>
          </a:p>
          <a:p>
            <a:pPr algn="just"/>
            <a:r>
              <a:rPr lang="en-US" dirty="0" smtClean="0"/>
              <a:t>Papers on population </a:t>
            </a:r>
            <a:r>
              <a:rPr lang="en-US" dirty="0"/>
              <a:t>g</a:t>
            </a:r>
            <a:r>
              <a:rPr lang="en-US" dirty="0" smtClean="0"/>
              <a:t>enetics and on conservation of genetic resources were also reported</a:t>
            </a:r>
            <a:r>
              <a:rPr lang="en-US" dirty="0"/>
              <a:t>, but reﬂecting </a:t>
            </a:r>
            <a:r>
              <a:rPr lang="en-US" dirty="0" smtClean="0"/>
              <a:t>a decreased interest.</a:t>
            </a:r>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76326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05756"/>
            <a:ext cx="10515600" cy="1325563"/>
          </a:xfrm>
        </p:spPr>
        <p:txBody>
          <a:bodyPr>
            <a:normAutofit fontScale="90000"/>
          </a:bodyPr>
          <a:lstStyle/>
          <a:p>
            <a:pPr algn="ctr"/>
            <a:r>
              <a:rPr lang="en-US" dirty="0"/>
              <a:t>Breeding and Quantitative </a:t>
            </a:r>
            <a:r>
              <a:rPr lang="en-US" dirty="0" smtClean="0"/>
              <a:t>Genetics</a:t>
            </a:r>
            <a:br>
              <a:rPr lang="en-US" dirty="0" smtClean="0"/>
            </a:br>
            <a:r>
              <a:rPr lang="en-US" dirty="0" smtClean="0"/>
              <a:t>Breeding </a:t>
            </a:r>
            <a:r>
              <a:rPr lang="en-US" dirty="0"/>
              <a:t>and Disease Resistance</a:t>
            </a:r>
            <a:r>
              <a:rPr lang="es-ES_tradnl" dirty="0"/>
              <a:t/>
            </a:r>
            <a:br>
              <a:rPr lang="es-ES_tradnl" dirty="0"/>
            </a:br>
            <a:endParaRPr lang="es-ES_tradnl" dirty="0"/>
          </a:p>
        </p:txBody>
      </p:sp>
      <p:sp>
        <p:nvSpPr>
          <p:cNvPr id="3" name="Marcador de contenido 2"/>
          <p:cNvSpPr>
            <a:spLocks noGrp="1"/>
          </p:cNvSpPr>
          <p:nvPr>
            <p:ph idx="1"/>
          </p:nvPr>
        </p:nvSpPr>
        <p:spPr>
          <a:xfrm>
            <a:off x="838200" y="2506662"/>
            <a:ext cx="10515600" cy="4351338"/>
          </a:xfrm>
        </p:spPr>
        <p:txBody>
          <a:bodyPr/>
          <a:lstStyle/>
          <a:p>
            <a:pPr algn="just"/>
            <a:r>
              <a:rPr lang="en-US" dirty="0" smtClean="0"/>
              <a:t>Breeding </a:t>
            </a:r>
            <a:r>
              <a:rPr lang="en-US" dirty="0"/>
              <a:t>and quantitative genetics continued to be of major </a:t>
            </a:r>
            <a:r>
              <a:rPr lang="en-US" dirty="0" smtClean="0"/>
              <a:t>interest. The design of selection programs, estimation of genetic parameters and selection response were reported on several species, including tilapias, </a:t>
            </a:r>
            <a:r>
              <a:rPr lang="en-US" dirty="0" err="1" smtClean="0"/>
              <a:t>trouts</a:t>
            </a:r>
            <a:r>
              <a:rPr lang="en-US" dirty="0" smtClean="0"/>
              <a:t>, common carp, white</a:t>
            </a:r>
            <a:r>
              <a:rPr lang="en-US" dirty="0"/>
              <a:t> </a:t>
            </a:r>
            <a:r>
              <a:rPr lang="en-US" dirty="0" smtClean="0"/>
              <a:t>&amp; blue shrimps, freshwater crayfish,</a:t>
            </a:r>
            <a:r>
              <a:rPr lang="en-US" dirty="0"/>
              <a:t> </a:t>
            </a:r>
            <a:r>
              <a:rPr lang="en-US" dirty="0" smtClean="0"/>
              <a:t>Atlantic salmon.</a:t>
            </a:r>
          </a:p>
          <a:p>
            <a:pPr algn="just"/>
            <a:r>
              <a:rPr lang="en-US" dirty="0" smtClean="0"/>
              <a:t>Quantitative genetic studies on disease resistance showed significant results in Atlantic salmon (salmon louse) (</a:t>
            </a:r>
            <a:r>
              <a:rPr lang="es-ES" dirty="0" err="1" smtClean="0"/>
              <a:t>amoebic</a:t>
            </a:r>
            <a:r>
              <a:rPr lang="es-ES" dirty="0" smtClean="0"/>
              <a:t> </a:t>
            </a:r>
            <a:r>
              <a:rPr lang="es-ES" dirty="0" err="1"/>
              <a:t>gill</a:t>
            </a:r>
            <a:r>
              <a:rPr lang="es-ES" dirty="0"/>
              <a:t> </a:t>
            </a:r>
            <a:r>
              <a:rPr lang="es-ES" dirty="0" err="1" smtClean="0"/>
              <a:t>disease</a:t>
            </a:r>
            <a:r>
              <a:rPr lang="es-ES" dirty="0" smtClean="0"/>
              <a:t>)</a:t>
            </a:r>
            <a:r>
              <a:rPr lang="en-US" dirty="0" smtClean="0"/>
              <a:t>, Breeding </a:t>
            </a:r>
            <a:r>
              <a:rPr lang="en-US" dirty="0"/>
              <a:t>for disease </a:t>
            </a:r>
            <a:r>
              <a:rPr lang="en-US" dirty="0" smtClean="0"/>
              <a:t>resistance started  in Atlantic </a:t>
            </a:r>
            <a:r>
              <a:rPr lang="en-US" dirty="0"/>
              <a:t>salmon </a:t>
            </a:r>
            <a:r>
              <a:rPr lang="en-US" dirty="0" smtClean="0"/>
              <a:t>(IPN</a:t>
            </a:r>
            <a:r>
              <a:rPr lang="es-ES_tradnl" dirty="0" smtClean="0"/>
              <a:t>),</a:t>
            </a:r>
            <a:r>
              <a:rPr lang="en-US" dirty="0" smtClean="0"/>
              <a:t> </a:t>
            </a:r>
            <a:r>
              <a:rPr lang="en-US" dirty="0"/>
              <a:t>in white shrimp (</a:t>
            </a:r>
            <a:r>
              <a:rPr lang="en-US" dirty="0" err="1"/>
              <a:t>Taura</a:t>
            </a:r>
            <a:r>
              <a:rPr lang="en-US" dirty="0"/>
              <a:t> syndrome virus</a:t>
            </a:r>
            <a:r>
              <a:rPr lang="en-US" dirty="0" smtClean="0"/>
              <a:t>).</a:t>
            </a:r>
            <a:endParaRPr lang="en-US"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7986742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45346" y="782490"/>
            <a:ext cx="109046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Symposium </a:t>
            </a:r>
            <a:r>
              <a:rPr lang="es-ES_tradnl" dirty="0" smtClean="0"/>
              <a:t>ISGA X (2009) Bangkok,        </a:t>
            </a:r>
            <a:r>
              <a:rPr lang="es-ES_tradnl" dirty="0" err="1" smtClean="0"/>
              <a:t>Thailand</a:t>
            </a:r>
            <a:endParaRPr lang="es-ES_tradnl"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167" y="231186"/>
            <a:ext cx="1590265" cy="1818806"/>
          </a:xfrm>
          <a:prstGeom prst="rect">
            <a:avLst/>
          </a:prstGeom>
        </p:spPr>
      </p:pic>
      <p:sp>
        <p:nvSpPr>
          <p:cNvPr id="4" name="Rectángulo 3"/>
          <p:cNvSpPr/>
          <p:nvPr/>
        </p:nvSpPr>
        <p:spPr>
          <a:xfrm>
            <a:off x="9917848" y="1977022"/>
            <a:ext cx="2039789" cy="369332"/>
          </a:xfrm>
          <a:prstGeom prst="rect">
            <a:avLst/>
          </a:prstGeom>
        </p:spPr>
        <p:txBody>
          <a:bodyPr wrap="none">
            <a:spAutoFit/>
          </a:bodyPr>
          <a:lstStyle/>
          <a:p>
            <a:pPr indent="20955">
              <a:spcAft>
                <a:spcPts val="0"/>
              </a:spcAft>
            </a:pPr>
            <a:r>
              <a:rPr lang="es-ES_tradnl" dirty="0" err="1"/>
              <a:t>Uthairat</a:t>
            </a:r>
            <a:r>
              <a:rPr lang="es-ES_tradnl" dirty="0"/>
              <a:t> </a:t>
            </a:r>
            <a:r>
              <a:rPr lang="es-ES_tradnl" dirty="0" err="1"/>
              <a:t>Na-Nakorn</a:t>
            </a:r>
            <a:endParaRPr lang="es-ES_tradnl" dirty="0">
              <a:latin typeface="Calibri" charset="0"/>
              <a:ea typeface="Times New Roman" charset="0"/>
              <a:cs typeface="Times New Roman" charset="0"/>
            </a:endParaRPr>
          </a:p>
        </p:txBody>
      </p:sp>
      <p:sp>
        <p:nvSpPr>
          <p:cNvPr id="5" name="Título 1"/>
          <p:cNvSpPr txBox="1">
            <a:spLocks/>
          </p:cNvSpPr>
          <p:nvPr/>
        </p:nvSpPr>
        <p:spPr>
          <a:xfrm>
            <a:off x="-125102" y="2650408"/>
            <a:ext cx="1124551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Symposium </a:t>
            </a:r>
            <a:r>
              <a:rPr lang="es-ES_tradnl" dirty="0" smtClean="0"/>
              <a:t>ISGA XI (2012) Auburn,                       USA</a:t>
            </a:r>
            <a:endParaRPr lang="es-ES_tradnl" dirty="0"/>
          </a:p>
        </p:txBody>
      </p:sp>
      <p:pic>
        <p:nvPicPr>
          <p:cNvPr id="6" name="Picture 4" descr="ex Dunham / Auburn University College of Agricul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9403" y="2436819"/>
            <a:ext cx="1628510" cy="162851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0252821" y="4045219"/>
            <a:ext cx="1394292" cy="369332"/>
          </a:xfrm>
          <a:prstGeom prst="rect">
            <a:avLst/>
          </a:prstGeom>
        </p:spPr>
        <p:txBody>
          <a:bodyPr wrap="none">
            <a:spAutoFit/>
          </a:bodyPr>
          <a:lstStyle/>
          <a:p>
            <a:pPr indent="20955">
              <a:spcAft>
                <a:spcPts val="0"/>
              </a:spcAft>
            </a:pPr>
            <a:r>
              <a:rPr lang="es-ES_tradnl" dirty="0" err="1"/>
              <a:t>Rex</a:t>
            </a:r>
            <a:r>
              <a:rPr lang="es-ES_tradnl" dirty="0"/>
              <a:t> </a:t>
            </a:r>
            <a:r>
              <a:rPr lang="es-ES_tradnl" dirty="0" err="1"/>
              <a:t>Dunham</a:t>
            </a:r>
            <a:endParaRPr lang="es-ES_tradnl" dirty="0">
              <a:latin typeface="Calibri" charset="0"/>
              <a:ea typeface="Times New Roman" charset="0"/>
              <a:cs typeface="Times New Roman" charset="0"/>
            </a:endParaRPr>
          </a:p>
        </p:txBody>
      </p:sp>
      <p:sp>
        <p:nvSpPr>
          <p:cNvPr id="8" name="Título 1"/>
          <p:cNvSpPr txBox="1">
            <a:spLocks/>
          </p:cNvSpPr>
          <p:nvPr/>
        </p:nvSpPr>
        <p:spPr>
          <a:xfrm>
            <a:off x="-675004" y="4788465"/>
            <a:ext cx="1253289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Symposium </a:t>
            </a:r>
            <a:r>
              <a:rPr lang="es-ES_tradnl" dirty="0" smtClean="0"/>
              <a:t>ISGA XII (2015) </a:t>
            </a:r>
            <a:r>
              <a:rPr lang="es-ES_tradnl" dirty="0" err="1" smtClean="0"/>
              <a:t>Stgo</a:t>
            </a:r>
            <a:r>
              <a:rPr lang="es-ES_tradnl" dirty="0" smtClean="0"/>
              <a:t>. de                   Compostela, </a:t>
            </a:r>
            <a:r>
              <a:rPr lang="es-ES_tradnl" dirty="0" err="1" smtClean="0"/>
              <a:t>Spain</a:t>
            </a:r>
            <a:endParaRPr lang="es-ES_tradnl" dirty="0"/>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3169" y="4439243"/>
            <a:ext cx="1591996" cy="1861944"/>
          </a:xfrm>
          <a:prstGeom prst="rect">
            <a:avLst/>
          </a:prstGeom>
        </p:spPr>
      </p:pic>
      <p:sp>
        <p:nvSpPr>
          <p:cNvPr id="10" name="Rectángulo 9"/>
          <p:cNvSpPr/>
          <p:nvPr/>
        </p:nvSpPr>
        <p:spPr>
          <a:xfrm>
            <a:off x="9944122" y="6381885"/>
            <a:ext cx="1798698" cy="369332"/>
          </a:xfrm>
          <a:prstGeom prst="rect">
            <a:avLst/>
          </a:prstGeom>
        </p:spPr>
        <p:txBody>
          <a:bodyPr wrap="none">
            <a:spAutoFit/>
          </a:bodyPr>
          <a:lstStyle/>
          <a:p>
            <a:pPr indent="20955">
              <a:spcAft>
                <a:spcPts val="0"/>
              </a:spcAft>
            </a:pPr>
            <a:r>
              <a:rPr lang="es-ES_tradnl" dirty="0"/>
              <a:t>Paulino Martínez</a:t>
            </a:r>
            <a:endParaRPr lang="es-ES_tradnl" dirty="0">
              <a:latin typeface="Calibri" charset="0"/>
              <a:ea typeface="Times New Roman" charset="0"/>
              <a:cs typeface="Times New Roman" charset="0"/>
            </a:endParaRPr>
          </a:p>
        </p:txBody>
      </p:sp>
      <p:sp>
        <p:nvSpPr>
          <p:cNvPr id="12" name="Marcador de pie de página 11"/>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7065373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757088537"/>
              </p:ext>
            </p:extLst>
          </p:nvPr>
        </p:nvGraphicFramePr>
        <p:xfrm>
          <a:off x="-8" y="271813"/>
          <a:ext cx="12134392" cy="6656894"/>
        </p:xfrm>
        <a:graphic>
          <a:graphicData uri="http://schemas.openxmlformats.org/drawingml/2006/table">
            <a:tbl>
              <a:tblPr/>
              <a:tblGrid>
                <a:gridCol w="4396233"/>
                <a:gridCol w="433099"/>
                <a:gridCol w="433099"/>
                <a:gridCol w="433099"/>
                <a:gridCol w="288108"/>
                <a:gridCol w="518108"/>
                <a:gridCol w="433099"/>
                <a:gridCol w="433099"/>
                <a:gridCol w="337856"/>
                <a:gridCol w="528342"/>
                <a:gridCol w="433099"/>
                <a:gridCol w="480953"/>
                <a:gridCol w="320145"/>
                <a:gridCol w="498199"/>
                <a:gridCol w="385784"/>
                <a:gridCol w="660517"/>
                <a:gridCol w="288108"/>
                <a:gridCol w="400346"/>
                <a:gridCol w="433099"/>
              </a:tblGrid>
              <a:tr h="336890">
                <a:tc>
                  <a:txBody>
                    <a:bodyPr/>
                    <a:lstStyle/>
                    <a:p>
                      <a:pPr algn="ctr" rtl="0" fontAlgn="b"/>
                      <a:r>
                        <a:rPr lang="es-ES_tradnl" sz="1300" b="1" i="0" u="none" strike="noStrike">
                          <a:solidFill>
                            <a:srgbClr val="FFFFFF"/>
                          </a:solidFill>
                          <a:effectLst/>
                          <a:latin typeface="Calibri" charset="0"/>
                        </a:rPr>
                        <a:t>  </a:t>
                      </a:r>
                      <a:r>
                        <a:rPr lang="es-ES_tradnl" sz="1300" b="1" i="0" u="none" strike="noStrike">
                          <a:solidFill>
                            <a:srgbClr val="000000"/>
                          </a:solidFill>
                          <a:effectLst/>
                          <a:latin typeface="Calibri" charset="0"/>
                        </a:rPr>
                        <a:t> SESSIONS</a:t>
                      </a:r>
                      <a:endParaRPr lang="es-ES_tradnl" sz="1300" b="1" i="0" u="none" strike="noStrike">
                        <a:solidFill>
                          <a:srgbClr val="FFFFF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000000"/>
                          </a:solidFill>
                          <a:effectLst/>
                          <a:latin typeface="Calibri" charset="0"/>
                        </a:rPr>
                        <a:t>Galway</a:t>
                      </a:r>
                    </a:p>
                    <a:p>
                      <a:pPr algn="ctr" rtl="0" fontAlgn="b"/>
                      <a:r>
                        <a:rPr lang="is-IS" sz="1400" b="1" i="0" u="none" strike="noStrike" dirty="0" smtClean="0">
                          <a:solidFill>
                            <a:srgbClr val="000000"/>
                          </a:solidFill>
                          <a:effectLst/>
                          <a:latin typeface="Calibri" charset="0"/>
                        </a:rPr>
                        <a:t>1882</a:t>
                      </a:r>
                      <a:endParaRPr lang="is-IS" sz="14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fi-FI" sz="1050" b="1" i="0" u="none" strike="noStrike" dirty="0" smtClean="0">
                          <a:solidFill>
                            <a:srgbClr val="4472C4"/>
                          </a:solidFill>
                          <a:effectLst/>
                          <a:latin typeface="Calibri" charset="0"/>
                        </a:rPr>
                        <a:t>Davis </a:t>
                      </a:r>
                      <a:r>
                        <a:rPr lang="fi-FI" sz="1400" b="1" i="0" u="none" strike="noStrike" dirty="0" smtClean="0">
                          <a:solidFill>
                            <a:srgbClr val="4472C4"/>
                          </a:solidFill>
                          <a:effectLst/>
                          <a:latin typeface="Calibri" charset="0"/>
                        </a:rPr>
                        <a:t>1885</a:t>
                      </a:r>
                      <a:endParaRPr lang="fi-FI" sz="1400" b="1" i="0" u="none" strike="noStrike" dirty="0">
                        <a:solidFill>
                          <a:srgbClr val="4472C4"/>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050" b="1" i="0" u="none" strike="noStrike" dirty="0" smtClean="0">
                          <a:solidFill>
                            <a:srgbClr val="548235"/>
                          </a:solidFill>
                          <a:effectLst/>
                          <a:latin typeface="Calibri" charset="0"/>
                        </a:rPr>
                        <a:t>Oslo</a:t>
                      </a:r>
                      <a:r>
                        <a:rPr lang="es-ES_tradnl" sz="1400" b="1" i="0" u="none" strike="noStrike" baseline="0" dirty="0" smtClean="0">
                          <a:solidFill>
                            <a:srgbClr val="548235"/>
                          </a:solidFill>
                          <a:effectLst/>
                          <a:latin typeface="Calibri" charset="0"/>
                        </a:rPr>
                        <a:t> </a:t>
                      </a:r>
                      <a:r>
                        <a:rPr lang="es-ES_tradnl" sz="1400" b="1" i="0" u="none" strike="noStrike" dirty="0" smtClean="0">
                          <a:solidFill>
                            <a:srgbClr val="548235"/>
                          </a:solidFill>
                          <a:effectLst/>
                          <a:latin typeface="Calibri" charset="0"/>
                        </a:rPr>
                        <a:t>1988</a:t>
                      </a:r>
                      <a:endParaRPr lang="es-ES_tradnl" sz="1400" b="1" i="0" u="none" strike="noStrike" dirty="0">
                        <a:solidFill>
                          <a:srgbClr val="548235"/>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548235"/>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050" b="1" i="0" u="none" strike="noStrike" dirty="0" smtClean="0">
                          <a:solidFill>
                            <a:srgbClr val="C55A11"/>
                          </a:solidFill>
                          <a:effectLst/>
                          <a:latin typeface="Calibri" charset="0"/>
                        </a:rPr>
                        <a:t>Wuhan</a:t>
                      </a:r>
                      <a:r>
                        <a:rPr lang="es-ES_tradnl" sz="1400" b="1" i="0" u="none" strike="noStrike" dirty="0" smtClean="0">
                          <a:solidFill>
                            <a:srgbClr val="C55A11"/>
                          </a:solidFill>
                          <a:effectLst/>
                          <a:latin typeface="Calibri" charset="0"/>
                        </a:rPr>
                        <a:t> 1991</a:t>
                      </a:r>
                      <a:endParaRPr lang="es-ES_tradnl"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050" b="1" i="0" u="none" strike="noStrike" dirty="0" smtClean="0">
                          <a:solidFill>
                            <a:srgbClr val="BF9000"/>
                          </a:solidFill>
                          <a:effectLst/>
                          <a:latin typeface="Calibri" charset="0"/>
                        </a:rPr>
                        <a:t>Halifax</a:t>
                      </a:r>
                    </a:p>
                    <a:p>
                      <a:pPr algn="ctr" rtl="0" fontAlgn="b"/>
                      <a:r>
                        <a:rPr lang="cs-CZ" sz="1400" b="1" i="0" u="none" strike="noStrike" dirty="0" smtClean="0">
                          <a:solidFill>
                            <a:srgbClr val="BF9000"/>
                          </a:solidFill>
                          <a:effectLst/>
                          <a:latin typeface="Calibri" charset="0"/>
                        </a:rPr>
                        <a:t>1994</a:t>
                      </a:r>
                      <a:endParaRPr lang="cs-CZ" sz="1400" b="1" i="0" u="none" strike="noStrike" dirty="0">
                        <a:solidFill>
                          <a:srgbClr val="BF9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050" b="1" i="0" u="none" strike="noStrike" dirty="0" err="1" smtClean="0">
                          <a:solidFill>
                            <a:srgbClr val="7030A0"/>
                          </a:solidFill>
                          <a:effectLst/>
                          <a:latin typeface="Calibri" charset="0"/>
                        </a:rPr>
                        <a:t>Stirling</a:t>
                      </a:r>
                      <a:r>
                        <a:rPr lang="cs-CZ" sz="1400" b="1" i="0" u="none" strike="noStrike" dirty="0" smtClean="0">
                          <a:solidFill>
                            <a:srgbClr val="7030A0"/>
                          </a:solidFill>
                          <a:effectLst/>
                          <a:latin typeface="Calibri" charset="0"/>
                        </a:rPr>
                        <a:t> 1997</a:t>
                      </a:r>
                      <a:endParaRPr lang="cs-CZ" sz="1400" b="1" i="0" u="none" strike="noStrike" dirty="0">
                        <a:solidFill>
                          <a:srgbClr val="7030A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030A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C55A11"/>
                          </a:solidFill>
                          <a:effectLst/>
                          <a:latin typeface="Calibri" charset="0"/>
                        </a:rPr>
                        <a:t>Townsvi </a:t>
                      </a:r>
                      <a:r>
                        <a:rPr lang="is-IS" sz="1400" b="1" i="0" u="none" strike="noStrike" dirty="0" smtClean="0">
                          <a:solidFill>
                            <a:srgbClr val="C55A11"/>
                          </a:solidFill>
                          <a:effectLst/>
                          <a:latin typeface="Calibri" charset="0"/>
                        </a:rPr>
                        <a:t>2000</a:t>
                      </a:r>
                      <a:endParaRPr lang="is-IS" sz="1400" b="1" i="0" u="none" strike="noStrike" dirty="0">
                        <a:solidFill>
                          <a:srgbClr val="C55A1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FF85FF"/>
                          </a:solidFill>
                          <a:effectLst/>
                          <a:latin typeface="Calibri" charset="0"/>
                        </a:rPr>
                        <a:t>P Varas </a:t>
                      </a:r>
                      <a:r>
                        <a:rPr lang="is-IS" sz="1400" b="1" i="0" u="none" strike="noStrike" dirty="0" smtClean="0">
                          <a:solidFill>
                            <a:srgbClr val="FF85FF"/>
                          </a:solidFill>
                          <a:effectLst/>
                          <a:latin typeface="Calibri" charset="0"/>
                        </a:rPr>
                        <a:t>2003</a:t>
                      </a:r>
                      <a:endParaRPr lang="is-IS" sz="1400" b="1" i="0" u="none" strike="noStrike" dirty="0">
                        <a:solidFill>
                          <a:srgbClr val="FF85F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Montpel</a:t>
                      </a:r>
                      <a:r>
                        <a:rPr lang="is-IS" sz="1400" b="1" i="0" u="none" strike="noStrike" dirty="0" smtClean="0">
                          <a:solidFill>
                            <a:srgbClr val="7F7F7F"/>
                          </a:solidFill>
                          <a:effectLst/>
                          <a:latin typeface="Calibri" charset="0"/>
                        </a:rPr>
                        <a:t> 2006</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FF9300"/>
                          </a:solidFill>
                          <a:effectLst/>
                          <a:latin typeface="Calibri" charset="0"/>
                        </a:rPr>
                        <a:t>Bangkok</a:t>
                      </a:r>
                    </a:p>
                    <a:p>
                      <a:pPr algn="ctr" rtl="0" fontAlgn="b"/>
                      <a:r>
                        <a:rPr lang="is-IS" sz="1400" b="1" i="0" u="none" strike="noStrike" dirty="0" smtClean="0">
                          <a:solidFill>
                            <a:srgbClr val="FF9300"/>
                          </a:solidFill>
                          <a:effectLst/>
                          <a:latin typeface="Calibri" charset="0"/>
                        </a:rPr>
                        <a:t>2009</a:t>
                      </a:r>
                      <a:endParaRPr lang="is-IS" sz="1400" b="1" i="0" u="none" strike="noStrike" dirty="0">
                        <a:solidFill>
                          <a:srgbClr val="FF93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050" b="1" i="0" u="none" strike="noStrike" dirty="0" smtClean="0">
                          <a:solidFill>
                            <a:srgbClr val="00B050"/>
                          </a:solidFill>
                          <a:effectLst/>
                          <a:latin typeface="Calibri" charset="0"/>
                        </a:rPr>
                        <a:t>Auburn </a:t>
                      </a:r>
                      <a:r>
                        <a:rPr lang="is-IS" sz="1400" b="1" i="0" u="none" strike="noStrike" dirty="0" smtClean="0">
                          <a:solidFill>
                            <a:srgbClr val="00B050"/>
                          </a:solidFill>
                          <a:effectLst/>
                          <a:latin typeface="Calibri" charset="0"/>
                        </a:rPr>
                        <a:t>2012</a:t>
                      </a:r>
                      <a:endParaRPr lang="is-IS" sz="1400" b="1" i="0" u="none" strike="noStrike" dirty="0">
                        <a:solidFill>
                          <a:srgbClr val="00B05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050" b="1" i="0" u="none" strike="noStrike" dirty="0" smtClean="0">
                          <a:solidFill>
                            <a:srgbClr val="7F7F7F"/>
                          </a:solidFill>
                          <a:effectLst/>
                          <a:latin typeface="Calibri" charset="0"/>
                        </a:rPr>
                        <a:t>Stg Comp </a:t>
                      </a:r>
                      <a:r>
                        <a:rPr lang="is-IS" sz="1400" b="1" i="0" u="none" strike="noStrike" dirty="0" smtClean="0">
                          <a:solidFill>
                            <a:srgbClr val="7F7F7F"/>
                          </a:solidFill>
                          <a:effectLst/>
                          <a:latin typeface="Calibri" charset="0"/>
                        </a:rPr>
                        <a:t>2015</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400" b="1" i="0" u="none" strike="noStrike" dirty="0">
                          <a:solidFill>
                            <a:srgbClr val="7F7F7F"/>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Cairns</a:t>
                      </a:r>
                      <a:r>
                        <a:rPr lang="is-IS" sz="1400" b="1" i="0" u="none" strike="noStrike" dirty="0" smtClean="0">
                          <a:solidFill>
                            <a:srgbClr val="7F7F7F"/>
                          </a:solidFill>
                          <a:effectLst/>
                          <a:latin typeface="Calibri" charset="0"/>
                        </a:rPr>
                        <a:t> 2018</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050" b="1" i="0" u="none" strike="noStrike" dirty="0" smtClean="0">
                          <a:solidFill>
                            <a:srgbClr val="7F7F7F"/>
                          </a:solidFill>
                          <a:effectLst/>
                          <a:latin typeface="Calibri" charset="0"/>
                        </a:rPr>
                        <a:t>P Varas </a:t>
                      </a:r>
                      <a:r>
                        <a:rPr lang="is-IS" sz="1400" b="1" i="0" u="none" strike="noStrike" dirty="0" smtClean="0">
                          <a:solidFill>
                            <a:srgbClr val="7F7F7F"/>
                          </a:solidFill>
                          <a:effectLst/>
                          <a:latin typeface="Calibri" charset="0"/>
                        </a:rPr>
                        <a:t>2022</a:t>
                      </a:r>
                      <a:endParaRPr lang="is-IS" sz="1400" b="1" i="0" u="none" strike="noStrike" dirty="0">
                        <a:solidFill>
                          <a:srgbClr val="7F7F7F"/>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Population Genetics, genetic diversity,</a:t>
                      </a:r>
                      <a:r>
                        <a:rPr lang="en-US" sz="1600" b="1" i="0" u="none" strike="noStrike" noProof="0" dirty="0" smtClean="0">
                          <a:solidFill>
                            <a:srgbClr val="4472C4"/>
                          </a:solidFill>
                          <a:effectLst/>
                          <a:latin typeface="Calibri" charset="0"/>
                        </a:rPr>
                        <a:t> </a:t>
                      </a:r>
                    </a:p>
                    <a:p>
                      <a:pPr algn="l" rtl="0" fontAlgn="ctr"/>
                      <a:r>
                        <a:rPr lang="en-US" sz="1600" b="1" i="0" u="none" strike="noStrike" noProof="0" dirty="0" smtClean="0">
                          <a:solidFill>
                            <a:srgbClr val="4472C4"/>
                          </a:solidFill>
                          <a:effectLst/>
                          <a:latin typeface="Calibri" charset="0"/>
                        </a:rPr>
                        <a:t> Electrophoretic Markers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smtClean="0">
                          <a:solidFill>
                            <a:srgbClr val="000000"/>
                          </a:solidFill>
                          <a:effectLst/>
                          <a:latin typeface="Calibri" charset="0"/>
                        </a:rPr>
                        <a:t>4</a:t>
                      </a:r>
                      <a:endParaRPr lang="is-IS"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smtClean="0">
                          <a:solidFill>
                            <a:srgbClr val="FF0000"/>
                          </a:solidFill>
                          <a:effectLst/>
                          <a:latin typeface="Calibri" charset="0"/>
                        </a:rPr>
                        <a:t>9</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smtClean="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1982">
                <a:tc>
                  <a:txBody>
                    <a:bodyPr/>
                    <a:lstStyle/>
                    <a:p>
                      <a:pPr algn="l" rtl="0" fontAlgn="ctr"/>
                      <a:r>
                        <a:rPr lang="en-US" sz="1600" b="1" i="0" u="none" strike="noStrike" noProof="0" dirty="0" smtClean="0">
                          <a:solidFill>
                            <a:srgbClr val="000000"/>
                          </a:solidFill>
                          <a:effectLst/>
                          <a:latin typeface="Calibri" charset="0"/>
                        </a:rPr>
                        <a:t> Quantitative Genetics, Breeding Plans, </a:t>
                      </a:r>
                      <a:r>
                        <a:rPr lang="en-US" sz="1600" b="1" i="0" u="none" strike="noStrike" noProof="0" dirty="0" smtClean="0">
                          <a:solidFill>
                            <a:srgbClr val="4472C4"/>
                          </a:solidFill>
                          <a:effectLst/>
                          <a:latin typeface="Calibri" charset="0"/>
                        </a:rPr>
                        <a:t>Selection</a:t>
                      </a:r>
                    </a:p>
                    <a:p>
                      <a:pPr algn="l" rtl="0" fontAlgn="ctr"/>
                      <a:r>
                        <a:rPr lang="en-US" sz="1600" b="1" i="0" u="none" strike="noStrike" noProof="0" dirty="0" smtClean="0">
                          <a:solidFill>
                            <a:srgbClr val="4472C4"/>
                          </a:solidFill>
                          <a:effectLst/>
                          <a:latin typeface="Calibri" charset="0"/>
                        </a:rPr>
                        <a:t> Response, Environmental Effects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B050"/>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29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chemeClr val="accent1"/>
                          </a:solidFill>
                          <a:effectLst/>
                          <a:latin typeface="Calibri" charset="0"/>
                        </a:rPr>
                        <a:t>25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B050"/>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26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smtClean="0">
                          <a:solidFill>
                            <a:srgbClr val="70AD47"/>
                          </a:solidFill>
                          <a:effectLst/>
                          <a:latin typeface="Calibri" charset="0"/>
                        </a:rPr>
                        <a:t>5</a:t>
                      </a:r>
                      <a:endParaRPr lang="es-ES_tradnl" sz="1800" b="1" i="0" u="none" strike="noStrike" dirty="0">
                        <a:solidFill>
                          <a:srgbClr val="70AD47"/>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a:solidFill>
                            <a:srgbClr val="70AD47"/>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smtClean="0">
                          <a:solidFill>
                            <a:schemeClr val="accent1"/>
                          </a:solidFill>
                          <a:effectLst/>
                          <a:latin typeface="Calibri" charset="0"/>
                        </a:rPr>
                        <a:t>19</a:t>
                      </a:r>
                      <a:endParaRPr lang="is-IS" sz="1800" b="1" i="0" u="none" strike="noStrike" dirty="0">
                        <a:solidFill>
                          <a:schemeClr val="accent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Domestication and Response to Controlled </a:t>
                      </a:r>
                    </a:p>
                    <a:p>
                      <a:pPr algn="l" rtl="0" fontAlgn="ctr"/>
                      <a:r>
                        <a:rPr lang="en-US" sz="1600" b="1" i="0" u="none" strike="noStrike" noProof="0" dirty="0" smtClean="0">
                          <a:solidFill>
                            <a:srgbClr val="000000"/>
                          </a:solidFill>
                          <a:effectLst/>
                          <a:latin typeface="Calibri" charset="0"/>
                        </a:rPr>
                        <a:t> Environments</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cs-CZ" sz="1800" b="1" i="0" u="none" strike="noStrike">
                          <a:solidFill>
                            <a:srgbClr val="FF0000"/>
                          </a:solidFill>
                          <a:effectLst/>
                          <a:latin typeface="Calibri" charset="0"/>
                        </a:rPr>
                        <a:t>11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a:solidFill>
                            <a:srgbClr val="FF0000"/>
                          </a:solidFill>
                          <a:effectLst/>
                          <a:latin typeface="Calibri" charset="0"/>
                        </a:rPr>
                        <a:t>0</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Inbreeding,</a:t>
                      </a:r>
                      <a:r>
                        <a:rPr lang="en-US" sz="1600" b="1" i="0" u="none" strike="noStrike" noProof="0" dirty="0" smtClean="0">
                          <a:solidFill>
                            <a:srgbClr val="C47DEC"/>
                          </a:solidFill>
                          <a:effectLst/>
                          <a:latin typeface="Calibri" charset="0"/>
                        </a:rPr>
                        <a:t> Inbreeding Effects</a:t>
                      </a:r>
                      <a:endParaRPr lang="en-US" sz="1600" b="1" i="0" u="none" strike="noStrike" noProof="0" dirty="0">
                        <a:solidFill>
                          <a:srgbClr val="C47DEC"/>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is-IS"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smtClean="0">
                          <a:solidFill>
                            <a:srgbClr val="FF0000"/>
                          </a:solidFill>
                          <a:effectLst/>
                          <a:latin typeface="Calibri" charset="0"/>
                        </a:rPr>
                        <a:t>1</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000000"/>
                          </a:solidFill>
                          <a:effectLst/>
                          <a:latin typeface="Calibri" charset="0"/>
                        </a:rPr>
                        <a:t> Hybrids and Hybridization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1134">
                <a:tc>
                  <a:txBody>
                    <a:bodyPr/>
                    <a:lstStyle/>
                    <a:p>
                      <a:pPr algn="l" rtl="0" fontAlgn="ctr"/>
                      <a:r>
                        <a:rPr lang="en-US" sz="1600" b="1" i="0" u="none" strike="noStrike" noProof="0" dirty="0" smtClean="0">
                          <a:solidFill>
                            <a:srgbClr val="000000"/>
                          </a:solidFill>
                          <a:effectLst/>
                          <a:latin typeface="Calibri" charset="0"/>
                        </a:rPr>
                        <a:t> Chromosomal Genetics and Ploidy Manipulations, </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a:solidFill>
                            <a:schemeClr val="accent1"/>
                          </a:solidFill>
                          <a:effectLst/>
                          <a:latin typeface="Calibri" charset="0"/>
                        </a:rPr>
                        <a:t>15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rtl="0" fontAlgn="ctr"/>
                      <a:r>
                        <a:rPr lang="en-US" sz="1600" b="1" i="0" u="none" strike="noStrike" noProof="0" dirty="0" smtClean="0">
                          <a:solidFill>
                            <a:srgbClr val="000000"/>
                          </a:solidFill>
                          <a:effectLst/>
                          <a:latin typeface="Calibri" charset="0"/>
                        </a:rPr>
                        <a:t> Sex Reversal and Monosex, sex control, </a:t>
                      </a:r>
                      <a:r>
                        <a:rPr lang="en-US" sz="1600" b="1" i="0" u="none" strike="noStrike" noProof="0" dirty="0" smtClean="0">
                          <a:solidFill>
                            <a:srgbClr val="BF9000"/>
                          </a:solidFill>
                          <a:effectLst/>
                          <a:latin typeface="Calibri" charset="0"/>
                        </a:rPr>
                        <a:t>Sex </a:t>
                      </a:r>
                    </a:p>
                    <a:p>
                      <a:pPr algn="l" rtl="0" fontAlgn="ctr"/>
                      <a:r>
                        <a:rPr lang="en-US" sz="1600" b="1" i="0" u="none" strike="noStrike" noProof="0" dirty="0" smtClean="0">
                          <a:solidFill>
                            <a:srgbClr val="BF9000"/>
                          </a:solidFill>
                          <a:effectLst/>
                          <a:latin typeface="Calibri" charset="0"/>
                        </a:rPr>
                        <a:t> determination</a:t>
                      </a:r>
                      <a:endParaRPr lang="en-US" sz="1600" b="1" i="0" u="none" strike="noStrike" noProof="0" dirty="0">
                        <a:solidFill>
                          <a:srgbClr val="000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FF0000"/>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is-IS"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smtClean="0">
                          <a:solidFill>
                            <a:srgbClr val="FF0000"/>
                          </a:solidFill>
                          <a:effectLst/>
                          <a:latin typeface="Calibri" charset="0"/>
                        </a:rPr>
                        <a:t>1</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93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noProof="0" dirty="0" smtClean="0">
                          <a:solidFill>
                            <a:srgbClr val="BF8F00"/>
                          </a:solidFill>
                          <a:effectLst/>
                          <a:latin typeface="Calibri" charset="0"/>
                        </a:rPr>
                        <a:t> </a:t>
                      </a:r>
                      <a:r>
                        <a:rPr lang="en-US" sz="1600" b="1" dirty="0" smtClean="0"/>
                        <a:t>Applications of Ploidy Manipulation. </a:t>
                      </a:r>
                      <a:r>
                        <a:rPr lang="en-US" sz="1600" b="1" i="0" u="none" strike="noStrike" noProof="0" dirty="0" err="1" smtClean="0">
                          <a:solidFill>
                            <a:srgbClr val="BF8F00"/>
                          </a:solidFill>
                          <a:effectLst/>
                          <a:latin typeface="Calibri" charset="0"/>
                        </a:rPr>
                        <a:t>Polyploid</a:t>
                      </a:r>
                      <a:r>
                        <a:rPr lang="en-US" sz="1600" b="1" i="0" u="none" strike="noStrike" baseline="0" noProof="0" dirty="0" smtClean="0">
                          <a:solidFill>
                            <a:srgbClr val="BF8F00"/>
                          </a:solidFill>
                          <a:effectLst/>
                          <a:latin typeface="Calibri" charset="0"/>
                        </a:rPr>
                        <a:t> </a:t>
                      </a:r>
                    </a:p>
                    <a:p>
                      <a:pPr marL="0" marR="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baseline="0" noProof="0" dirty="0" smtClean="0">
                          <a:solidFill>
                            <a:srgbClr val="BF8F00"/>
                          </a:solidFill>
                          <a:effectLst/>
                          <a:latin typeface="Calibri" charset="0"/>
                        </a:rPr>
                        <a:t> p</a:t>
                      </a:r>
                      <a:r>
                        <a:rPr lang="en-US" sz="1600" b="1" i="0" u="none" strike="noStrike" noProof="0" dirty="0" smtClean="0">
                          <a:solidFill>
                            <a:srgbClr val="BF8F00"/>
                          </a:solidFill>
                          <a:effectLst/>
                          <a:latin typeface="Calibri" charset="0"/>
                        </a:rPr>
                        <a:t>erformance</a:t>
                      </a:r>
                      <a:endParaRPr lang="en-US" sz="1600" b="1" i="0" u="none" strike="noStrike" noProof="0" dirty="0">
                        <a:solidFill>
                          <a:srgbClr val="BF8F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r>
                        <a:rPr lang="sk-SK" sz="1800" b="1" i="0" u="none" strike="noStrike" dirty="0" smtClean="0">
                          <a:solidFill>
                            <a:srgbClr val="000000"/>
                          </a:solidFill>
                          <a:effectLst/>
                          <a:latin typeface="Calibri" charset="0"/>
                        </a:rPr>
                        <a:t>1</a:t>
                      </a:r>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FF0000"/>
                          </a:solidFill>
                          <a:effectLst/>
                          <a:latin typeface="Calibri" charset="0"/>
                        </a:rPr>
                        <a:t> </a:t>
                      </a:r>
                      <a:r>
                        <a:rPr lang="sk-SK" sz="1800" b="1" i="0" u="none" strike="noStrike" dirty="0" smtClean="0">
                          <a:solidFill>
                            <a:srgbClr val="FF0000"/>
                          </a:solidFill>
                          <a:effectLst/>
                          <a:latin typeface="Calibri" charset="0"/>
                        </a:rPr>
                        <a:t>1</a:t>
                      </a:r>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4472C4"/>
                          </a:solidFill>
                          <a:effectLst/>
                          <a:latin typeface="Calibri" charset="0"/>
                        </a:rPr>
                        <a:t> Stock and strain  Comparison, </a:t>
                      </a:r>
                      <a:endParaRPr lang="en-US" sz="1600" b="1" i="0" u="none" strike="noStrike" noProof="0" dirty="0">
                        <a:solidFill>
                          <a:srgbClr val="4472C4"/>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is-IS" sz="1800" b="1" i="0" u="none" strike="noStrike">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is-IS" sz="1800" b="1" i="0" u="none" strike="noStrike">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is-IS" sz="1800" b="1" i="0" u="none" strike="noStrike">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ES_tradnl"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Immunology, </a:t>
                      </a:r>
                      <a:r>
                        <a:rPr lang="en-US" sz="1600" b="1" i="0" u="none" strike="noStrike" noProof="0" dirty="0" smtClean="0">
                          <a:solidFill>
                            <a:srgbClr val="FF0000"/>
                          </a:solidFill>
                          <a:effectLst/>
                          <a:latin typeface="Calibri" charset="0"/>
                        </a:rPr>
                        <a:t>Disease resistance &amp; stress</a:t>
                      </a:r>
                      <a:endParaRPr lang="en-US" sz="1600" b="1" i="0" u="none" strike="noStrike" noProof="0" dirty="0">
                        <a:solidFill>
                          <a:srgbClr val="548235"/>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chemeClr val="tx1"/>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es-ES_tradnl"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548235"/>
                          </a:solidFill>
                          <a:effectLst/>
                          <a:latin typeface="Calibri" charset="0"/>
                        </a:rPr>
                        <a:t> New fish species </a:t>
                      </a:r>
                      <a:endParaRPr lang="en-US" sz="1600" b="1" i="0" u="none" strike="noStrike" noProof="0" dirty="0">
                        <a:solidFill>
                          <a:srgbClr val="548235"/>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C55A11"/>
                          </a:solidFill>
                          <a:effectLst/>
                          <a:latin typeface="Calibri" charset="0"/>
                        </a:rPr>
                        <a:t> </a:t>
                      </a:r>
                      <a:r>
                        <a:rPr lang="en-US" sz="1600" b="1" i="0" u="none" strike="noStrike" noProof="0" dirty="0" smtClean="0">
                          <a:solidFill>
                            <a:srgbClr val="FF0000"/>
                          </a:solidFill>
                          <a:effectLst/>
                          <a:latin typeface="Calibri" charset="0"/>
                        </a:rPr>
                        <a:t>Transgenic fish, </a:t>
                      </a:r>
                      <a:r>
                        <a:rPr lang="en-US" sz="1600" b="1" i="0" u="none" strike="noStrike" noProof="0" dirty="0" smtClean="0">
                          <a:solidFill>
                            <a:srgbClr val="BF9000"/>
                          </a:solidFill>
                          <a:effectLst/>
                          <a:latin typeface="Calibri" charset="0"/>
                        </a:rPr>
                        <a:t>Molecular manipulation</a:t>
                      </a:r>
                      <a:endParaRPr lang="en-US" sz="1600" b="1" i="0" u="none" strike="noStrike" noProof="0" dirty="0">
                        <a:solidFill>
                          <a:srgbClr val="C55A11"/>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6</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1709">
                <a:tc>
                  <a:txBody>
                    <a:bodyPr/>
                    <a:lstStyle/>
                    <a:p>
                      <a:pPr algn="l" rtl="0" fontAlgn="ctr"/>
                      <a:r>
                        <a:rPr lang="en-US" sz="1600" b="1" i="0" u="none" strike="noStrike" noProof="0" dirty="0" smtClean="0">
                          <a:solidFill>
                            <a:srgbClr val="BF9000"/>
                          </a:solidFill>
                          <a:effectLst/>
                          <a:latin typeface="Calibri" charset="0"/>
                        </a:rPr>
                        <a:t> Conservation</a:t>
                      </a:r>
                      <a:r>
                        <a:rPr lang="en-US" sz="1600" b="1" i="0" u="none" strike="noStrike" noProof="0" dirty="0" smtClean="0">
                          <a:solidFill>
                            <a:srgbClr val="7F6000"/>
                          </a:solidFill>
                          <a:effectLst/>
                          <a:latin typeface="Calibri" charset="0"/>
                        </a:rPr>
                        <a:t>, </a:t>
                      </a:r>
                      <a:r>
                        <a:rPr lang="en-US" sz="1600" b="1" i="0" u="none" strike="noStrike" noProof="0" dirty="0" smtClean="0">
                          <a:solidFill>
                            <a:srgbClr val="C00000"/>
                          </a:solidFill>
                          <a:effectLst/>
                          <a:latin typeface="Calibri" charset="0"/>
                        </a:rPr>
                        <a:t>Natural &amp; cultivated Genetic </a:t>
                      </a:r>
                    </a:p>
                    <a:p>
                      <a:pPr algn="l" rtl="0" fontAlgn="ctr"/>
                      <a:r>
                        <a:rPr lang="en-US" sz="1600" b="1" i="0" u="none" strike="noStrike" noProof="0" dirty="0" smtClean="0">
                          <a:solidFill>
                            <a:srgbClr val="C00000"/>
                          </a:solidFill>
                          <a:effectLst/>
                          <a:latin typeface="Calibri" charset="0"/>
                        </a:rPr>
                        <a:t> resources</a:t>
                      </a:r>
                      <a:endParaRPr lang="en-US" sz="1600" b="1" i="0" u="none" strike="noStrike" noProof="0" dirty="0">
                        <a:solidFill>
                          <a:srgbClr val="BF9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B050"/>
                          </a:solidFill>
                          <a:effectLst/>
                          <a:latin typeface="Calibri" charset="0"/>
                        </a:rPr>
                        <a:t>5</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is-IS" sz="1800" b="1" i="0" u="none" strike="noStrike" dirty="0">
                          <a:solidFill>
                            <a:schemeClr val="accent1"/>
                          </a:solidFill>
                          <a:effectLst/>
                          <a:latin typeface="Calibri" charset="0"/>
                        </a:rPr>
                        <a:t>12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7</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9</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es-ES_tradnl"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rgbClr val="FF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120">
                <a:tc>
                  <a:txBody>
                    <a:bodyPr/>
                    <a:lstStyle/>
                    <a:p>
                      <a:pPr algn="l" rtl="0" fontAlgn="ctr"/>
                      <a:r>
                        <a:rPr lang="en-US" sz="1600" b="1" i="0" u="none" strike="noStrike" noProof="0" dirty="0" smtClean="0">
                          <a:solidFill>
                            <a:srgbClr val="7030A0"/>
                          </a:solidFill>
                          <a:effectLst/>
                          <a:latin typeface="Calibri" charset="0"/>
                        </a:rPr>
                        <a:t> Genetic markers (AFLP, QTL, RFLP, </a:t>
                      </a:r>
                      <a:r>
                        <a:rPr lang="en-US" sz="1600" b="1" i="0" u="none" strike="noStrike" noProof="0" dirty="0" smtClean="0">
                          <a:solidFill>
                            <a:srgbClr val="C00000"/>
                          </a:solidFill>
                          <a:effectLst/>
                          <a:latin typeface="Calibri" charset="0"/>
                        </a:rPr>
                        <a:t>RAPD, </a:t>
                      </a:r>
                      <a:r>
                        <a:rPr lang="en-US" sz="1600" b="1" i="0" u="none" strike="noStrike" noProof="0" dirty="0" err="1" smtClean="0">
                          <a:solidFill>
                            <a:srgbClr val="C00000"/>
                          </a:solidFill>
                          <a:effectLst/>
                          <a:latin typeface="Calibri" charset="0"/>
                        </a:rPr>
                        <a:t>MicroS</a:t>
                      </a:r>
                      <a:r>
                        <a:rPr lang="en-US" sz="1600" b="1" i="0" u="none" strike="noStrike" noProof="0" dirty="0" smtClean="0">
                          <a:solidFill>
                            <a:srgbClr val="7030A0"/>
                          </a:solidFill>
                          <a:effectLst/>
                          <a:latin typeface="Calibri" charset="0"/>
                        </a:rPr>
                        <a:t>)  </a:t>
                      </a:r>
                    </a:p>
                    <a:p>
                      <a:pPr algn="l" rtl="0" fontAlgn="ctr"/>
                      <a:r>
                        <a:rPr lang="en-US" sz="1600" b="1" i="0" u="none" strike="noStrike" noProof="0" dirty="0" smtClean="0">
                          <a:solidFill>
                            <a:srgbClr val="7030A0"/>
                          </a:solidFill>
                          <a:effectLst/>
                          <a:latin typeface="Calibri" charset="0"/>
                        </a:rPr>
                        <a:t> </a:t>
                      </a:r>
                      <a:r>
                        <a:rPr lang="en-US" sz="1600" b="1" i="0" u="none" strike="noStrike" noProof="0" dirty="0" smtClean="0">
                          <a:solidFill>
                            <a:srgbClr val="C00000"/>
                          </a:solidFill>
                          <a:effectLst/>
                          <a:latin typeface="Calibri" charset="0"/>
                        </a:rPr>
                        <a:t>Genome Mapping,</a:t>
                      </a:r>
                      <a:r>
                        <a:rPr lang="en-US" sz="1600" b="1" i="0" u="none" strike="noStrike" noProof="0" dirty="0" smtClean="0">
                          <a:solidFill>
                            <a:srgbClr val="000000"/>
                          </a:solidFill>
                          <a:effectLst/>
                          <a:latin typeface="Calibri" charset="0"/>
                        </a:rPr>
                        <a:t> </a:t>
                      </a:r>
                      <a:r>
                        <a:rPr lang="en-US" sz="1600" b="1" i="0" u="none" strike="noStrike" noProof="0" dirty="0" smtClean="0">
                          <a:solidFill>
                            <a:srgbClr val="FF9300"/>
                          </a:solidFill>
                          <a:effectLst/>
                          <a:latin typeface="Calibri" charset="0"/>
                        </a:rPr>
                        <a:t>MAS</a:t>
                      </a:r>
                      <a:endParaRPr lang="en-US" sz="1600" b="1" i="0" u="none" strike="noStrike" noProof="0" dirty="0">
                        <a:solidFill>
                          <a:srgbClr val="7030A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smtClean="0">
                          <a:solidFill>
                            <a:srgbClr val="000000"/>
                          </a:solidFill>
                          <a:effectLst/>
                          <a:latin typeface="Calibri" charset="0"/>
                        </a:rPr>
                        <a:t>2</a:t>
                      </a:r>
                      <a:endParaRPr lang="es-ES_tradnl"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B050"/>
                          </a:solidFill>
                          <a:effectLst/>
                          <a:latin typeface="Calibri" charset="0"/>
                        </a:rPr>
                        <a:t>8</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ES_tradnl" sz="1800" b="1" i="0" u="none" strike="noStrike" dirty="0" smtClean="0">
                          <a:solidFill>
                            <a:srgbClr val="FF0000"/>
                          </a:solidFill>
                          <a:effectLst/>
                          <a:latin typeface="Calibri" charset="0"/>
                        </a:rPr>
                        <a:t>10</a:t>
                      </a:r>
                      <a:endParaRPr lang="es-ES_tradnl"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s-ES_tradnl" sz="1800" b="1" i="0" u="none" strike="noStrike" dirty="0" smtClean="0">
                        <a:solidFill>
                          <a:srgbClr val="000000"/>
                        </a:solidFill>
                        <a:effectLst/>
                        <a:latin typeface="Calibri" charset="0"/>
                      </a:endParaRPr>
                    </a:p>
                    <a:p>
                      <a:pPr algn="ctr" rtl="0" fontAlgn="b"/>
                      <a:r>
                        <a:rPr lang="es-ES_tradnl" sz="1800" b="1" i="0" u="none" strike="noStrike" dirty="0" smtClean="0">
                          <a:solidFill>
                            <a:schemeClr val="accent6"/>
                          </a:solidFill>
                          <a:effectLst/>
                          <a:latin typeface="Calibri" charset="0"/>
                        </a:rPr>
                        <a:t>5</a:t>
                      </a:r>
                      <a:endParaRPr lang="es-ES_tradnl" sz="1800" b="1" i="0" u="none" strike="noStrike" dirty="0">
                        <a:solidFill>
                          <a:schemeClr val="accent6"/>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is-IS" sz="1800" b="1" i="0" u="none" strike="noStrike" dirty="0">
                          <a:solidFill>
                            <a:schemeClr val="accent1"/>
                          </a:solidFill>
                          <a:effectLst/>
                          <a:latin typeface="Calibri" charset="0"/>
                        </a:rPr>
                        <a:t>13</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smtClean="0">
                          <a:solidFill>
                            <a:srgbClr val="00B050"/>
                          </a:solidFill>
                          <a:effectLst/>
                          <a:latin typeface="Calibri" charset="0"/>
                        </a:rPr>
                        <a:t>7</a:t>
                      </a:r>
                      <a:endParaRPr lang="es-ES_tradnl" sz="1800" b="1" i="0" u="none" strike="noStrike" dirty="0">
                        <a:solidFill>
                          <a:srgbClr val="00B05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s-ES_tradnl" sz="1800" b="1" i="0" u="none" strike="noStrike" dirty="0">
                          <a:solidFill>
                            <a:srgbClr val="00B05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cs-CZ" sz="1800" b="1" i="0" u="none" strike="noStrike" dirty="0" smtClean="0">
                          <a:solidFill>
                            <a:schemeClr val="accent1"/>
                          </a:solidFill>
                          <a:effectLst/>
                          <a:latin typeface="Calibri" charset="0"/>
                        </a:rPr>
                        <a:t>13</a:t>
                      </a:r>
                      <a:endParaRPr lang="cs-CZ" sz="1800" b="1" i="0" u="none" strike="noStrike" dirty="0">
                        <a:solidFill>
                          <a:schemeClr val="accent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7030A0"/>
                          </a:solidFill>
                          <a:effectLst/>
                          <a:latin typeface="Calibri" charset="0"/>
                        </a:rPr>
                        <a:t> </a:t>
                      </a:r>
                      <a:r>
                        <a:rPr lang="en-US" sz="1600" b="1" i="0" u="none" strike="noStrike" noProof="0" dirty="0" smtClean="0">
                          <a:solidFill>
                            <a:srgbClr val="C55A11"/>
                          </a:solidFill>
                          <a:effectLst/>
                          <a:latin typeface="Calibri" charset="0"/>
                        </a:rPr>
                        <a:t>Gene expression, </a:t>
                      </a:r>
                      <a:r>
                        <a:rPr lang="en-US" sz="1600" b="1" i="0" u="none" strike="noStrike" noProof="0" dirty="0" smtClean="0">
                          <a:solidFill>
                            <a:srgbClr val="7030A0"/>
                          </a:solidFill>
                          <a:effectLst/>
                          <a:latin typeface="Calibri" charset="0"/>
                        </a:rPr>
                        <a:t>functional genomics</a:t>
                      </a:r>
                      <a:endParaRPr lang="en-US" sz="1600" b="1" i="0" u="none" strike="noStrike" noProof="0" dirty="0">
                        <a:solidFill>
                          <a:srgbClr val="7030A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dirty="0">
                          <a:solidFill>
                            <a:srgbClr val="00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ES_tradnl" sz="1800" b="1" i="0" u="none" strike="noStrike">
                          <a:solidFill>
                            <a:srgbClr val="FF0000"/>
                          </a:solidFill>
                          <a:effectLst/>
                          <a:latin typeface="Calibri" charset="0"/>
                        </a:rPr>
                        <a:t>1</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smtClean="0">
                          <a:solidFill>
                            <a:srgbClr val="00B050"/>
                          </a:solidFill>
                          <a:effectLst/>
                          <a:latin typeface="Calibri" charset="0"/>
                        </a:rPr>
                        <a:t>5</a:t>
                      </a:r>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smtClean="0">
                          <a:solidFill>
                            <a:schemeClr val="accent1"/>
                          </a:solidFill>
                          <a:effectLst/>
                          <a:latin typeface="Calibri" charset="0"/>
                        </a:rPr>
                        <a:t>7</a:t>
                      </a:r>
                      <a:endParaRPr lang="is-IS" sz="1800" b="1" i="0" u="none" strike="noStrike" dirty="0">
                        <a:solidFill>
                          <a:schemeClr val="accent1"/>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232">
                <a:tc>
                  <a:txBody>
                    <a:bodyPr/>
                    <a:lstStyle/>
                    <a:p>
                      <a:pPr algn="l" rtl="0" fontAlgn="ctr"/>
                      <a:r>
                        <a:rPr lang="en-US" sz="1600" b="1" i="0" u="none" strike="noStrike" noProof="0" dirty="0" smtClean="0">
                          <a:solidFill>
                            <a:srgbClr val="7F6000"/>
                          </a:solidFill>
                          <a:effectLst/>
                          <a:latin typeface="Calibri" charset="0"/>
                        </a:rPr>
                        <a:t> Genome selection, </a:t>
                      </a:r>
                      <a:r>
                        <a:rPr lang="en-US" sz="1600" b="1" i="0" u="none" strike="noStrike" noProof="0" dirty="0" smtClean="0">
                          <a:solidFill>
                            <a:srgbClr val="777777"/>
                          </a:solidFill>
                          <a:effectLst/>
                          <a:latin typeface="Calibri" charset="0"/>
                        </a:rPr>
                        <a:t>Genomic prediction</a:t>
                      </a:r>
                      <a:endParaRPr lang="en-US" sz="1600" b="1" i="0" u="none" strike="noStrike" noProof="0" dirty="0">
                        <a:solidFill>
                          <a:srgbClr val="7F6000"/>
                        </a:solidFill>
                        <a:effectLst/>
                        <a:latin typeface="Calibri" charset="0"/>
                      </a:endParaRPr>
                    </a:p>
                  </a:txBody>
                  <a:tcPr marL="1973" marR="1973" marT="197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sk-SK" sz="1800" b="1" i="0" u="none" strike="noStrike" dirty="0">
                          <a:solidFill>
                            <a:srgbClr val="FF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sk-SK" sz="1800" b="1" i="0" u="none" strike="noStrike" dirty="0">
                          <a:solidFill>
                            <a:srgbClr val="000000"/>
                          </a:solidFill>
                          <a:effectLst/>
                          <a:latin typeface="Calibri" charset="0"/>
                        </a:rPr>
                        <a:t> </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is-IS" sz="1800" b="1" i="0" u="none" strike="noStrike" dirty="0">
                          <a:solidFill>
                            <a:srgbClr val="000000"/>
                          </a:solidFill>
                          <a:effectLst/>
                          <a:latin typeface="Calibri" charset="0"/>
                        </a:rPr>
                        <a:t>2</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rtl="0" fontAlgn="b"/>
                      <a:r>
                        <a:rPr lang="es-ES_tradnl" sz="1800" b="1" i="0" u="none" strike="noStrike" dirty="0">
                          <a:solidFill>
                            <a:srgbClr val="FF0000"/>
                          </a:solidFill>
                          <a:effectLst/>
                          <a:latin typeface="Calibri" charset="0"/>
                        </a:rPr>
                        <a:t>4</a:t>
                      </a: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endParaRPr lang="sk-SK" sz="1800" b="1" i="0" u="none" strike="noStrike" dirty="0">
                        <a:solidFill>
                          <a:srgbClr val="FF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endParaRPr lang="sk-SK" sz="1800" b="1" i="0" u="none" strike="noStrike" dirty="0">
                        <a:solidFill>
                          <a:srgbClr val="000000"/>
                        </a:solidFill>
                        <a:effectLst/>
                        <a:latin typeface="Calibri" charset="0"/>
                      </a:endParaRPr>
                    </a:p>
                  </a:txBody>
                  <a:tcPr marL="1973" marR="1973" marT="1973"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Rectángulo 1"/>
          <p:cNvSpPr/>
          <p:nvPr/>
        </p:nvSpPr>
        <p:spPr>
          <a:xfrm>
            <a:off x="4571996" y="-50800"/>
            <a:ext cx="7738536" cy="369332"/>
          </a:xfrm>
          <a:prstGeom prst="rect">
            <a:avLst/>
          </a:prstGeom>
        </p:spPr>
        <p:txBody>
          <a:bodyPr wrap="square">
            <a:spAutoFit/>
          </a:bodyPr>
          <a:lstStyle/>
          <a:p>
            <a:r>
              <a:rPr lang="es-ES_tradnl" b="1" dirty="0">
                <a:latin typeface="Calibri" charset="0"/>
              </a:rPr>
              <a:t>PUBLISHED  </a:t>
            </a:r>
            <a:r>
              <a:rPr lang="es-ES_tradnl" b="1" dirty="0" smtClean="0">
                <a:latin typeface="Calibri" charset="0"/>
              </a:rPr>
              <a:t>PAPERS </a:t>
            </a:r>
            <a:r>
              <a:rPr lang="es-ES_tradnl" b="1" dirty="0">
                <a:latin typeface="Calibri" charset="0"/>
              </a:rPr>
              <a:t>IN SPECIAL ISSUES OF AQUACULTURE ON </a:t>
            </a:r>
            <a:r>
              <a:rPr lang="es-ES_tradnl" b="1" dirty="0" smtClean="0">
                <a:latin typeface="Calibri" charset="0"/>
              </a:rPr>
              <a:t>EACH SESSION</a:t>
            </a:r>
            <a:r>
              <a:rPr lang="es-ES_tradnl" b="1" dirty="0">
                <a:latin typeface="Calibri" charset="0"/>
              </a:rPr>
              <a:t> </a:t>
            </a:r>
            <a:endParaRPr lang="es-ES_tradnl" dirty="0"/>
          </a:p>
        </p:txBody>
      </p:sp>
      <p:sp>
        <p:nvSpPr>
          <p:cNvPr id="4" name="Marcador de pie de página 3"/>
          <p:cNvSpPr>
            <a:spLocks noGrp="1"/>
          </p:cNvSpPr>
          <p:nvPr>
            <p:ph type="ftr" sz="quarter" idx="11"/>
          </p:nvPr>
        </p:nvSpPr>
        <p:spPr>
          <a:xfrm>
            <a:off x="4038600" y="6470653"/>
            <a:ext cx="4114800" cy="365125"/>
          </a:xfrm>
        </p:spPr>
        <p:txBody>
          <a:bodyPr/>
          <a:lstStyle/>
          <a:p>
            <a:r>
              <a:rPr lang="es-ES_tradnl" dirty="0" smtClean="0"/>
              <a:t>R. Neira (U. de Chile) 2022</a:t>
            </a:r>
            <a:endParaRPr lang="es-ES_tradnl" dirty="0"/>
          </a:p>
        </p:txBody>
      </p:sp>
    </p:spTree>
    <p:extLst>
      <p:ext uri="{BB962C8B-B14F-4D97-AF65-F5344CB8AC3E}">
        <p14:creationId xmlns:p14="http://schemas.microsoft.com/office/powerpoint/2010/main" val="7091867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n-US" dirty="0" smtClean="0"/>
              <a:t/>
            </a:r>
            <a:br>
              <a:rPr lang="en-US" dirty="0" smtClean="0"/>
            </a:br>
            <a:r>
              <a:rPr lang="en-US" dirty="0" smtClean="0"/>
              <a:t>Quantitative </a:t>
            </a:r>
            <a:r>
              <a:rPr lang="en-US" dirty="0"/>
              <a:t>genetics and selective </a:t>
            </a:r>
            <a:r>
              <a:rPr lang="en-US" dirty="0" smtClean="0"/>
              <a:t>breeding</a:t>
            </a:r>
            <a:br>
              <a:rPr lang="en-US" dirty="0" smtClean="0"/>
            </a:br>
            <a:r>
              <a:rPr lang="en-US" dirty="0"/>
              <a:t>Applied genomics </a:t>
            </a:r>
            <a:r>
              <a:rPr lang="en-US" dirty="0" smtClean="0"/>
              <a:t>(Marker </a:t>
            </a:r>
            <a:r>
              <a:rPr lang="en-US" dirty="0"/>
              <a:t>assisted selection and whole genome </a:t>
            </a:r>
            <a:r>
              <a:rPr lang="en-US" dirty="0" smtClean="0"/>
              <a:t>selection</a:t>
            </a:r>
            <a:r>
              <a:rPr lang="en-US" dirty="0"/>
              <a:t>)</a:t>
            </a:r>
            <a:endParaRPr lang="es-ES_tradnl" dirty="0"/>
          </a:p>
        </p:txBody>
      </p:sp>
      <p:sp>
        <p:nvSpPr>
          <p:cNvPr id="3" name="Marcador de contenido 2"/>
          <p:cNvSpPr>
            <a:spLocks noGrp="1"/>
          </p:cNvSpPr>
          <p:nvPr>
            <p:ph idx="1"/>
          </p:nvPr>
        </p:nvSpPr>
        <p:spPr>
          <a:xfrm>
            <a:off x="1054330" y="2306885"/>
            <a:ext cx="10267604" cy="4351338"/>
          </a:xfrm>
        </p:spPr>
        <p:txBody>
          <a:bodyPr>
            <a:normAutofit/>
          </a:bodyPr>
          <a:lstStyle/>
          <a:p>
            <a:pPr algn="just"/>
            <a:r>
              <a:rPr lang="en-US" dirty="0" smtClean="0"/>
              <a:t>The number of papers dealing with marker technologies (QTL detection, genome mapping and marker assisted selection, genomic selection, etc.) during this last period have surpassed the number of papers dealing with quantitative genetics and selective breeding.</a:t>
            </a:r>
          </a:p>
          <a:p>
            <a:pPr algn="just"/>
            <a:r>
              <a:rPr lang="en-US" dirty="0"/>
              <a:t>C</a:t>
            </a:r>
            <a:r>
              <a:rPr lang="en-US" dirty="0" smtClean="0"/>
              <a:t>onventional selective breeding with the assistance of quantitative genetics is still the major approach for genetic improvement of aquaculture species, and will remain with the new technologies, including MAS, GS integrated into selective breeding programs to accelerate genetic improvement</a:t>
            </a:r>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257419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t>Developing </a:t>
            </a:r>
            <a:r>
              <a:rPr lang="en-US" dirty="0"/>
              <a:t>genomic </a:t>
            </a:r>
            <a:r>
              <a:rPr lang="en-US" dirty="0" smtClean="0"/>
              <a:t>resources and</a:t>
            </a:r>
            <a:r>
              <a:rPr lang="en-US" dirty="0"/>
              <a:t/>
            </a:r>
            <a:br>
              <a:rPr lang="en-US" dirty="0"/>
            </a:br>
            <a:r>
              <a:rPr lang="en-US" dirty="0"/>
              <a:t>a</a:t>
            </a:r>
            <a:r>
              <a:rPr lang="en-US" dirty="0" smtClean="0"/>
              <a:t>pplication </a:t>
            </a:r>
            <a:r>
              <a:rPr lang="en-US" dirty="0"/>
              <a:t>of new </a:t>
            </a:r>
            <a:r>
              <a:rPr lang="en-US" dirty="0" smtClean="0"/>
              <a:t>technologies</a:t>
            </a:r>
            <a:endParaRPr lang="en-US" dirty="0"/>
          </a:p>
        </p:txBody>
      </p:sp>
      <p:sp>
        <p:nvSpPr>
          <p:cNvPr id="3" name="Marcador de contenido 2"/>
          <p:cNvSpPr>
            <a:spLocks noGrp="1"/>
          </p:cNvSpPr>
          <p:nvPr>
            <p:ph idx="1"/>
          </p:nvPr>
        </p:nvSpPr>
        <p:spPr/>
        <p:txBody>
          <a:bodyPr/>
          <a:lstStyle/>
          <a:p>
            <a:r>
              <a:rPr lang="en-CA" dirty="0" smtClean="0"/>
              <a:t>Genetically  improved ﬁsh, shellﬁsh and crustaceans developed through selection, intraspeciﬁc crossbreeding, interspeciﬁc hybridization, polyploidy, sex reversal (genetically </a:t>
            </a:r>
            <a:r>
              <a:rPr lang="en-CA" dirty="0" err="1" smtClean="0"/>
              <a:t>monosex</a:t>
            </a:r>
            <a:r>
              <a:rPr lang="en-CA" dirty="0" smtClean="0"/>
              <a:t>), and marker assisted selection are now being commercially applied for various species throughout the world.</a:t>
            </a:r>
          </a:p>
          <a:p>
            <a:r>
              <a:rPr lang="en-CA" dirty="0" smtClean="0"/>
              <a:t>Due to the rapid reduction in cost of genome sequencing and genotyping, MAS and GS are being applied to breeding programs in some species. </a:t>
            </a:r>
          </a:p>
          <a:p>
            <a:endParaRPr lang="en-CA" dirty="0" smtClean="0"/>
          </a:p>
          <a:p>
            <a:endParaRPr lang="en-CA"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653258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
            </a:r>
            <a:br>
              <a:rPr lang="en-US" dirty="0" smtClean="0"/>
            </a:br>
            <a:r>
              <a:rPr lang="en-US" dirty="0" smtClean="0"/>
              <a:t>Genome editing (GE) is coming?</a:t>
            </a:r>
            <a:r>
              <a:rPr lang="en-US" dirty="0"/>
              <a:t/>
            </a:r>
            <a:br>
              <a:rPr lang="en-US" dirty="0"/>
            </a:br>
            <a:endParaRPr lang="es-ES_tradnl" dirty="0"/>
          </a:p>
        </p:txBody>
      </p:sp>
      <p:sp>
        <p:nvSpPr>
          <p:cNvPr id="3" name="Marcador de contenido 2"/>
          <p:cNvSpPr>
            <a:spLocks noGrp="1"/>
          </p:cNvSpPr>
          <p:nvPr>
            <p:ph idx="1"/>
          </p:nvPr>
        </p:nvSpPr>
        <p:spPr>
          <a:xfrm>
            <a:off x="838200" y="2306885"/>
            <a:ext cx="10515600" cy="4351338"/>
          </a:xfrm>
        </p:spPr>
        <p:txBody>
          <a:bodyPr>
            <a:normAutofit/>
          </a:bodyPr>
          <a:lstStyle/>
          <a:p>
            <a:r>
              <a:rPr lang="en-US" dirty="0" smtClean="0"/>
              <a:t>The GE technologies, especially GE with CRISPR/Cas9, are promising and have a great potential in accelerating aquaculture breeding.</a:t>
            </a:r>
          </a:p>
          <a:p>
            <a:r>
              <a:rPr lang="en-US" dirty="0" smtClean="0"/>
              <a:t>Although the outcomes of GE are promising in aquaculture species, the integration of GE with conventional selective breeding is still in its infancy.</a:t>
            </a:r>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8713279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023" y="482991"/>
            <a:ext cx="10515600" cy="1325563"/>
          </a:xfrm>
        </p:spPr>
        <p:txBody>
          <a:bodyPr>
            <a:normAutofit/>
          </a:bodyPr>
          <a:lstStyle/>
          <a:p>
            <a:pPr algn="ctr"/>
            <a:r>
              <a:rPr lang="es-ES_tradnl" dirty="0" err="1"/>
              <a:t>Sessions</a:t>
            </a:r>
            <a:r>
              <a:rPr lang="es-ES_tradnl" dirty="0"/>
              <a:t> ISGA </a:t>
            </a:r>
            <a:r>
              <a:rPr lang="es-ES_tradnl" dirty="0" smtClean="0"/>
              <a:t>XIII </a:t>
            </a:r>
            <a:r>
              <a:rPr lang="es-ES_tradnl" dirty="0"/>
              <a:t>(</a:t>
            </a:r>
            <a:r>
              <a:rPr lang="es-ES_tradnl" dirty="0" smtClean="0"/>
              <a:t>2018) </a:t>
            </a:r>
            <a:r>
              <a:rPr lang="es-ES_tradnl" dirty="0" err="1" smtClean="0"/>
              <a:t>Cairns</a:t>
            </a:r>
            <a:r>
              <a:rPr lang="es-ES_tradnl" dirty="0" smtClean="0"/>
              <a:t>,                Australia</a:t>
            </a:r>
            <a:endParaRPr lang="es-ES_tradnl" dirty="0"/>
          </a:p>
        </p:txBody>
      </p:sp>
      <p:sp>
        <p:nvSpPr>
          <p:cNvPr id="3" name="Marcador de contenido 2"/>
          <p:cNvSpPr>
            <a:spLocks noGrp="1"/>
          </p:cNvSpPr>
          <p:nvPr>
            <p:ph idx="1"/>
          </p:nvPr>
        </p:nvSpPr>
        <p:spPr/>
        <p:txBody>
          <a:bodyPr>
            <a:normAutofit fontScale="77500" lnSpcReduction="20000"/>
          </a:bodyPr>
          <a:lstStyle/>
          <a:p>
            <a:pPr lvl="0"/>
            <a:r>
              <a:rPr lang="en-US" dirty="0"/>
              <a:t>B</a:t>
            </a:r>
            <a:r>
              <a:rPr lang="en-US" dirty="0" smtClean="0"/>
              <a:t>iotechnology and functional genomics</a:t>
            </a:r>
            <a:endParaRPr lang="es-ES_tradnl" dirty="0" smtClean="0"/>
          </a:p>
          <a:p>
            <a:pPr lvl="0"/>
            <a:r>
              <a:rPr lang="en-US" dirty="0"/>
              <a:t>S</a:t>
            </a:r>
            <a:r>
              <a:rPr lang="en-US" dirty="0" smtClean="0"/>
              <a:t>ex control </a:t>
            </a:r>
            <a:endParaRPr lang="es-ES_tradnl" dirty="0" smtClean="0"/>
          </a:p>
          <a:p>
            <a:pPr lvl="0"/>
            <a:r>
              <a:rPr lang="en-US" dirty="0"/>
              <a:t>G</a:t>
            </a:r>
            <a:r>
              <a:rPr lang="en-US" dirty="0" smtClean="0"/>
              <a:t>enomic prediction</a:t>
            </a:r>
            <a:endParaRPr lang="es-ES_tradnl" dirty="0" smtClean="0"/>
          </a:p>
          <a:p>
            <a:pPr lvl="0"/>
            <a:r>
              <a:rPr lang="en-US" dirty="0"/>
              <a:t>S</a:t>
            </a:r>
            <a:r>
              <a:rPr lang="en-US" dirty="0" smtClean="0"/>
              <a:t>elective breeding and quantitative genetics </a:t>
            </a:r>
            <a:endParaRPr lang="es-ES_tradnl" dirty="0" smtClean="0"/>
          </a:p>
          <a:p>
            <a:pPr lvl="0"/>
            <a:r>
              <a:rPr lang="en-US" dirty="0"/>
              <a:t>I</a:t>
            </a:r>
            <a:r>
              <a:rPr lang="en-US" dirty="0" smtClean="0"/>
              <a:t>ndustry use of genetics</a:t>
            </a:r>
            <a:endParaRPr lang="es-ES_tradnl" dirty="0" smtClean="0"/>
          </a:p>
          <a:p>
            <a:pPr lvl="0"/>
            <a:r>
              <a:rPr lang="en-US" dirty="0"/>
              <a:t>G</a:t>
            </a:r>
            <a:r>
              <a:rPr lang="en-US" dirty="0" smtClean="0"/>
              <a:t>enomic technology</a:t>
            </a:r>
            <a:endParaRPr lang="es-ES_tradnl" dirty="0" smtClean="0"/>
          </a:p>
          <a:p>
            <a:pPr lvl="0"/>
            <a:r>
              <a:rPr lang="en-US" dirty="0"/>
              <a:t>G</a:t>
            </a:r>
            <a:r>
              <a:rPr lang="en-US" dirty="0" smtClean="0"/>
              <a:t>enetics of disease and stress</a:t>
            </a:r>
            <a:endParaRPr lang="es-ES_tradnl" dirty="0" smtClean="0"/>
          </a:p>
          <a:p>
            <a:pPr lvl="0"/>
            <a:r>
              <a:rPr lang="en-US" dirty="0"/>
              <a:t>G</a:t>
            </a:r>
            <a:r>
              <a:rPr lang="en-US" dirty="0" smtClean="0"/>
              <a:t>enetics of nutrition</a:t>
            </a:r>
            <a:endParaRPr lang="es-ES_tradnl" dirty="0" smtClean="0"/>
          </a:p>
          <a:p>
            <a:pPr lvl="0"/>
            <a:r>
              <a:rPr lang="en-US" dirty="0"/>
              <a:t>E</a:t>
            </a:r>
            <a:r>
              <a:rPr lang="en-US" dirty="0" smtClean="0"/>
              <a:t>pigenetics</a:t>
            </a:r>
            <a:endParaRPr lang="es-ES_tradnl" dirty="0" smtClean="0"/>
          </a:p>
          <a:p>
            <a:pPr lvl="0"/>
            <a:r>
              <a:rPr lang="en-US" dirty="0"/>
              <a:t>G</a:t>
            </a:r>
            <a:r>
              <a:rPr lang="en-US" dirty="0" smtClean="0"/>
              <a:t>enomics and </a:t>
            </a:r>
            <a:r>
              <a:rPr lang="en-US" dirty="0" err="1" smtClean="0"/>
              <a:t>metabiomes</a:t>
            </a:r>
            <a:r>
              <a:rPr lang="en-US" dirty="0" smtClean="0"/>
              <a:t> </a:t>
            </a:r>
            <a:endParaRPr lang="es-ES_tradnl" dirty="0" smtClean="0"/>
          </a:p>
          <a:p>
            <a:pPr lvl="0"/>
            <a:r>
              <a:rPr lang="en-US" dirty="0"/>
              <a:t>P</a:t>
            </a:r>
            <a:r>
              <a:rPr lang="en-US" dirty="0" smtClean="0"/>
              <a:t>opulation genetics </a:t>
            </a:r>
            <a:endParaRPr lang="es-ES_tradnl" dirty="0" smtClean="0"/>
          </a:p>
          <a:p>
            <a:pPr lvl="0"/>
            <a:r>
              <a:rPr lang="en-US" dirty="0"/>
              <a:t>E</a:t>
            </a:r>
            <a:r>
              <a:rPr lang="en-US" dirty="0" smtClean="0"/>
              <a:t>thics, food safety and environmental risk</a:t>
            </a:r>
            <a:endParaRPr lang="es-ES_tradnl" dirty="0" smtClean="0"/>
          </a:p>
          <a:p>
            <a:endParaRPr lang="es-ES_tradnl" dirty="0"/>
          </a:p>
        </p:txBody>
      </p:sp>
      <p:pic>
        <p:nvPicPr>
          <p:cNvPr id="15362" name="Picture 2" descr="rofessor Dean Jerry - JCU Singap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535" y="334566"/>
            <a:ext cx="1434380" cy="182320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319358" y="2182018"/>
            <a:ext cx="1256691" cy="369332"/>
          </a:xfrm>
          <a:prstGeom prst="rect">
            <a:avLst/>
          </a:prstGeom>
        </p:spPr>
        <p:txBody>
          <a:bodyPr wrap="none">
            <a:spAutoFit/>
          </a:bodyPr>
          <a:lstStyle/>
          <a:p>
            <a:pPr indent="20955">
              <a:spcAft>
                <a:spcPts val="0"/>
              </a:spcAft>
            </a:pPr>
            <a:r>
              <a:rPr lang="es-ES_tradnl" dirty="0" err="1"/>
              <a:t>Dean</a:t>
            </a:r>
            <a:r>
              <a:rPr lang="es-ES_tradnl" dirty="0"/>
              <a:t> Jerry </a:t>
            </a:r>
            <a:endParaRPr lang="es-ES_tradnl" dirty="0">
              <a:latin typeface="Calibri" charset="0"/>
              <a:ea typeface="Times New Roman" charset="0"/>
              <a:cs typeface="Times New Roman" charset="0"/>
            </a:endParaRPr>
          </a:p>
        </p:txBody>
      </p:sp>
      <p:sp>
        <p:nvSpPr>
          <p:cNvPr id="5" name="CuadroTexto 4"/>
          <p:cNvSpPr txBox="1"/>
          <p:nvPr/>
        </p:nvSpPr>
        <p:spPr>
          <a:xfrm>
            <a:off x="7315200" y="2772355"/>
            <a:ext cx="4399722" cy="923330"/>
          </a:xfrm>
          <a:prstGeom prst="rect">
            <a:avLst/>
          </a:prstGeom>
          <a:noFill/>
        </p:spPr>
        <p:txBody>
          <a:bodyPr wrap="square" rtlCol="0">
            <a:spAutoFit/>
          </a:bodyPr>
          <a:lstStyle/>
          <a:p>
            <a:r>
              <a:rPr lang="en-US" dirty="0" smtClean="0"/>
              <a:t>Current status of research on aquaculture genetics and genomics-information from ISGA 2018. </a:t>
            </a:r>
            <a:r>
              <a:rPr lang="en-US" dirty="0" err="1" smtClean="0"/>
              <a:t>YubangShen</a:t>
            </a:r>
            <a:r>
              <a:rPr lang="en-US" baseline="30000" dirty="0" smtClean="0"/>
              <a:t> </a:t>
            </a:r>
            <a:r>
              <a:rPr lang="en-US" dirty="0" smtClean="0"/>
              <a:t>&amp; </a:t>
            </a:r>
            <a:r>
              <a:rPr lang="en-US" dirty="0" err="1" smtClean="0"/>
              <a:t>GenhuaYue</a:t>
            </a:r>
            <a:endParaRPr lang="en-US" dirty="0"/>
          </a:p>
        </p:txBody>
      </p:sp>
      <p:sp>
        <p:nvSpPr>
          <p:cNvPr id="6" name="Rectángulo 5"/>
          <p:cNvSpPr/>
          <p:nvPr/>
        </p:nvSpPr>
        <p:spPr>
          <a:xfrm>
            <a:off x="7343776" y="3729827"/>
            <a:ext cx="4334289" cy="646331"/>
          </a:xfrm>
          <a:prstGeom prst="rect">
            <a:avLst/>
          </a:prstGeom>
        </p:spPr>
        <p:txBody>
          <a:bodyPr wrap="square">
            <a:spAutoFit/>
          </a:bodyPr>
          <a:lstStyle/>
          <a:p>
            <a:r>
              <a:rPr lang="es-ES_tradnl" dirty="0">
                <a:solidFill>
                  <a:srgbClr val="505050"/>
                </a:solidFill>
                <a:latin typeface="NexusSans" charset="0"/>
                <a:hlinkClick r:id="rId4" tooltip="Go to Aquaculture and Fisheries on ScienceDirect"/>
              </a:rPr>
              <a:t>Aquaculture and Fisheries</a:t>
            </a:r>
            <a:endParaRPr lang="es-ES_tradnl" dirty="0">
              <a:solidFill>
                <a:srgbClr val="505050"/>
              </a:solidFill>
              <a:latin typeface="NexusSans" charset="0"/>
            </a:endParaRPr>
          </a:p>
          <a:p>
            <a:r>
              <a:rPr lang="es-ES_tradnl" dirty="0">
                <a:solidFill>
                  <a:srgbClr val="0C7DBB"/>
                </a:solidFill>
                <a:latin typeface="NexusSans" charset="0"/>
                <a:hlinkClick r:id="rId5" tooltip="Go to table of contents for this volume/issue"/>
              </a:rPr>
              <a:t>Volume 4, Issue 2</a:t>
            </a:r>
            <a:r>
              <a:rPr lang="es-ES_tradnl" dirty="0">
                <a:solidFill>
                  <a:srgbClr val="2E2E2E"/>
                </a:solidFill>
                <a:latin typeface="NexusSans" charset="0"/>
              </a:rPr>
              <a:t>, </a:t>
            </a:r>
            <a:r>
              <a:rPr lang="es-ES_tradnl" dirty="0" err="1">
                <a:solidFill>
                  <a:srgbClr val="2E2E2E"/>
                </a:solidFill>
                <a:latin typeface="NexusSans" charset="0"/>
              </a:rPr>
              <a:t>March</a:t>
            </a:r>
            <a:r>
              <a:rPr lang="es-ES_tradnl" dirty="0">
                <a:solidFill>
                  <a:srgbClr val="2E2E2E"/>
                </a:solidFill>
                <a:latin typeface="NexusSans" charset="0"/>
              </a:rPr>
              <a:t> 2019, </a:t>
            </a:r>
            <a:r>
              <a:rPr lang="es-ES_tradnl" dirty="0" err="1">
                <a:solidFill>
                  <a:srgbClr val="2E2E2E"/>
                </a:solidFill>
                <a:latin typeface="NexusSans" charset="0"/>
              </a:rPr>
              <a:t>Pages</a:t>
            </a:r>
            <a:r>
              <a:rPr lang="es-ES_tradnl" dirty="0">
                <a:solidFill>
                  <a:srgbClr val="2E2E2E"/>
                </a:solidFill>
                <a:latin typeface="NexusSans" charset="0"/>
              </a:rPr>
              <a:t> 43-47</a:t>
            </a:r>
            <a:endParaRPr lang="es-ES_tradnl" b="0" i="0" dirty="0">
              <a:solidFill>
                <a:srgbClr val="2E2E2E"/>
              </a:solidFill>
              <a:effectLst/>
              <a:latin typeface="NexusSans" charset="0"/>
            </a:endParaRPr>
          </a:p>
        </p:txBody>
      </p:sp>
      <p:sp>
        <p:nvSpPr>
          <p:cNvPr id="8" name="Marcador de pie de página 7"/>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666384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_tradnl" dirty="0"/>
              <a:t>International </a:t>
            </a:r>
            <a:r>
              <a:rPr lang="es-ES_tradnl" dirty="0" err="1"/>
              <a:t>Association</a:t>
            </a:r>
            <a:r>
              <a:rPr lang="es-ES_tradnl" dirty="0"/>
              <a:t> </a:t>
            </a:r>
            <a:r>
              <a:rPr lang="es-ES_tradnl" dirty="0" err="1"/>
              <a:t>for</a:t>
            </a:r>
            <a:r>
              <a:rPr lang="es-ES_tradnl" dirty="0"/>
              <a:t> </a:t>
            </a:r>
            <a:br>
              <a:rPr lang="es-ES_tradnl" dirty="0"/>
            </a:br>
            <a:r>
              <a:rPr lang="es-ES_tradnl" dirty="0" err="1"/>
              <a:t>Genetics</a:t>
            </a:r>
            <a:r>
              <a:rPr lang="es-ES_tradnl" dirty="0"/>
              <a:t> in </a:t>
            </a:r>
            <a:r>
              <a:rPr lang="es-ES_tradnl" dirty="0" err="1"/>
              <a:t>Aquaculture</a:t>
            </a:r>
            <a:r>
              <a:rPr lang="es-ES_tradnl" dirty="0"/>
              <a:t> (IAGA)</a:t>
            </a:r>
          </a:p>
        </p:txBody>
      </p:sp>
      <p:sp>
        <p:nvSpPr>
          <p:cNvPr id="3" name="Marcador de contenido 2"/>
          <p:cNvSpPr>
            <a:spLocks noGrp="1"/>
          </p:cNvSpPr>
          <p:nvPr>
            <p:ph idx="1"/>
          </p:nvPr>
        </p:nvSpPr>
        <p:spPr/>
        <p:txBody>
          <a:bodyPr>
            <a:normAutofit fontScale="92500"/>
          </a:bodyPr>
          <a:lstStyle/>
          <a:p>
            <a:pPr algn="just"/>
            <a:r>
              <a:rPr lang="en-US" dirty="0"/>
              <a:t>Following the first International Symposium on Genetics in Aquaculture held at University College, Galway, Ireland in 1982, the second symposium was agreed to take place at UC Davis in </a:t>
            </a:r>
            <a:r>
              <a:rPr lang="en-US" dirty="0" smtClean="0"/>
              <a:t>1985, when </a:t>
            </a:r>
            <a:r>
              <a:rPr lang="en-US" dirty="0"/>
              <a:t>the </a:t>
            </a:r>
            <a:r>
              <a:rPr lang="en-US" b="1" dirty="0"/>
              <a:t>International Association for Genetics in Aquaculture (IAGA) </a:t>
            </a:r>
            <a:r>
              <a:rPr lang="en-US" dirty="0"/>
              <a:t>was founded.</a:t>
            </a:r>
          </a:p>
          <a:p>
            <a:pPr algn="just"/>
            <a:r>
              <a:rPr lang="en-US" dirty="0" smtClean="0"/>
              <a:t> </a:t>
            </a:r>
            <a:r>
              <a:rPr lang="en-US" dirty="0"/>
              <a:t>PURPOSE:</a:t>
            </a:r>
          </a:p>
          <a:p>
            <a:pPr marL="317500" indent="0" algn="just">
              <a:buNone/>
            </a:pPr>
            <a:r>
              <a:rPr lang="en-US" dirty="0"/>
              <a:t>To promote communication </a:t>
            </a:r>
            <a:r>
              <a:rPr lang="en-US" dirty="0" smtClean="0"/>
              <a:t>concerning </a:t>
            </a:r>
            <a:r>
              <a:rPr lang="en-US" dirty="0"/>
              <a:t>all aspects of aquatic animal and plants of </a:t>
            </a:r>
            <a:r>
              <a:rPr lang="en-US" dirty="0" err="1"/>
              <a:t>aquacultural</a:t>
            </a:r>
            <a:r>
              <a:rPr lang="en-US" dirty="0"/>
              <a:t> importance, to provide a mechanism for a triennial meeting known as “</a:t>
            </a:r>
            <a:r>
              <a:rPr lang="en-US" b="1" dirty="0"/>
              <a:t>The </a:t>
            </a:r>
            <a:r>
              <a:rPr lang="en-US" b="1" dirty="0" err="1"/>
              <a:t>X</a:t>
            </a:r>
            <a:r>
              <a:rPr lang="en-US" b="1" baseline="30000" dirty="0" err="1" smtClean="0"/>
              <a:t>th</a:t>
            </a:r>
            <a:r>
              <a:rPr lang="en-US" b="1" dirty="0" smtClean="0"/>
              <a:t> </a:t>
            </a:r>
            <a:r>
              <a:rPr lang="en-US" b="1" dirty="0"/>
              <a:t>International Symposium on Genetics in Aquaculture</a:t>
            </a:r>
            <a:r>
              <a:rPr lang="en-US" dirty="0"/>
              <a:t>”, and to ensure publication of the proceedings of each symposium.</a:t>
            </a:r>
          </a:p>
          <a:p>
            <a:pPr marL="317500" indent="0" algn="just">
              <a:buNone/>
            </a:pPr>
            <a:r>
              <a:rPr lang="en-US" sz="2200" dirty="0"/>
              <a:t>(IAGA Constitution, 1985)</a:t>
            </a:r>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262177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93077" y="365125"/>
            <a:ext cx="10515600" cy="1325563"/>
          </a:xfrm>
        </p:spPr>
        <p:txBody>
          <a:bodyPr/>
          <a:lstStyle/>
          <a:p>
            <a:pPr algn="ctr"/>
            <a:r>
              <a:rPr lang="es-ES_tradnl" dirty="0" err="1"/>
              <a:t>Sessions</a:t>
            </a:r>
            <a:r>
              <a:rPr lang="es-ES_tradnl" dirty="0"/>
              <a:t> ISGA </a:t>
            </a:r>
            <a:r>
              <a:rPr lang="es-ES_tradnl" dirty="0" smtClean="0"/>
              <a:t>XIV </a:t>
            </a:r>
            <a:r>
              <a:rPr lang="es-ES_tradnl" dirty="0"/>
              <a:t>(</a:t>
            </a:r>
            <a:r>
              <a:rPr lang="es-ES_tradnl" dirty="0" smtClean="0"/>
              <a:t>2022), Puerto Varas,           Chile</a:t>
            </a:r>
            <a:endParaRPr lang="es-ES_tradnl" dirty="0"/>
          </a:p>
        </p:txBody>
      </p:sp>
      <p:sp>
        <p:nvSpPr>
          <p:cNvPr id="3" name="Marcador de contenido 2"/>
          <p:cNvSpPr>
            <a:spLocks noGrp="1"/>
          </p:cNvSpPr>
          <p:nvPr>
            <p:ph idx="1"/>
          </p:nvPr>
        </p:nvSpPr>
        <p:spPr/>
        <p:txBody>
          <a:bodyPr>
            <a:normAutofit fontScale="85000" lnSpcReduction="20000"/>
          </a:bodyPr>
          <a:lstStyle/>
          <a:p>
            <a:r>
              <a:rPr lang="en-US" dirty="0" smtClean="0"/>
              <a:t>Quantitative </a:t>
            </a:r>
            <a:r>
              <a:rPr lang="en-US" dirty="0"/>
              <a:t>Genetics and Selective </a:t>
            </a:r>
            <a:r>
              <a:rPr lang="en-US" dirty="0" smtClean="0"/>
              <a:t>breeding</a:t>
            </a:r>
          </a:p>
          <a:p>
            <a:r>
              <a:rPr lang="en-US" dirty="0" smtClean="0"/>
              <a:t>Genomic Prediction</a:t>
            </a:r>
          </a:p>
          <a:p>
            <a:r>
              <a:rPr lang="en-US" dirty="0" smtClean="0"/>
              <a:t>Functional </a:t>
            </a:r>
            <a:r>
              <a:rPr lang="en-US" dirty="0"/>
              <a:t>Genomics and </a:t>
            </a:r>
            <a:r>
              <a:rPr lang="en-US" dirty="0" smtClean="0"/>
              <a:t>Biotechnology</a:t>
            </a:r>
          </a:p>
          <a:p>
            <a:r>
              <a:rPr lang="en-US" dirty="0" smtClean="0"/>
              <a:t>Sex Control</a:t>
            </a:r>
          </a:p>
          <a:p>
            <a:r>
              <a:rPr lang="en-US" dirty="0" smtClean="0"/>
              <a:t>Population Genetic</a:t>
            </a:r>
          </a:p>
          <a:p>
            <a:r>
              <a:rPr lang="en-US" dirty="0" smtClean="0"/>
              <a:t>Genetics </a:t>
            </a:r>
            <a:r>
              <a:rPr lang="en-US" dirty="0"/>
              <a:t>and Genomics of Disease and </a:t>
            </a:r>
            <a:r>
              <a:rPr lang="en-US" dirty="0" smtClean="0"/>
              <a:t>Stress</a:t>
            </a:r>
          </a:p>
          <a:p>
            <a:r>
              <a:rPr lang="en-US" dirty="0" smtClean="0"/>
              <a:t>Genetics </a:t>
            </a:r>
            <a:r>
              <a:rPr lang="en-US" dirty="0"/>
              <a:t>and Genomics of </a:t>
            </a:r>
            <a:r>
              <a:rPr lang="en-US" dirty="0" smtClean="0"/>
              <a:t>Nutrition</a:t>
            </a:r>
          </a:p>
          <a:p>
            <a:r>
              <a:rPr lang="en-US" dirty="0" smtClean="0"/>
              <a:t>Epigenetics</a:t>
            </a:r>
            <a:endParaRPr lang="en-US" dirty="0"/>
          </a:p>
          <a:p>
            <a:r>
              <a:rPr lang="en-US" dirty="0" smtClean="0"/>
              <a:t>Genomes </a:t>
            </a:r>
            <a:r>
              <a:rPr lang="en-US" dirty="0"/>
              <a:t>and </a:t>
            </a:r>
            <a:r>
              <a:rPr lang="en-US" dirty="0" err="1" smtClean="0"/>
              <a:t>Metabiomes</a:t>
            </a:r>
            <a:endParaRPr lang="en-US" dirty="0"/>
          </a:p>
          <a:p>
            <a:r>
              <a:rPr lang="en-US" dirty="0" smtClean="0"/>
              <a:t>Industry </a:t>
            </a:r>
            <a:r>
              <a:rPr lang="en-US" dirty="0"/>
              <a:t>genetics </a:t>
            </a:r>
            <a:r>
              <a:rPr lang="en-US" dirty="0" smtClean="0"/>
              <a:t>applications</a:t>
            </a:r>
          </a:p>
          <a:p>
            <a:r>
              <a:rPr lang="en-US" dirty="0" smtClean="0"/>
              <a:t>Ethics</a:t>
            </a:r>
            <a:r>
              <a:rPr lang="en-US" dirty="0"/>
              <a:t>, Food Safety and Environmental </a:t>
            </a:r>
            <a:r>
              <a:rPr lang="en-US" dirty="0" smtClean="0"/>
              <a:t>Risk</a:t>
            </a:r>
            <a:endParaRPr lang="es-ES_tradnl"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1149" y="334566"/>
            <a:ext cx="1633107" cy="1823204"/>
          </a:xfrm>
          <a:prstGeom prst="rect">
            <a:avLst/>
          </a:prstGeom>
        </p:spPr>
      </p:pic>
      <p:sp>
        <p:nvSpPr>
          <p:cNvPr id="6" name="Rectángulo 5"/>
          <p:cNvSpPr/>
          <p:nvPr/>
        </p:nvSpPr>
        <p:spPr>
          <a:xfrm>
            <a:off x="9944122" y="2227069"/>
            <a:ext cx="1966500" cy="369332"/>
          </a:xfrm>
          <a:prstGeom prst="rect">
            <a:avLst/>
          </a:prstGeom>
        </p:spPr>
        <p:txBody>
          <a:bodyPr wrap="none">
            <a:spAutoFit/>
          </a:bodyPr>
          <a:lstStyle/>
          <a:p>
            <a:pPr indent="20955">
              <a:spcAft>
                <a:spcPts val="0"/>
              </a:spcAft>
            </a:pPr>
            <a:r>
              <a:rPr lang="es-ES_tradnl" dirty="0" smtClean="0"/>
              <a:t>José Manuel Yáñez</a:t>
            </a:r>
            <a:endParaRPr lang="es-ES_tradnl" dirty="0">
              <a:latin typeface="Calibri" charset="0"/>
              <a:ea typeface="Times New Roman" charset="0"/>
              <a:cs typeface="Times New Roman" charset="0"/>
            </a:endParaRPr>
          </a:p>
        </p:txBody>
      </p:sp>
      <p:sp>
        <p:nvSpPr>
          <p:cNvPr id="7" name="Marcador de pie de página 6"/>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495686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_tradnl" dirty="0" err="1" smtClean="0"/>
              <a:t>Future</a:t>
            </a:r>
            <a:r>
              <a:rPr lang="es-ES_tradnl" dirty="0" smtClean="0"/>
              <a:t> </a:t>
            </a:r>
            <a:r>
              <a:rPr lang="es-ES_tradnl" dirty="0" err="1" smtClean="0"/>
              <a:t>trends</a:t>
            </a:r>
            <a:r>
              <a:rPr lang="es-ES_tradnl" dirty="0" smtClean="0"/>
              <a:t> </a:t>
            </a:r>
            <a:r>
              <a:rPr lang="es-ES_tradnl" dirty="0"/>
              <a:t>of </a:t>
            </a:r>
            <a:r>
              <a:rPr lang="es-ES_tradnl" dirty="0" err="1" smtClean="0"/>
              <a:t>Aquaculture</a:t>
            </a:r>
            <a:r>
              <a:rPr lang="es-ES_tradnl" dirty="0" smtClean="0"/>
              <a:t> </a:t>
            </a:r>
            <a:r>
              <a:rPr lang="es-ES_tradnl" dirty="0" err="1" smtClean="0"/>
              <a:t>Genetics</a:t>
            </a:r>
            <a:r>
              <a:rPr lang="es-ES_tradnl" dirty="0" smtClean="0"/>
              <a:t> and </a:t>
            </a:r>
            <a:r>
              <a:rPr lang="es-ES_tradnl" dirty="0" err="1" smtClean="0"/>
              <a:t>Genomics</a:t>
            </a:r>
            <a:endParaRPr lang="es-ES_tradnl" dirty="0"/>
          </a:p>
        </p:txBody>
      </p:sp>
      <p:sp>
        <p:nvSpPr>
          <p:cNvPr id="3" name="Marcador de contenido 2"/>
          <p:cNvSpPr>
            <a:spLocks noGrp="1"/>
          </p:cNvSpPr>
          <p:nvPr>
            <p:ph idx="1"/>
          </p:nvPr>
        </p:nvSpPr>
        <p:spPr/>
        <p:txBody>
          <a:bodyPr>
            <a:normAutofit lnSpcReduction="10000"/>
          </a:bodyPr>
          <a:lstStyle/>
          <a:p>
            <a:r>
              <a:rPr lang="en-US" dirty="0" smtClean="0"/>
              <a:t>Breeding programs</a:t>
            </a:r>
          </a:p>
          <a:p>
            <a:r>
              <a:rPr lang="en-US" dirty="0" smtClean="0"/>
              <a:t>Genome selection</a:t>
            </a:r>
          </a:p>
          <a:p>
            <a:r>
              <a:rPr lang="en-US" dirty="0" smtClean="0"/>
              <a:t>Genome editing</a:t>
            </a:r>
          </a:p>
          <a:p>
            <a:r>
              <a:rPr lang="en-US" dirty="0" smtClean="0"/>
              <a:t>Epigenetics, </a:t>
            </a:r>
            <a:r>
              <a:rPr lang="en-US" dirty="0" err="1" smtClean="0"/>
              <a:t>epigenomics</a:t>
            </a:r>
            <a:endParaRPr lang="en-US" dirty="0" smtClean="0"/>
          </a:p>
          <a:p>
            <a:r>
              <a:rPr lang="en-US" dirty="0" smtClean="0"/>
              <a:t>Genome Wide Association Studies (GWAS, </a:t>
            </a:r>
            <a:r>
              <a:rPr lang="en-US" dirty="0" err="1" smtClean="0"/>
              <a:t>ssGWAS</a:t>
            </a:r>
            <a:r>
              <a:rPr lang="en-US" dirty="0" smtClean="0"/>
              <a:t>)</a:t>
            </a:r>
          </a:p>
          <a:p>
            <a:r>
              <a:rPr lang="en-US" dirty="0" smtClean="0"/>
              <a:t> Meta-Analysis of GWAS</a:t>
            </a:r>
          </a:p>
          <a:p>
            <a:r>
              <a:rPr lang="en-US" dirty="0" err="1" smtClean="0"/>
              <a:t>Phenomic</a:t>
            </a:r>
            <a:r>
              <a:rPr lang="en-US" dirty="0" smtClean="0"/>
              <a:t> selection</a:t>
            </a:r>
          </a:p>
          <a:p>
            <a:r>
              <a:rPr lang="en-US" dirty="0" smtClean="0"/>
              <a:t>Exome sequencing</a:t>
            </a:r>
          </a:p>
          <a:p>
            <a:r>
              <a:rPr lang="en-US" dirty="0" smtClean="0"/>
              <a:t>Bio-economic tools in Breeding programs</a:t>
            </a:r>
          </a:p>
          <a:p>
            <a:endParaRPr lang="es-ES_tradnl" dirty="0"/>
          </a:p>
        </p:txBody>
      </p:sp>
      <p:sp>
        <p:nvSpPr>
          <p:cNvPr id="5" name="Marcador de pie de página 4"/>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604191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5"/>
          <p:cNvSpPr txBox="1">
            <a:spLocks noChangeArrowheads="1"/>
          </p:cNvSpPr>
          <p:nvPr/>
        </p:nvSpPr>
        <p:spPr bwMode="auto">
          <a:xfrm>
            <a:off x="186766" y="189640"/>
            <a:ext cx="862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CL" sz="2800" dirty="0" err="1" smtClean="0">
                <a:solidFill>
                  <a:srgbClr val="000000"/>
                </a:solidFill>
              </a:rPr>
              <a:t>Ways</a:t>
            </a:r>
            <a:r>
              <a:rPr lang="es-ES" altLang="es-CL" sz="2800" dirty="0" smtClean="0">
                <a:solidFill>
                  <a:srgbClr val="000000"/>
                </a:solidFill>
              </a:rPr>
              <a:t> to </a:t>
            </a:r>
            <a:r>
              <a:rPr lang="es-ES" altLang="es-CL" sz="2800" dirty="0" err="1" smtClean="0">
                <a:solidFill>
                  <a:srgbClr val="000000"/>
                </a:solidFill>
              </a:rPr>
              <a:t>estimate</a:t>
            </a:r>
            <a:r>
              <a:rPr lang="es-ES" altLang="es-CL" sz="2800" dirty="0" smtClean="0">
                <a:solidFill>
                  <a:srgbClr val="000000"/>
                </a:solidFill>
              </a:rPr>
              <a:t> </a:t>
            </a:r>
            <a:r>
              <a:rPr lang="es-ES" altLang="es-CL" sz="2800" dirty="0" err="1" smtClean="0">
                <a:solidFill>
                  <a:srgbClr val="000000"/>
                </a:solidFill>
              </a:rPr>
              <a:t>breeding</a:t>
            </a:r>
            <a:r>
              <a:rPr lang="es-ES" altLang="es-CL" sz="2800" dirty="0" smtClean="0">
                <a:solidFill>
                  <a:srgbClr val="000000"/>
                </a:solidFill>
              </a:rPr>
              <a:t> </a:t>
            </a:r>
            <a:r>
              <a:rPr lang="es-ES" altLang="es-CL" sz="2800" dirty="0" err="1" smtClean="0">
                <a:solidFill>
                  <a:srgbClr val="000000"/>
                </a:solidFill>
              </a:rPr>
              <a:t>values</a:t>
            </a:r>
            <a:r>
              <a:rPr lang="es-ES" altLang="es-CL" sz="2800" dirty="0" smtClean="0">
                <a:solidFill>
                  <a:srgbClr val="000000"/>
                </a:solidFill>
              </a:rPr>
              <a:t> </a:t>
            </a:r>
            <a:r>
              <a:rPr lang="es-ES" altLang="es-CL" sz="2800" dirty="0" err="1" smtClean="0">
                <a:solidFill>
                  <a:srgbClr val="000000"/>
                </a:solidFill>
              </a:rPr>
              <a:t>over</a:t>
            </a:r>
            <a:r>
              <a:rPr lang="es-ES" altLang="es-CL" sz="2800" dirty="0" smtClean="0">
                <a:solidFill>
                  <a:srgbClr val="000000"/>
                </a:solidFill>
              </a:rPr>
              <a:t> time</a:t>
            </a:r>
            <a:endParaRPr lang="es-ES" altLang="es-CL" sz="2800" dirty="0">
              <a:solidFill>
                <a:srgbClr val="000000"/>
              </a:solidFill>
            </a:endParaRPr>
          </a:p>
        </p:txBody>
      </p:sp>
      <p:sp>
        <p:nvSpPr>
          <p:cNvPr id="38929" name="Text Box 7"/>
          <p:cNvSpPr txBox="1">
            <a:spLocks noChangeArrowheads="1"/>
          </p:cNvSpPr>
          <p:nvPr/>
        </p:nvSpPr>
        <p:spPr bwMode="auto">
          <a:xfrm>
            <a:off x="3705413" y="1125538"/>
            <a:ext cx="2757606" cy="646112"/>
          </a:xfrm>
          <a:prstGeom prst="rect">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000000">
                <a:alpha val="34998"/>
              </a:srgbClr>
            </a:outerShdw>
          </a:effectLst>
        </p:spPr>
        <p:txBody>
          <a:bodyPr wrap="square">
            <a:spAutoFit/>
          </a:bodyPr>
          <a:lstStyle/>
          <a:p>
            <a:pPr marL="361950" indent="-361950" algn="ctr" eaLnBrk="1" fontAlgn="auto" hangingPunct="1">
              <a:spcBef>
                <a:spcPts val="0"/>
              </a:spcBef>
              <a:spcAft>
                <a:spcPts val="0"/>
              </a:spcAft>
              <a:defRPr/>
            </a:pPr>
            <a:r>
              <a:rPr lang="en-GB" dirty="0" smtClean="0">
                <a:solidFill>
                  <a:prstClr val="white"/>
                </a:solidFill>
              </a:rPr>
              <a:t>Production Information</a:t>
            </a:r>
          </a:p>
          <a:p>
            <a:pPr marL="361950" indent="-361950" algn="ctr" eaLnBrk="1" fontAlgn="auto" hangingPunct="1">
              <a:spcBef>
                <a:spcPts val="0"/>
              </a:spcBef>
              <a:spcAft>
                <a:spcPts val="0"/>
              </a:spcAft>
              <a:defRPr/>
            </a:pPr>
            <a:r>
              <a:rPr lang="en-GB" dirty="0" smtClean="0">
                <a:solidFill>
                  <a:prstClr val="white"/>
                </a:solidFill>
              </a:rPr>
              <a:t>PHENOTYPE</a:t>
            </a:r>
            <a:endParaRPr lang="en-GB" dirty="0">
              <a:solidFill>
                <a:prstClr val="white"/>
              </a:solidFill>
            </a:endParaRPr>
          </a:p>
        </p:txBody>
      </p:sp>
      <p:sp>
        <p:nvSpPr>
          <p:cNvPr id="38926" name="Rectangle 19"/>
          <p:cNvSpPr>
            <a:spLocks noChangeArrowheads="1"/>
          </p:cNvSpPr>
          <p:nvPr/>
        </p:nvSpPr>
        <p:spPr bwMode="auto">
          <a:xfrm>
            <a:off x="586276" y="1111978"/>
            <a:ext cx="2933176" cy="646331"/>
          </a:xfrm>
          <a:prstGeom prst="rect">
            <a:avLst/>
          </a:prstGeom>
          <a:gradFill rotWithShape="1">
            <a:gsLst>
              <a:gs pos="0">
                <a:srgbClr val="7B57A8"/>
              </a:gs>
              <a:gs pos="20000">
                <a:srgbClr val="7B58A6"/>
              </a:gs>
              <a:gs pos="100000">
                <a:srgbClr val="5D417E"/>
              </a:gs>
            </a:gsLst>
            <a:lin ang="5400000"/>
          </a:gradFill>
          <a:ln w="9525">
            <a:solidFill>
              <a:srgbClr val="7D60A0"/>
            </a:solidFill>
            <a:miter lim="800000"/>
            <a:headEnd/>
            <a:tailEnd/>
          </a:ln>
          <a:effectLst>
            <a:outerShdw blurRad="40000" dist="23000" dir="5400000" rotWithShape="0">
              <a:srgbClr val="000000">
                <a:alpha val="34998"/>
              </a:srgbClr>
            </a:outerShdw>
          </a:effec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x-none" sz="1800" dirty="0">
                <a:solidFill>
                  <a:prstClr val="white"/>
                </a:solidFill>
                <a:latin typeface="+mn-lt"/>
              </a:rPr>
              <a:t>Pedigree information</a:t>
            </a:r>
          </a:p>
          <a:p>
            <a:pPr algn="ctr">
              <a:spcBef>
                <a:spcPct val="0"/>
              </a:spcBef>
              <a:buNone/>
            </a:pPr>
            <a:r>
              <a:rPr lang="en-US" sz="1800" dirty="0" smtClean="0">
                <a:solidFill>
                  <a:prstClr val="white"/>
                </a:solidFill>
                <a:latin typeface="+mn-lt"/>
              </a:rPr>
              <a:t>ANCESTRY</a:t>
            </a:r>
            <a:endParaRPr lang="en-US" altLang="x-none" sz="1800" dirty="0">
              <a:solidFill>
                <a:prstClr val="white"/>
              </a:solidFill>
              <a:latin typeface="+mn-lt"/>
            </a:endParaRPr>
          </a:p>
        </p:txBody>
      </p:sp>
      <p:sp>
        <p:nvSpPr>
          <p:cNvPr id="19" name="Rectangle 19"/>
          <p:cNvSpPr>
            <a:spLocks noChangeArrowheads="1"/>
          </p:cNvSpPr>
          <p:nvPr/>
        </p:nvSpPr>
        <p:spPr bwMode="auto">
          <a:xfrm>
            <a:off x="6853876" y="1125538"/>
            <a:ext cx="3008587" cy="646331"/>
          </a:xfrm>
          <a:prstGeom prst="rect">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blurRad="40000" dist="23000" dir="5400000" rotWithShape="0">
              <a:srgbClr val="000000">
                <a:alpha val="34998"/>
              </a:srgbClr>
            </a:outerShdw>
          </a:effec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None/>
            </a:pPr>
            <a:r>
              <a:rPr lang="es-ES" altLang="x-none" sz="1800" dirty="0" smtClean="0">
                <a:solidFill>
                  <a:srgbClr val="FFFFFF"/>
                </a:solidFill>
              </a:rPr>
              <a:t>Molecular </a:t>
            </a:r>
            <a:r>
              <a:rPr lang="es-ES" altLang="x-none" sz="1800" dirty="0" err="1" smtClean="0">
                <a:solidFill>
                  <a:srgbClr val="FFFFFF"/>
                </a:solidFill>
              </a:rPr>
              <a:t>Information</a:t>
            </a:r>
            <a:endParaRPr lang="es-ES" altLang="x-none" sz="400" dirty="0">
              <a:solidFill>
                <a:srgbClr val="FFFFFF"/>
              </a:solidFill>
            </a:endParaRPr>
          </a:p>
          <a:p>
            <a:pPr algn="ctr" eaLnBrk="1" hangingPunct="1">
              <a:spcBef>
                <a:spcPct val="0"/>
              </a:spcBef>
              <a:buFontTx/>
              <a:buNone/>
            </a:pPr>
            <a:r>
              <a:rPr lang="es-ES" altLang="x-none" sz="1800" dirty="0" err="1">
                <a:solidFill>
                  <a:srgbClr val="FFFFFF"/>
                </a:solidFill>
              </a:rPr>
              <a:t>QTL’s</a:t>
            </a:r>
            <a:r>
              <a:rPr lang="es-ES" altLang="x-none" sz="1800" dirty="0">
                <a:solidFill>
                  <a:srgbClr val="FFFFFF"/>
                </a:solidFill>
              </a:rPr>
              <a:t> _ Genes          </a:t>
            </a:r>
            <a:r>
              <a:rPr lang="es-ES" altLang="x-none" sz="1800" dirty="0" err="1">
                <a:solidFill>
                  <a:srgbClr val="FFFFFF"/>
                </a:solidFill>
              </a:rPr>
              <a:t>SNP’s</a:t>
            </a:r>
            <a:endParaRPr lang="es-ES" altLang="x-none" sz="1800" dirty="0">
              <a:solidFill>
                <a:srgbClr val="FFFFFF"/>
              </a:solidFill>
            </a:endParaRPr>
          </a:p>
        </p:txBody>
      </p:sp>
      <p:sp>
        <p:nvSpPr>
          <p:cNvPr id="24" name="Rectangle 19"/>
          <p:cNvSpPr>
            <a:spLocks noChangeArrowheads="1"/>
          </p:cNvSpPr>
          <p:nvPr/>
        </p:nvSpPr>
        <p:spPr bwMode="auto">
          <a:xfrm>
            <a:off x="7559776" y="2616879"/>
            <a:ext cx="25494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None/>
            </a:pPr>
            <a:r>
              <a:rPr lang="es-ES" altLang="es-CL" sz="1800" dirty="0" smtClean="0">
                <a:solidFill>
                  <a:srgbClr val="000000"/>
                </a:solidFill>
              </a:rPr>
              <a:t>Molecular </a:t>
            </a:r>
            <a:r>
              <a:rPr lang="es-ES" altLang="es-CL" sz="1800" dirty="0" err="1" smtClean="0">
                <a:solidFill>
                  <a:srgbClr val="000000"/>
                </a:solidFill>
              </a:rPr>
              <a:t>Genetic</a:t>
            </a:r>
            <a:r>
              <a:rPr lang="es-ES" altLang="es-CL" sz="1800" dirty="0" smtClean="0">
                <a:solidFill>
                  <a:srgbClr val="000000"/>
                </a:solidFill>
              </a:rPr>
              <a:t> </a:t>
            </a:r>
            <a:r>
              <a:rPr lang="es-ES" altLang="es-CL" sz="1800" dirty="0" err="1" smtClean="0">
                <a:solidFill>
                  <a:srgbClr val="000000"/>
                </a:solidFill>
              </a:rPr>
              <a:t>Relationship</a:t>
            </a:r>
            <a:r>
              <a:rPr lang="es-ES" altLang="es-CL" sz="1800" dirty="0" smtClean="0">
                <a:solidFill>
                  <a:srgbClr val="000000"/>
                </a:solidFill>
              </a:rPr>
              <a:t> </a:t>
            </a:r>
            <a:r>
              <a:rPr lang="es-ES" altLang="es-CL" sz="1800" dirty="0" err="1" smtClean="0">
                <a:solidFill>
                  <a:srgbClr val="000000"/>
                </a:solidFill>
              </a:rPr>
              <a:t>Matrix</a:t>
            </a:r>
            <a:r>
              <a:rPr lang="es-ES" altLang="es-CL" sz="1800" dirty="0" smtClean="0">
                <a:solidFill>
                  <a:srgbClr val="000000"/>
                </a:solidFill>
              </a:rPr>
              <a:t> (G</a:t>
            </a:r>
            <a:r>
              <a:rPr lang="es-ES" altLang="es-CL" sz="1800" baseline="30000" dirty="0" smtClean="0">
                <a:solidFill>
                  <a:srgbClr val="000000"/>
                </a:solidFill>
              </a:rPr>
              <a:t>-1</a:t>
            </a:r>
            <a:r>
              <a:rPr lang="es-ES" altLang="es-CL" sz="1800" dirty="0" smtClean="0">
                <a:solidFill>
                  <a:srgbClr val="000000"/>
                </a:solidFill>
              </a:rPr>
              <a:t>)</a:t>
            </a:r>
            <a:endParaRPr lang="es-ES" altLang="es-CL" sz="1800" dirty="0">
              <a:solidFill>
                <a:srgbClr val="000000"/>
              </a:solidFill>
            </a:endParaRPr>
          </a:p>
        </p:txBody>
      </p:sp>
      <p:grpSp>
        <p:nvGrpSpPr>
          <p:cNvPr id="2" name="39 Grupo"/>
          <p:cNvGrpSpPr>
            <a:grpSpLocks/>
          </p:cNvGrpSpPr>
          <p:nvPr/>
        </p:nvGrpSpPr>
        <p:grpSpPr bwMode="auto">
          <a:xfrm>
            <a:off x="4251072" y="1916113"/>
            <a:ext cx="4181745" cy="1657350"/>
            <a:chOff x="4283968" y="1916832"/>
            <a:chExt cx="3456384" cy="1656184"/>
          </a:xfrm>
        </p:grpSpPr>
        <p:sp>
          <p:nvSpPr>
            <p:cNvPr id="88092" name="Line 12"/>
            <p:cNvSpPr>
              <a:spLocks noChangeShapeType="1"/>
            </p:cNvSpPr>
            <p:nvPr/>
          </p:nvSpPr>
          <p:spPr bwMode="auto">
            <a:xfrm>
              <a:off x="4283968" y="1916832"/>
              <a:ext cx="936733" cy="7202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sp>
          <p:nvSpPr>
            <p:cNvPr id="87068" name="Rectangle 19"/>
            <p:cNvSpPr>
              <a:spLocks noChangeArrowheads="1"/>
            </p:cNvSpPr>
            <p:nvPr/>
          </p:nvSpPr>
          <p:spPr bwMode="auto">
            <a:xfrm>
              <a:off x="4735002" y="2649686"/>
              <a:ext cx="183524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s-ES" altLang="es-CL" sz="1800" dirty="0" err="1" smtClean="0">
                  <a:solidFill>
                    <a:srgbClr val="000000"/>
                  </a:solidFill>
                </a:rPr>
                <a:t>Genome</a:t>
              </a:r>
              <a:r>
                <a:rPr lang="es-ES" altLang="es-CL" sz="1800" dirty="0" smtClean="0">
                  <a:solidFill>
                    <a:srgbClr val="000000"/>
                  </a:solidFill>
                </a:rPr>
                <a:t> </a:t>
              </a:r>
              <a:r>
                <a:rPr lang="es-ES" altLang="es-CL" sz="1800" dirty="0">
                  <a:solidFill>
                    <a:srgbClr val="000000"/>
                  </a:solidFill>
                </a:rPr>
                <a:t>W</a:t>
              </a:r>
              <a:r>
                <a:rPr lang="es-ES" altLang="es-CL" sz="1800" dirty="0" smtClean="0">
                  <a:solidFill>
                    <a:srgbClr val="000000"/>
                  </a:solidFill>
                </a:rPr>
                <a:t>ide</a:t>
              </a:r>
              <a:endParaRPr lang="es-ES" altLang="es-CL" sz="1800" dirty="0">
                <a:solidFill>
                  <a:srgbClr val="000000"/>
                </a:solidFill>
              </a:endParaRPr>
            </a:p>
            <a:p>
              <a:pPr algn="ctr" eaLnBrk="1" hangingPunct="1">
                <a:spcBef>
                  <a:spcPct val="0"/>
                </a:spcBef>
                <a:buFontTx/>
                <a:buNone/>
              </a:pPr>
              <a:r>
                <a:rPr lang="es-ES" altLang="es-CL" sz="1800" dirty="0" err="1">
                  <a:solidFill>
                    <a:srgbClr val="000000"/>
                  </a:solidFill>
                </a:rPr>
                <a:t>Association</a:t>
              </a:r>
              <a:r>
                <a:rPr lang="es-ES" altLang="es-CL" sz="1800" dirty="0">
                  <a:solidFill>
                    <a:srgbClr val="000000"/>
                  </a:solidFill>
                </a:rPr>
                <a:t> </a:t>
              </a:r>
              <a:r>
                <a:rPr lang="es-ES" altLang="es-CL" sz="1800" dirty="0" err="1">
                  <a:solidFill>
                    <a:srgbClr val="000000"/>
                  </a:solidFill>
                </a:rPr>
                <a:t>Study</a:t>
              </a:r>
              <a:endParaRPr lang="es-ES" altLang="es-CL" sz="1800" dirty="0">
                <a:solidFill>
                  <a:srgbClr val="000000"/>
                </a:solidFill>
              </a:endParaRPr>
            </a:p>
            <a:p>
              <a:pPr algn="ctr" eaLnBrk="1" hangingPunct="1">
                <a:spcBef>
                  <a:spcPct val="0"/>
                </a:spcBef>
                <a:buFontTx/>
                <a:buNone/>
              </a:pPr>
              <a:r>
                <a:rPr lang="es-ES" altLang="es-CL" sz="1800" dirty="0" smtClean="0">
                  <a:solidFill>
                    <a:srgbClr val="000000"/>
                  </a:solidFill>
                </a:rPr>
                <a:t>(GWAS</a:t>
              </a:r>
              <a:r>
                <a:rPr lang="es-ES" altLang="es-CL" sz="1800" dirty="0">
                  <a:solidFill>
                    <a:srgbClr val="000000"/>
                  </a:solidFill>
                </a:rPr>
                <a:t>)</a:t>
              </a:r>
            </a:p>
          </p:txBody>
        </p:sp>
        <p:sp>
          <p:nvSpPr>
            <p:cNvPr id="88094" name="Line 12"/>
            <p:cNvSpPr>
              <a:spLocks noChangeShapeType="1"/>
            </p:cNvSpPr>
            <p:nvPr/>
          </p:nvSpPr>
          <p:spPr bwMode="auto">
            <a:xfrm flipH="1">
              <a:off x="6371770" y="1916832"/>
              <a:ext cx="1368582" cy="7202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grpSp>
      <p:sp>
        <p:nvSpPr>
          <p:cNvPr id="27" name="Line 12"/>
          <p:cNvSpPr>
            <a:spLocks noChangeShapeType="1"/>
          </p:cNvSpPr>
          <p:nvPr/>
        </p:nvSpPr>
        <p:spPr bwMode="auto">
          <a:xfrm>
            <a:off x="8529979" y="1928758"/>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grpSp>
        <p:nvGrpSpPr>
          <p:cNvPr id="3" name="37 Grupo"/>
          <p:cNvGrpSpPr>
            <a:grpSpLocks/>
          </p:cNvGrpSpPr>
          <p:nvPr/>
        </p:nvGrpSpPr>
        <p:grpSpPr bwMode="auto">
          <a:xfrm>
            <a:off x="232236" y="1844675"/>
            <a:ext cx="4008866" cy="4176713"/>
            <a:chOff x="251521" y="1844824"/>
            <a:chExt cx="3312367" cy="4176464"/>
          </a:xfrm>
        </p:grpSpPr>
        <p:sp>
          <p:nvSpPr>
            <p:cNvPr id="38916" name="Text Box 6"/>
            <p:cNvSpPr txBox="1">
              <a:spLocks noChangeArrowheads="1"/>
            </p:cNvSpPr>
            <p:nvPr/>
          </p:nvSpPr>
          <p:spPr bwMode="auto">
            <a:xfrm>
              <a:off x="251521" y="3429000"/>
              <a:ext cx="2664296" cy="584775"/>
            </a:xfrm>
            <a:prstGeom prst="rect">
              <a:avLst/>
            </a:prstGeom>
            <a:noFill/>
            <a:ln w="9525">
              <a:solidFill>
                <a:schemeClr val="tx1"/>
              </a:solidFill>
              <a:miter lim="800000"/>
              <a:headEnd/>
              <a:tailEnd/>
            </a:ln>
          </p:spPr>
          <p:txBody>
            <a:bodyPr>
              <a:spAutoFit/>
            </a:bodyPr>
            <a:lstStyle/>
            <a:p>
              <a:pPr algn="ctr">
                <a:defRPr/>
              </a:pPr>
              <a:r>
                <a:rPr lang="es-ES"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pitchFamily="34" charset="0"/>
                </a:rPr>
                <a:t>BLUP SELECTION </a:t>
              </a:r>
              <a:r>
                <a:rPr lang="es-ES" dirty="0" smtClean="0">
                  <a:solidFill>
                    <a:prstClr val="black"/>
                  </a:solidFill>
                  <a:latin typeface="Calibri"/>
                  <a:cs typeface="Arial" pitchFamily="34" charset="0"/>
                </a:rPr>
                <a:t>:</a:t>
              </a:r>
            </a:p>
            <a:p>
              <a:pPr algn="ctr" eaLnBrk="1" fontAlgn="auto" hangingPunct="1">
                <a:spcBef>
                  <a:spcPts val="0"/>
                </a:spcBef>
                <a:spcAft>
                  <a:spcPts val="0"/>
                </a:spcAft>
                <a:defRPr/>
              </a:pPr>
              <a:r>
                <a:rPr lang="es-ES" sz="1400" dirty="0" smtClean="0">
                  <a:solidFill>
                    <a:prstClr val="black"/>
                  </a:solidFill>
                  <a:latin typeface="Calibri"/>
                  <a:cs typeface="Arial" pitchFamily="34" charset="0"/>
                </a:rPr>
                <a:t>(</a:t>
              </a:r>
              <a:r>
                <a:rPr lang="es-ES" sz="1400" dirty="0" err="1">
                  <a:solidFill>
                    <a:prstClr val="black"/>
                  </a:solidFill>
                  <a:latin typeface="Calibri"/>
                  <a:cs typeface="Arial" pitchFamily="34" charset="0"/>
                </a:rPr>
                <a:t>Best</a:t>
              </a:r>
              <a:r>
                <a:rPr lang="es-ES" sz="1400" dirty="0">
                  <a:solidFill>
                    <a:prstClr val="black"/>
                  </a:solidFill>
                  <a:latin typeface="Calibri"/>
                  <a:cs typeface="Arial" pitchFamily="34" charset="0"/>
                </a:rPr>
                <a:t> Linear </a:t>
              </a:r>
              <a:r>
                <a:rPr lang="es-ES" sz="1400" dirty="0" err="1">
                  <a:solidFill>
                    <a:prstClr val="black"/>
                  </a:solidFill>
                  <a:latin typeface="Calibri"/>
                  <a:cs typeface="Arial" pitchFamily="34" charset="0"/>
                </a:rPr>
                <a:t>Unbiased</a:t>
              </a:r>
              <a:r>
                <a:rPr lang="es-ES" sz="1400" dirty="0">
                  <a:solidFill>
                    <a:prstClr val="black"/>
                  </a:solidFill>
                  <a:latin typeface="Calibri"/>
                  <a:cs typeface="Arial" pitchFamily="34" charset="0"/>
                </a:rPr>
                <a:t> Predictor)</a:t>
              </a:r>
            </a:p>
          </p:txBody>
        </p:sp>
        <p:sp>
          <p:nvSpPr>
            <p:cNvPr id="88088" name="Line 11"/>
            <p:cNvSpPr>
              <a:spLocks noChangeShapeType="1"/>
            </p:cNvSpPr>
            <p:nvPr/>
          </p:nvSpPr>
          <p:spPr bwMode="auto">
            <a:xfrm>
              <a:off x="1475208" y="1844824"/>
              <a:ext cx="0" cy="13683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sp>
          <p:nvSpPr>
            <p:cNvPr id="88089" name="Line 13"/>
            <p:cNvSpPr>
              <a:spLocks noChangeShapeType="1"/>
            </p:cNvSpPr>
            <p:nvPr/>
          </p:nvSpPr>
          <p:spPr bwMode="auto">
            <a:xfrm flipH="1">
              <a:off x="1835489" y="1916258"/>
              <a:ext cx="1728399" cy="12254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sp>
          <p:nvSpPr>
            <p:cNvPr id="22" name="Text Box 23"/>
            <p:cNvSpPr txBox="1">
              <a:spLocks noChangeArrowheads="1"/>
            </p:cNvSpPr>
            <p:nvPr/>
          </p:nvSpPr>
          <p:spPr bwMode="auto">
            <a:xfrm>
              <a:off x="395951" y="5097418"/>
              <a:ext cx="2231522" cy="92387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s-ES" b="1" dirty="0">
                  <a:solidFill>
                    <a:srgbClr val="660033"/>
                  </a:solidFill>
                  <a:effectLst>
                    <a:outerShdw blurRad="38100" dist="38100" dir="2700000" algn="tl">
                      <a:srgbClr val="000000">
                        <a:alpha val="43137"/>
                      </a:srgbClr>
                    </a:outerShdw>
                  </a:effectLst>
                  <a:latin typeface="Calibri"/>
                  <a:cs typeface="Arial" pitchFamily="34" charset="0"/>
                </a:rPr>
                <a:t>PEBV</a:t>
              </a:r>
            </a:p>
            <a:p>
              <a:pPr algn="ctr" eaLnBrk="1" fontAlgn="auto" hangingPunct="1">
                <a:spcBef>
                  <a:spcPts val="0"/>
                </a:spcBef>
                <a:spcAft>
                  <a:spcPts val="0"/>
                </a:spcAft>
                <a:defRPr/>
              </a:pPr>
              <a:r>
                <a:rPr lang="es-ES" b="1" dirty="0" err="1">
                  <a:solidFill>
                    <a:srgbClr val="660033"/>
                  </a:solidFill>
                  <a:latin typeface="Calibri"/>
                  <a:cs typeface="Arial" pitchFamily="34" charset="0"/>
                </a:rPr>
                <a:t>Pedigree</a:t>
              </a:r>
              <a:r>
                <a:rPr lang="es-ES" b="1" dirty="0">
                  <a:solidFill>
                    <a:srgbClr val="660033"/>
                  </a:solidFill>
                  <a:latin typeface="Calibri"/>
                  <a:cs typeface="Arial" pitchFamily="34" charset="0"/>
                </a:rPr>
                <a:t> </a:t>
              </a:r>
              <a:r>
                <a:rPr lang="es-ES" b="1" dirty="0" err="1">
                  <a:solidFill>
                    <a:srgbClr val="660033"/>
                  </a:solidFill>
                  <a:latin typeface="Calibri"/>
                  <a:cs typeface="Arial" pitchFamily="34" charset="0"/>
                </a:rPr>
                <a:t>Breeding</a:t>
              </a:r>
              <a:r>
                <a:rPr lang="es-ES" b="1" dirty="0">
                  <a:solidFill>
                    <a:srgbClr val="660033"/>
                  </a:solidFill>
                  <a:latin typeface="Calibri"/>
                  <a:cs typeface="Arial" pitchFamily="34" charset="0"/>
                </a:rPr>
                <a:t> </a:t>
              </a:r>
              <a:r>
                <a:rPr lang="es-ES" b="1" dirty="0" err="1">
                  <a:solidFill>
                    <a:srgbClr val="660033"/>
                  </a:solidFill>
                  <a:latin typeface="Calibri"/>
                  <a:cs typeface="Arial" pitchFamily="34" charset="0"/>
                </a:rPr>
                <a:t>Values</a:t>
              </a:r>
              <a:endParaRPr lang="es-ES" b="1" dirty="0">
                <a:solidFill>
                  <a:srgbClr val="660033"/>
                </a:solidFill>
                <a:latin typeface="Calibri"/>
                <a:cs typeface="Arial" pitchFamily="34" charset="0"/>
              </a:endParaRPr>
            </a:p>
          </p:txBody>
        </p:sp>
        <p:sp>
          <p:nvSpPr>
            <p:cNvPr id="88091" name="Line 12"/>
            <p:cNvSpPr>
              <a:spLocks noChangeShapeType="1"/>
            </p:cNvSpPr>
            <p:nvPr/>
          </p:nvSpPr>
          <p:spPr bwMode="auto">
            <a:xfrm flipH="1">
              <a:off x="1475208" y="4149737"/>
              <a:ext cx="0" cy="86354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grpSp>
      <p:grpSp>
        <p:nvGrpSpPr>
          <p:cNvPr id="4" name="40 Grupo"/>
          <p:cNvGrpSpPr>
            <a:grpSpLocks/>
          </p:cNvGrpSpPr>
          <p:nvPr/>
        </p:nvGrpSpPr>
        <p:grpSpPr bwMode="auto">
          <a:xfrm>
            <a:off x="5215400" y="3225800"/>
            <a:ext cx="3784124" cy="2867025"/>
            <a:chOff x="5117033" y="3225750"/>
            <a:chExt cx="3127375" cy="2867546"/>
          </a:xfrm>
        </p:grpSpPr>
        <p:sp>
          <p:nvSpPr>
            <p:cNvPr id="21" name="Text Box 23"/>
            <p:cNvSpPr txBox="1">
              <a:spLocks noChangeArrowheads="1"/>
            </p:cNvSpPr>
            <p:nvPr/>
          </p:nvSpPr>
          <p:spPr bwMode="auto">
            <a:xfrm>
              <a:off x="5548833" y="5169203"/>
              <a:ext cx="2232025" cy="924093"/>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US" b="1" dirty="0" smtClean="0">
                  <a:solidFill>
                    <a:srgbClr val="660033"/>
                  </a:solidFill>
                  <a:effectLst>
                    <a:outerShdw blurRad="38100" dist="38100" dir="2700000" algn="tl">
                      <a:srgbClr val="000000">
                        <a:alpha val="43137"/>
                      </a:srgbClr>
                    </a:outerShdw>
                  </a:effectLst>
                  <a:latin typeface="Calibri"/>
                  <a:cs typeface="Arial" pitchFamily="34" charset="0"/>
                </a:rPr>
                <a:t>GEBV</a:t>
              </a:r>
            </a:p>
            <a:p>
              <a:pPr algn="ctr" eaLnBrk="1" fontAlgn="auto" hangingPunct="1">
                <a:spcBef>
                  <a:spcPts val="0"/>
                </a:spcBef>
                <a:spcAft>
                  <a:spcPts val="0"/>
                </a:spcAft>
                <a:defRPr/>
              </a:pPr>
              <a:r>
                <a:rPr lang="en-US" b="1" dirty="0" smtClean="0">
                  <a:solidFill>
                    <a:srgbClr val="660033"/>
                  </a:solidFill>
                  <a:latin typeface="Calibri"/>
                  <a:cs typeface="Arial" pitchFamily="34" charset="0"/>
                </a:rPr>
                <a:t>Genome Breeding Values</a:t>
              </a:r>
              <a:endParaRPr lang="en-US" b="1" dirty="0">
                <a:solidFill>
                  <a:srgbClr val="660033"/>
                </a:solidFill>
                <a:latin typeface="Calibri"/>
                <a:cs typeface="Arial" pitchFamily="34" charset="0"/>
              </a:endParaRPr>
            </a:p>
          </p:txBody>
        </p:sp>
        <p:sp>
          <p:nvSpPr>
            <p:cNvPr id="23" name="Text Box 6"/>
            <p:cNvSpPr txBox="1">
              <a:spLocks noChangeArrowheads="1"/>
            </p:cNvSpPr>
            <p:nvPr/>
          </p:nvSpPr>
          <p:spPr bwMode="auto">
            <a:xfrm>
              <a:off x="5117033" y="4017838"/>
              <a:ext cx="3127375" cy="584775"/>
            </a:xfrm>
            <a:prstGeom prst="rect">
              <a:avLst/>
            </a:prstGeom>
            <a:noFill/>
            <a:ln w="9525">
              <a:solidFill>
                <a:schemeClr val="tx1"/>
              </a:solidFill>
              <a:miter lim="800000"/>
              <a:headEnd/>
              <a:tailEnd/>
            </a:ln>
          </p:spPr>
          <p:txBody>
            <a:bodyPr>
              <a:spAutoFit/>
            </a:bodyPr>
            <a:lstStyle/>
            <a:p>
              <a:pPr algn="ctr" eaLnBrk="1" fontAlgn="auto" hangingPunct="1">
                <a:spcBef>
                  <a:spcPts val="0"/>
                </a:spcBef>
                <a:spcAft>
                  <a:spcPts val="0"/>
                </a:spcAft>
                <a:defRPr/>
              </a:pPr>
              <a:r>
                <a:rPr lang="en-US" b="1" cap="all" dirty="0" err="1" smtClean="0">
                  <a:ln w="9000" cmpd="sng">
                    <a:solidFill>
                      <a:srgbClr val="8064A2">
                        <a:shade val="50000"/>
                        <a:satMod val="120000"/>
                      </a:srgbClr>
                    </a:solidFill>
                    <a:prstDash val="solid"/>
                  </a:ln>
                  <a:solidFill>
                    <a:srgbClr val="C00000"/>
                  </a:solidFill>
                  <a:effectLst>
                    <a:reflection blurRad="12700" stA="28000" endPos="45000" dist="1000" dir="5400000" sy="-100000" algn="bl" rotWithShape="0"/>
                  </a:effectLst>
                  <a:latin typeface="Calibri"/>
                  <a:cs typeface="Arial" pitchFamily="34" charset="0"/>
                </a:rPr>
                <a:t>GENOMic</a:t>
              </a:r>
              <a:r>
                <a:rPr lang="en-US" b="1" cap="all" dirty="0" smtClean="0">
                  <a:ln w="9000" cmpd="sng">
                    <a:solidFill>
                      <a:srgbClr val="8064A2">
                        <a:shade val="50000"/>
                        <a:satMod val="120000"/>
                      </a:srgbClr>
                    </a:solidFill>
                    <a:prstDash val="solid"/>
                  </a:ln>
                  <a:solidFill>
                    <a:srgbClr val="C00000"/>
                  </a:solidFill>
                  <a:effectLst>
                    <a:reflection blurRad="12700" stA="28000" endPos="45000" dist="1000" dir="5400000" sy="-100000" algn="bl" rotWithShape="0"/>
                  </a:effectLst>
                  <a:latin typeface="Calibri"/>
                  <a:cs typeface="Arial" pitchFamily="34" charset="0"/>
                </a:rPr>
                <a:t> SELECTION:</a:t>
              </a:r>
            </a:p>
            <a:p>
              <a:pPr algn="ctr" eaLnBrk="1" fontAlgn="auto" hangingPunct="1">
                <a:spcBef>
                  <a:spcPts val="0"/>
                </a:spcBef>
                <a:spcAft>
                  <a:spcPts val="0"/>
                </a:spcAft>
                <a:defRPr/>
              </a:pPr>
              <a:r>
                <a:rPr lang="en-US" sz="1400" dirty="0" smtClean="0">
                  <a:solidFill>
                    <a:prstClr val="black"/>
                  </a:solidFill>
                  <a:latin typeface="Calibri"/>
                  <a:cs typeface="Arial" pitchFamily="34" charset="0"/>
                </a:rPr>
                <a:t>(BLUP with DNA information added)</a:t>
              </a:r>
              <a:endParaRPr lang="en-US" sz="1400" dirty="0">
                <a:solidFill>
                  <a:prstClr val="black"/>
                </a:solidFill>
                <a:latin typeface="Calibri"/>
                <a:cs typeface="Arial" pitchFamily="34" charset="0"/>
              </a:endParaRPr>
            </a:p>
          </p:txBody>
        </p:sp>
        <p:sp>
          <p:nvSpPr>
            <p:cNvPr id="88084" name="Line 11"/>
            <p:cNvSpPr>
              <a:spLocks noChangeShapeType="1"/>
            </p:cNvSpPr>
            <p:nvPr/>
          </p:nvSpPr>
          <p:spPr bwMode="auto">
            <a:xfrm>
              <a:off x="6053658" y="3586178"/>
              <a:ext cx="407987" cy="3445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dirty="0">
                <a:effectLst>
                  <a:outerShdw blurRad="38100" dist="38100" dir="2700000" algn="tl">
                    <a:srgbClr val="000000">
                      <a:alpha val="43137"/>
                    </a:srgbClr>
                  </a:outerShdw>
                </a:effectLst>
                <a:latin typeface="Times New Roman" panose="02020603050405020304" pitchFamily="18" charset="0"/>
              </a:endParaRPr>
            </a:p>
          </p:txBody>
        </p:sp>
        <p:sp>
          <p:nvSpPr>
            <p:cNvPr id="88085" name="Line 12"/>
            <p:cNvSpPr>
              <a:spLocks noChangeShapeType="1"/>
            </p:cNvSpPr>
            <p:nvPr/>
          </p:nvSpPr>
          <p:spPr bwMode="auto">
            <a:xfrm flipH="1">
              <a:off x="7091883" y="3225750"/>
              <a:ext cx="595312" cy="70656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dirty="0">
                <a:effectLst>
                  <a:outerShdw blurRad="38100" dist="38100" dir="2700000" algn="tl">
                    <a:srgbClr val="000000">
                      <a:alpha val="43137"/>
                    </a:srgbClr>
                  </a:outerShdw>
                </a:effectLst>
                <a:latin typeface="Times New Roman" panose="02020603050405020304" pitchFamily="18" charset="0"/>
              </a:endParaRPr>
            </a:p>
          </p:txBody>
        </p:sp>
        <p:sp>
          <p:nvSpPr>
            <p:cNvPr id="88086" name="Line 12"/>
            <p:cNvSpPr>
              <a:spLocks noChangeShapeType="1"/>
            </p:cNvSpPr>
            <p:nvPr/>
          </p:nvSpPr>
          <p:spPr bwMode="auto">
            <a:xfrm flipH="1">
              <a:off x="6701358" y="4665875"/>
              <a:ext cx="0" cy="503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dirty="0">
                <a:effectLst>
                  <a:outerShdw blurRad="38100" dist="38100" dir="2700000" algn="tl">
                    <a:srgbClr val="000000">
                      <a:alpha val="43137"/>
                    </a:srgbClr>
                  </a:outerShdw>
                </a:effectLst>
                <a:latin typeface="Times New Roman" panose="02020603050405020304" pitchFamily="18" charset="0"/>
              </a:endParaRPr>
            </a:p>
          </p:txBody>
        </p:sp>
      </p:grpSp>
      <p:grpSp>
        <p:nvGrpSpPr>
          <p:cNvPr id="5" name="38 Grupo"/>
          <p:cNvGrpSpPr>
            <a:grpSpLocks/>
          </p:cNvGrpSpPr>
          <p:nvPr/>
        </p:nvGrpSpPr>
        <p:grpSpPr bwMode="auto">
          <a:xfrm>
            <a:off x="2208039" y="1911350"/>
            <a:ext cx="5315061" cy="4757738"/>
            <a:chOff x="2339752" y="1910687"/>
            <a:chExt cx="4392488" cy="4758673"/>
          </a:xfrm>
        </p:grpSpPr>
        <p:sp>
          <p:nvSpPr>
            <p:cNvPr id="33" name="32 Forma libre"/>
            <p:cNvSpPr/>
            <p:nvPr/>
          </p:nvSpPr>
          <p:spPr>
            <a:xfrm>
              <a:off x="3635115" y="1910687"/>
              <a:ext cx="3097125" cy="2454757"/>
            </a:xfrm>
            <a:custGeom>
              <a:avLst/>
              <a:gdLst>
                <a:gd name="connsiteX0" fmla="*/ 3061648 w 3061648"/>
                <a:gd name="connsiteY0" fmla="*/ 0 h 2920620"/>
                <a:gd name="connsiteX1" fmla="*/ 482221 w 3061648"/>
                <a:gd name="connsiteY1" fmla="*/ 832513 h 2920620"/>
                <a:gd name="connsiteX2" fmla="*/ 168322 w 3061648"/>
                <a:gd name="connsiteY2" fmla="*/ 2920620 h 2920620"/>
                <a:gd name="connsiteX3" fmla="*/ 168322 w 3061648"/>
                <a:gd name="connsiteY3" fmla="*/ 2920620 h 2920620"/>
              </a:gdLst>
              <a:ahLst/>
              <a:cxnLst>
                <a:cxn ang="0">
                  <a:pos x="connsiteX0" y="connsiteY0"/>
                </a:cxn>
                <a:cxn ang="0">
                  <a:pos x="connsiteX1" y="connsiteY1"/>
                </a:cxn>
                <a:cxn ang="0">
                  <a:pos x="connsiteX2" y="connsiteY2"/>
                </a:cxn>
                <a:cxn ang="0">
                  <a:pos x="connsiteX3" y="connsiteY3"/>
                </a:cxn>
              </a:cxnLst>
              <a:rect l="l" t="t" r="r" b="b"/>
              <a:pathLst>
                <a:path w="3061648" h="2920620">
                  <a:moveTo>
                    <a:pt x="3061648" y="0"/>
                  </a:moveTo>
                  <a:cubicBezTo>
                    <a:pt x="2013045" y="172871"/>
                    <a:pt x="964442" y="345743"/>
                    <a:pt x="482221" y="832513"/>
                  </a:cubicBezTo>
                  <a:cubicBezTo>
                    <a:pt x="0" y="1319283"/>
                    <a:pt x="168322" y="2920620"/>
                    <a:pt x="168322" y="2920620"/>
                  </a:cubicBezTo>
                  <a:lnTo>
                    <a:pt x="168322" y="2920620"/>
                  </a:lnTo>
                </a:path>
              </a:pathLst>
            </a:cu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CL">
                <a:solidFill>
                  <a:prstClr val="black"/>
                </a:solidFill>
              </a:endParaRPr>
            </a:p>
          </p:txBody>
        </p:sp>
        <p:sp>
          <p:nvSpPr>
            <p:cNvPr id="88078" name="Line 12"/>
            <p:cNvSpPr>
              <a:spLocks noChangeShapeType="1"/>
            </p:cNvSpPr>
            <p:nvPr/>
          </p:nvSpPr>
          <p:spPr bwMode="auto">
            <a:xfrm>
              <a:off x="2339752" y="4149502"/>
              <a:ext cx="576247" cy="2873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sp>
          <p:nvSpPr>
            <p:cNvPr id="35" name="Text Box 23"/>
            <p:cNvSpPr txBox="1">
              <a:spLocks noChangeArrowheads="1"/>
            </p:cNvSpPr>
            <p:nvPr/>
          </p:nvSpPr>
          <p:spPr bwMode="auto">
            <a:xfrm>
              <a:off x="2843808" y="4509120"/>
              <a:ext cx="1944216" cy="800376"/>
            </a:xfrm>
            <a:prstGeom prst="rect">
              <a:avLst/>
            </a:prstGeom>
            <a:noFill/>
            <a:ln w="9525">
              <a:solidFill>
                <a:schemeClr val="tx1"/>
              </a:solidFill>
              <a:miter lim="800000"/>
              <a:headEnd/>
              <a:tailEnd/>
            </a:ln>
          </p:spPr>
          <p:txBody>
            <a:bodyPr>
              <a:spAutoFit/>
            </a:bodyPr>
            <a:lstStyle/>
            <a:p>
              <a:pPr algn="ctr" eaLnBrk="1" fontAlgn="auto" hangingPunct="1">
                <a:spcBef>
                  <a:spcPts val="0"/>
                </a:spcBef>
                <a:spcAft>
                  <a:spcPts val="0"/>
                </a:spcAft>
                <a:defRPr/>
              </a:pPr>
              <a:r>
                <a:rPr lang="es-ES" b="1"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Calibri"/>
                  <a:cs typeface="Arial" pitchFamily="34" charset="0"/>
                </a:rPr>
                <a:t>MAS</a:t>
              </a:r>
            </a:p>
            <a:p>
              <a:pPr algn="ctr" eaLnBrk="1" fontAlgn="auto" hangingPunct="1">
                <a:spcBef>
                  <a:spcPts val="0"/>
                </a:spcBef>
                <a:spcAft>
                  <a:spcPts val="0"/>
                </a:spcAft>
                <a:defRPr/>
              </a:pPr>
              <a:r>
                <a:rPr lang="es-ES" sz="1400" dirty="0" err="1" smtClean="0">
                  <a:solidFill>
                    <a:prstClr val="black"/>
                  </a:solidFill>
                  <a:latin typeface="Calibri"/>
                  <a:cs typeface="Arial" pitchFamily="34" charset="0"/>
                </a:rPr>
                <a:t>Marker</a:t>
              </a:r>
              <a:r>
                <a:rPr lang="es-ES" sz="1400" dirty="0" smtClean="0">
                  <a:solidFill>
                    <a:prstClr val="black"/>
                  </a:solidFill>
                  <a:latin typeface="Calibri"/>
                  <a:cs typeface="Arial" pitchFamily="34" charset="0"/>
                </a:rPr>
                <a:t> </a:t>
              </a:r>
              <a:r>
                <a:rPr lang="es-ES" sz="1400" dirty="0" err="1" smtClean="0">
                  <a:solidFill>
                    <a:prstClr val="black"/>
                  </a:solidFill>
                  <a:latin typeface="Calibri"/>
                  <a:cs typeface="Arial" pitchFamily="34" charset="0"/>
                </a:rPr>
                <a:t>Assisted</a:t>
              </a:r>
              <a:r>
                <a:rPr lang="es-ES" sz="1400" dirty="0" smtClean="0">
                  <a:solidFill>
                    <a:prstClr val="black"/>
                  </a:solidFill>
                  <a:latin typeface="Calibri"/>
                  <a:cs typeface="Arial" pitchFamily="34" charset="0"/>
                </a:rPr>
                <a:t> </a:t>
              </a:r>
              <a:r>
                <a:rPr lang="es-ES" sz="1400" dirty="0" err="1" smtClean="0">
                  <a:solidFill>
                    <a:prstClr val="black"/>
                  </a:solidFill>
                  <a:latin typeface="Calibri"/>
                  <a:cs typeface="Arial" pitchFamily="34" charset="0"/>
                </a:rPr>
                <a:t>Selection</a:t>
              </a:r>
              <a:endParaRPr lang="es-ES" sz="1400" dirty="0">
                <a:solidFill>
                  <a:prstClr val="black"/>
                </a:solidFill>
                <a:latin typeface="Calibri"/>
                <a:cs typeface="Arial" pitchFamily="34" charset="0"/>
              </a:endParaRPr>
            </a:p>
          </p:txBody>
        </p:sp>
        <p:sp>
          <p:nvSpPr>
            <p:cNvPr id="36" name="Text Box 23"/>
            <p:cNvSpPr txBox="1">
              <a:spLocks noChangeArrowheads="1"/>
            </p:cNvSpPr>
            <p:nvPr/>
          </p:nvSpPr>
          <p:spPr bwMode="auto">
            <a:xfrm>
              <a:off x="2771540" y="5745253"/>
              <a:ext cx="2231961" cy="924107"/>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s-ES" b="1" dirty="0">
                  <a:solidFill>
                    <a:srgbClr val="660033"/>
                  </a:solidFill>
                  <a:effectLst>
                    <a:outerShdw blurRad="38100" dist="38100" dir="2700000" algn="tl">
                      <a:srgbClr val="000000">
                        <a:alpha val="43137"/>
                      </a:srgbClr>
                    </a:outerShdw>
                  </a:effectLst>
                  <a:latin typeface="Calibri"/>
                  <a:cs typeface="Arial" pitchFamily="34" charset="0"/>
                </a:rPr>
                <a:t>MAS  EBV</a:t>
              </a:r>
            </a:p>
            <a:p>
              <a:pPr algn="ctr" eaLnBrk="1" fontAlgn="auto" hangingPunct="1">
                <a:spcBef>
                  <a:spcPts val="0"/>
                </a:spcBef>
                <a:spcAft>
                  <a:spcPts val="0"/>
                </a:spcAft>
                <a:defRPr/>
              </a:pPr>
              <a:r>
                <a:rPr lang="es-ES" b="1" dirty="0">
                  <a:solidFill>
                    <a:srgbClr val="660033"/>
                  </a:solidFill>
                  <a:latin typeface="Calibri"/>
                  <a:cs typeface="Arial" pitchFamily="34" charset="0"/>
                </a:rPr>
                <a:t>MAS </a:t>
              </a:r>
              <a:r>
                <a:rPr lang="es-ES" b="1" dirty="0" err="1">
                  <a:solidFill>
                    <a:srgbClr val="660033"/>
                  </a:solidFill>
                  <a:latin typeface="Calibri"/>
                  <a:cs typeface="Arial" pitchFamily="34" charset="0"/>
                </a:rPr>
                <a:t>Breeding</a:t>
              </a:r>
              <a:r>
                <a:rPr lang="es-ES" b="1" dirty="0">
                  <a:solidFill>
                    <a:srgbClr val="660033"/>
                  </a:solidFill>
                  <a:latin typeface="Calibri"/>
                  <a:cs typeface="Arial" pitchFamily="34" charset="0"/>
                </a:rPr>
                <a:t> </a:t>
              </a:r>
            </a:p>
            <a:p>
              <a:pPr algn="ctr" eaLnBrk="1" fontAlgn="auto" hangingPunct="1">
                <a:spcBef>
                  <a:spcPts val="0"/>
                </a:spcBef>
                <a:spcAft>
                  <a:spcPts val="0"/>
                </a:spcAft>
                <a:defRPr/>
              </a:pPr>
              <a:r>
                <a:rPr lang="es-ES" b="1" dirty="0" err="1">
                  <a:solidFill>
                    <a:srgbClr val="660033"/>
                  </a:solidFill>
                  <a:latin typeface="Calibri"/>
                  <a:cs typeface="Arial" pitchFamily="34" charset="0"/>
                </a:rPr>
                <a:t>Values</a:t>
              </a:r>
              <a:endParaRPr lang="es-ES" b="1" dirty="0">
                <a:solidFill>
                  <a:srgbClr val="660033"/>
                </a:solidFill>
                <a:latin typeface="Calibri"/>
                <a:cs typeface="Arial" pitchFamily="34" charset="0"/>
              </a:endParaRPr>
            </a:p>
          </p:txBody>
        </p:sp>
        <p:sp>
          <p:nvSpPr>
            <p:cNvPr id="88081" name="Line 12"/>
            <p:cNvSpPr>
              <a:spLocks noChangeShapeType="1"/>
            </p:cNvSpPr>
            <p:nvPr/>
          </p:nvSpPr>
          <p:spPr bwMode="auto">
            <a:xfrm flipH="1">
              <a:off x="3779574" y="5373705"/>
              <a:ext cx="0" cy="2873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s-CL">
                <a:effectLst>
                  <a:outerShdw blurRad="38100" dist="38100" dir="2700000" algn="tl">
                    <a:srgbClr val="000000">
                      <a:alpha val="43137"/>
                    </a:srgbClr>
                  </a:outerShdw>
                </a:effectLst>
                <a:latin typeface="Times New Roman" panose="02020603050405020304" pitchFamily="18" charset="0"/>
              </a:endParaRPr>
            </a:p>
          </p:txBody>
        </p:sp>
      </p:grpSp>
      <p:sp>
        <p:nvSpPr>
          <p:cNvPr id="30" name="Rectangle 19"/>
          <p:cNvSpPr>
            <a:spLocks noChangeArrowheads="1"/>
          </p:cNvSpPr>
          <p:nvPr/>
        </p:nvSpPr>
        <p:spPr bwMode="auto">
          <a:xfrm>
            <a:off x="219099" y="2060985"/>
            <a:ext cx="2549495" cy="646331"/>
          </a:xfrm>
          <a:prstGeom prst="rect">
            <a:avLst/>
          </a:prstGeom>
          <a:solidFill>
            <a:schemeClr val="bg1"/>
          </a:solidFill>
          <a:ln>
            <a:noFill/>
          </a:ln>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None/>
            </a:pPr>
            <a:r>
              <a:rPr lang="es-ES" altLang="es-CL" sz="1800" dirty="0" err="1" smtClean="0">
                <a:solidFill>
                  <a:srgbClr val="000000"/>
                </a:solidFill>
              </a:rPr>
              <a:t>Aditive</a:t>
            </a:r>
            <a:r>
              <a:rPr lang="es-ES" altLang="es-CL" sz="1800" dirty="0" smtClean="0">
                <a:solidFill>
                  <a:srgbClr val="000000"/>
                </a:solidFill>
              </a:rPr>
              <a:t> </a:t>
            </a:r>
            <a:r>
              <a:rPr lang="es-ES" altLang="es-CL" sz="1800" dirty="0" err="1" smtClean="0">
                <a:solidFill>
                  <a:srgbClr val="000000"/>
                </a:solidFill>
              </a:rPr>
              <a:t>Genetic</a:t>
            </a:r>
            <a:r>
              <a:rPr lang="es-ES" altLang="es-CL" sz="1800" dirty="0" smtClean="0">
                <a:solidFill>
                  <a:srgbClr val="000000"/>
                </a:solidFill>
              </a:rPr>
              <a:t> </a:t>
            </a:r>
            <a:r>
              <a:rPr lang="es-ES" altLang="es-CL" sz="1800" dirty="0" err="1" smtClean="0">
                <a:solidFill>
                  <a:srgbClr val="000000"/>
                </a:solidFill>
              </a:rPr>
              <a:t>Relationship</a:t>
            </a:r>
            <a:r>
              <a:rPr lang="es-ES" altLang="es-CL" sz="1800" dirty="0" smtClean="0">
                <a:solidFill>
                  <a:srgbClr val="000000"/>
                </a:solidFill>
              </a:rPr>
              <a:t> </a:t>
            </a:r>
            <a:r>
              <a:rPr lang="es-ES" altLang="es-CL" sz="1800" dirty="0" err="1" smtClean="0">
                <a:solidFill>
                  <a:srgbClr val="000000"/>
                </a:solidFill>
              </a:rPr>
              <a:t>Matrix</a:t>
            </a:r>
            <a:r>
              <a:rPr lang="es-ES" altLang="es-CL" sz="1800" dirty="0" smtClean="0">
                <a:solidFill>
                  <a:srgbClr val="000000"/>
                </a:solidFill>
              </a:rPr>
              <a:t> (A</a:t>
            </a:r>
            <a:r>
              <a:rPr lang="es-ES" altLang="es-CL" sz="1800" baseline="30000" dirty="0" smtClean="0">
                <a:solidFill>
                  <a:srgbClr val="000000"/>
                </a:solidFill>
              </a:rPr>
              <a:t>-1</a:t>
            </a:r>
            <a:r>
              <a:rPr lang="es-ES" altLang="es-CL" sz="1800" dirty="0" smtClean="0">
                <a:solidFill>
                  <a:srgbClr val="000000"/>
                </a:solidFill>
              </a:rPr>
              <a:t>)</a:t>
            </a:r>
            <a:endParaRPr lang="es-ES" altLang="es-CL" sz="1800" baseline="30000" dirty="0">
              <a:solidFill>
                <a:srgbClr val="000000"/>
              </a:solidFill>
            </a:endParaRPr>
          </a:p>
        </p:txBody>
      </p:sp>
      <p:sp>
        <p:nvSpPr>
          <p:cNvPr id="9" name="Forma libre 8"/>
          <p:cNvSpPr/>
          <p:nvPr/>
        </p:nvSpPr>
        <p:spPr>
          <a:xfrm>
            <a:off x="1845129" y="2743200"/>
            <a:ext cx="8768442" cy="1175657"/>
          </a:xfrm>
          <a:custGeom>
            <a:avLst/>
            <a:gdLst>
              <a:gd name="connsiteX0" fmla="*/ 0 w 8768442"/>
              <a:gd name="connsiteY0" fmla="*/ 0 h 1175657"/>
              <a:gd name="connsiteX1" fmla="*/ 2073728 w 8768442"/>
              <a:gd name="connsiteY1" fmla="*/ 734786 h 1175657"/>
              <a:gd name="connsiteX2" fmla="*/ 7135585 w 8768442"/>
              <a:gd name="connsiteY2" fmla="*/ 881743 h 1175657"/>
              <a:gd name="connsiteX3" fmla="*/ 8768442 w 8768442"/>
              <a:gd name="connsiteY3" fmla="*/ 1175657 h 1175657"/>
            </a:gdLst>
            <a:ahLst/>
            <a:cxnLst>
              <a:cxn ang="0">
                <a:pos x="connsiteX0" y="connsiteY0"/>
              </a:cxn>
              <a:cxn ang="0">
                <a:pos x="connsiteX1" y="connsiteY1"/>
              </a:cxn>
              <a:cxn ang="0">
                <a:pos x="connsiteX2" y="connsiteY2"/>
              </a:cxn>
              <a:cxn ang="0">
                <a:pos x="connsiteX3" y="connsiteY3"/>
              </a:cxn>
            </a:cxnLst>
            <a:rect l="l" t="t" r="r" b="b"/>
            <a:pathLst>
              <a:path w="8768442" h="1175657">
                <a:moveTo>
                  <a:pt x="0" y="0"/>
                </a:moveTo>
                <a:cubicBezTo>
                  <a:pt x="442232" y="293914"/>
                  <a:pt x="884464" y="587829"/>
                  <a:pt x="2073728" y="734786"/>
                </a:cubicBezTo>
                <a:cubicBezTo>
                  <a:pt x="3262992" y="881743"/>
                  <a:pt x="6019799" y="808265"/>
                  <a:pt x="7135585" y="881743"/>
                </a:cubicBezTo>
                <a:cubicBezTo>
                  <a:pt x="8251371" y="955221"/>
                  <a:pt x="8768442" y="1175657"/>
                  <a:pt x="8768442" y="117565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1" name="Conector recto de flecha 10"/>
          <p:cNvCxnSpPr/>
          <p:nvPr/>
        </p:nvCxnSpPr>
        <p:spPr>
          <a:xfrm>
            <a:off x="8999524" y="3331028"/>
            <a:ext cx="1728347" cy="58782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7" name="Rectangle 19"/>
          <p:cNvSpPr>
            <a:spLocks noChangeArrowheads="1"/>
          </p:cNvSpPr>
          <p:nvPr/>
        </p:nvSpPr>
        <p:spPr bwMode="auto">
          <a:xfrm>
            <a:off x="9508317" y="3977592"/>
            <a:ext cx="2549495"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None/>
            </a:pPr>
            <a:r>
              <a:rPr lang="es-ES" altLang="es-CL" sz="1800" dirty="0" err="1" smtClean="0">
                <a:solidFill>
                  <a:srgbClr val="000000"/>
                </a:solidFill>
              </a:rPr>
              <a:t>Combined</a:t>
            </a:r>
            <a:r>
              <a:rPr lang="es-ES" altLang="es-CL" sz="1800" dirty="0" smtClean="0">
                <a:solidFill>
                  <a:srgbClr val="000000"/>
                </a:solidFill>
              </a:rPr>
              <a:t> </a:t>
            </a:r>
            <a:r>
              <a:rPr lang="es-ES" altLang="es-CL" sz="1800" dirty="0" err="1" smtClean="0">
                <a:solidFill>
                  <a:srgbClr val="000000"/>
                </a:solidFill>
              </a:rPr>
              <a:t>Relationship</a:t>
            </a:r>
            <a:r>
              <a:rPr lang="es-ES" altLang="es-CL" sz="1800" dirty="0" smtClean="0">
                <a:solidFill>
                  <a:srgbClr val="000000"/>
                </a:solidFill>
              </a:rPr>
              <a:t> </a:t>
            </a:r>
            <a:r>
              <a:rPr lang="es-ES" altLang="es-CL" sz="1800" dirty="0" err="1" smtClean="0">
                <a:solidFill>
                  <a:srgbClr val="000000"/>
                </a:solidFill>
              </a:rPr>
              <a:t>Matrix</a:t>
            </a:r>
            <a:r>
              <a:rPr lang="es-ES" altLang="es-CL" sz="1800" dirty="0" smtClean="0">
                <a:solidFill>
                  <a:srgbClr val="000000"/>
                </a:solidFill>
              </a:rPr>
              <a:t> (H</a:t>
            </a:r>
            <a:r>
              <a:rPr lang="es-ES" altLang="es-CL" sz="1800" baseline="30000" dirty="0" smtClean="0">
                <a:solidFill>
                  <a:srgbClr val="000000"/>
                </a:solidFill>
              </a:rPr>
              <a:t>-1</a:t>
            </a:r>
            <a:r>
              <a:rPr lang="es-ES" altLang="es-CL" sz="1800" dirty="0" smtClean="0">
                <a:solidFill>
                  <a:srgbClr val="000000"/>
                </a:solidFill>
              </a:rPr>
              <a:t>)</a:t>
            </a:r>
            <a:endParaRPr lang="es-ES" altLang="es-CL" sz="1800" dirty="0">
              <a:solidFill>
                <a:srgbClr val="000000"/>
              </a:solidFill>
            </a:endParaRPr>
          </a:p>
        </p:txBody>
      </p:sp>
      <p:sp>
        <p:nvSpPr>
          <p:cNvPr id="38" name="Line 12"/>
          <p:cNvSpPr>
            <a:spLocks noChangeShapeType="1"/>
          </p:cNvSpPr>
          <p:nvPr/>
        </p:nvSpPr>
        <p:spPr bwMode="auto">
          <a:xfrm flipH="1">
            <a:off x="10648522" y="4671102"/>
            <a:ext cx="0"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dirty="0">
              <a:effectLst>
                <a:outerShdw blurRad="38100" dist="38100" dir="2700000" algn="tl">
                  <a:srgbClr val="000000">
                    <a:alpha val="43137"/>
                  </a:srgbClr>
                </a:outerShdw>
              </a:effectLst>
              <a:latin typeface="Times New Roman" panose="02020603050405020304" pitchFamily="18" charset="0"/>
            </a:endParaRPr>
          </a:p>
        </p:txBody>
      </p:sp>
      <p:sp>
        <p:nvSpPr>
          <p:cNvPr id="39" name="Text Box 23"/>
          <p:cNvSpPr txBox="1">
            <a:spLocks noChangeArrowheads="1"/>
          </p:cNvSpPr>
          <p:nvPr/>
        </p:nvSpPr>
        <p:spPr bwMode="auto">
          <a:xfrm>
            <a:off x="9298147" y="5199062"/>
            <a:ext cx="2700750" cy="92333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n-US" b="1" dirty="0" err="1" smtClean="0">
                <a:solidFill>
                  <a:srgbClr val="660033"/>
                </a:solidFill>
                <a:effectLst>
                  <a:outerShdw blurRad="38100" dist="38100" dir="2700000" algn="tl">
                    <a:srgbClr val="000000">
                      <a:alpha val="43137"/>
                    </a:srgbClr>
                  </a:outerShdw>
                </a:effectLst>
                <a:latin typeface="Calibri"/>
                <a:cs typeface="Arial" pitchFamily="34" charset="0"/>
              </a:rPr>
              <a:t>ssGBLUP</a:t>
            </a:r>
            <a:endParaRPr lang="en-US" b="1" dirty="0" smtClean="0">
              <a:solidFill>
                <a:srgbClr val="660033"/>
              </a:solidFill>
              <a:effectLst>
                <a:outerShdw blurRad="38100" dist="38100" dir="2700000" algn="tl">
                  <a:srgbClr val="000000">
                    <a:alpha val="43137"/>
                  </a:srgbClr>
                </a:outerShdw>
              </a:effectLst>
              <a:latin typeface="Calibri"/>
              <a:cs typeface="Arial" pitchFamily="34" charset="0"/>
            </a:endParaRPr>
          </a:p>
          <a:p>
            <a:pPr algn="ctr" eaLnBrk="1" fontAlgn="auto" hangingPunct="1">
              <a:spcBef>
                <a:spcPts val="0"/>
              </a:spcBef>
              <a:spcAft>
                <a:spcPts val="0"/>
              </a:spcAft>
              <a:defRPr/>
            </a:pPr>
            <a:r>
              <a:rPr lang="en-US" b="1" dirty="0" smtClean="0">
                <a:solidFill>
                  <a:srgbClr val="660033"/>
                </a:solidFill>
                <a:latin typeface="Calibri"/>
                <a:cs typeface="Arial" pitchFamily="34" charset="0"/>
              </a:rPr>
              <a:t>Single Step Genome Breeding Values</a:t>
            </a:r>
            <a:endParaRPr lang="en-US" b="1" dirty="0">
              <a:solidFill>
                <a:srgbClr val="660033"/>
              </a:solidFill>
              <a:latin typeface="Calibri"/>
              <a:cs typeface="Arial" pitchFamily="34" charset="0"/>
            </a:endParaRPr>
          </a:p>
        </p:txBody>
      </p:sp>
      <p:sp>
        <p:nvSpPr>
          <p:cNvPr id="7" name="Marcador de pie de página 6"/>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646222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8929"/>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8926"/>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up)">
                                      <p:cBhvr>
                                        <p:cTn id="28" dur="5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par>
                          <p:cTn id="53" fill="hold">
                            <p:stCondLst>
                              <p:cond delay="500"/>
                            </p:stCondLst>
                            <p:childTnLst>
                              <p:par>
                                <p:cTn id="54" presetID="10" presetClass="entr" presetSubtype="0" fill="hold" grpId="1"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up)">
                                      <p:cBhvr>
                                        <p:cTn id="61" dur="500"/>
                                        <p:tgtEl>
                                          <p:spTgt spid="38"/>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9" grpId="0" animBg="1"/>
      <p:bldP spid="38926" grpId="0" animBg="1"/>
      <p:bldP spid="19" grpId="0" animBg="1"/>
      <p:bldP spid="24" grpId="0"/>
      <p:bldP spid="30" grpId="0" animBg="1"/>
      <p:bldP spid="9" grpId="0" animBg="1"/>
      <p:bldP spid="37" grpId="0"/>
      <p:bldP spid="37" grpId="1"/>
      <p:bldP spid="38" grpId="0" animBg="1"/>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 name="Imagen 844"/>
          <p:cNvPicPr>
            <a:picLocks noChangeAspect="1"/>
          </p:cNvPicPr>
          <p:nvPr/>
        </p:nvPicPr>
        <p:blipFill>
          <a:blip r:embed="rId3"/>
          <a:stretch>
            <a:fillRect/>
          </a:stretch>
        </p:blipFill>
        <p:spPr>
          <a:xfrm>
            <a:off x="1248935" y="1503542"/>
            <a:ext cx="10284945" cy="4381200"/>
          </a:xfrm>
          <a:prstGeom prst="rect">
            <a:avLst/>
          </a:prstGeom>
        </p:spPr>
      </p:pic>
      <p:sp>
        <p:nvSpPr>
          <p:cNvPr id="4" name="16 CuadroTexto"/>
          <p:cNvSpPr txBox="1"/>
          <p:nvPr/>
        </p:nvSpPr>
        <p:spPr>
          <a:xfrm>
            <a:off x="1932496" y="3389161"/>
            <a:ext cx="893763" cy="307975"/>
          </a:xfrm>
          <a:prstGeom prst="rect">
            <a:avLst/>
          </a:prstGeom>
          <a:solidFill>
            <a:schemeClr val="bg1"/>
          </a:solidFill>
          <a:ln>
            <a:solidFill>
              <a:schemeClr val="accent5">
                <a:shade val="95000"/>
                <a:satMod val="105000"/>
                <a:alpha val="34000"/>
              </a:schemeClr>
            </a:solidFill>
          </a:ln>
        </p:spPr>
        <p:style>
          <a:lnRef idx="1">
            <a:schemeClr val="accent5"/>
          </a:lnRef>
          <a:fillRef idx="2">
            <a:schemeClr val="accent5"/>
          </a:fillRef>
          <a:effectRef idx="1">
            <a:schemeClr val="accent5"/>
          </a:effectRef>
          <a:fontRef idx="minor">
            <a:schemeClr val="dk1"/>
          </a:fontRef>
        </p:style>
        <p:txBody>
          <a:bodyPr wrap="none">
            <a:spAutoFit/>
          </a:bodyPr>
          <a:lstStyle/>
          <a:p>
            <a:pPr algn="ctr" eaLnBrk="1" fontAlgn="auto" hangingPunct="1">
              <a:spcBef>
                <a:spcPts val="0"/>
              </a:spcBef>
              <a:spcAft>
                <a:spcPts val="0"/>
              </a:spcAft>
              <a:defRPr/>
            </a:pPr>
            <a:r>
              <a:rPr lang="es-CL" sz="1400" dirty="0" err="1">
                <a:solidFill>
                  <a:srgbClr val="000000"/>
                </a:solidFill>
              </a:rPr>
              <a:t>Akvaforsk</a:t>
            </a:r>
            <a:endParaRPr lang="es-CL" sz="1400" dirty="0">
              <a:solidFill>
                <a:srgbClr val="000000"/>
              </a:solidFill>
            </a:endParaRPr>
          </a:p>
        </p:txBody>
      </p:sp>
      <p:sp>
        <p:nvSpPr>
          <p:cNvPr id="6" name="17 CuadroTexto"/>
          <p:cNvSpPr txBox="1"/>
          <p:nvPr/>
        </p:nvSpPr>
        <p:spPr>
          <a:xfrm>
            <a:off x="4579957" y="3568358"/>
            <a:ext cx="514350" cy="307975"/>
          </a:xfrm>
          <a:prstGeom prst="rect">
            <a:avLst/>
          </a:prstGeom>
          <a:solidFill>
            <a:schemeClr val="bg1">
              <a:alpha val="53000"/>
            </a:schemeClr>
          </a:solidFill>
          <a:ln>
            <a:solidFill>
              <a:schemeClr val="accent5">
                <a:shade val="95000"/>
                <a:satMod val="105000"/>
                <a:alpha val="34000"/>
              </a:schemeClr>
            </a:solidFill>
          </a:ln>
        </p:spPr>
        <p:style>
          <a:lnRef idx="1">
            <a:schemeClr val="accent5"/>
          </a:lnRef>
          <a:fillRef idx="2">
            <a:schemeClr val="accent5"/>
          </a:fillRef>
          <a:effectRef idx="1">
            <a:schemeClr val="accent5"/>
          </a:effectRef>
          <a:fontRef idx="minor">
            <a:schemeClr val="dk1"/>
          </a:fontRef>
        </p:style>
        <p:txBody>
          <a:bodyPr wrap="none">
            <a:spAutoFit/>
          </a:bodyPr>
          <a:lstStyle/>
          <a:p>
            <a:pPr algn="ctr" eaLnBrk="1" fontAlgn="auto" hangingPunct="1">
              <a:spcBef>
                <a:spcPts val="0"/>
              </a:spcBef>
              <a:spcAft>
                <a:spcPts val="0"/>
              </a:spcAft>
              <a:defRPr/>
            </a:pPr>
            <a:r>
              <a:rPr lang="es-CL" sz="1400" dirty="0">
                <a:solidFill>
                  <a:srgbClr val="000000"/>
                </a:solidFill>
              </a:rPr>
              <a:t>GIFT</a:t>
            </a:r>
          </a:p>
        </p:txBody>
      </p:sp>
      <p:sp>
        <p:nvSpPr>
          <p:cNvPr id="7" name="18 CuadroTexto"/>
          <p:cNvSpPr txBox="1"/>
          <p:nvPr/>
        </p:nvSpPr>
        <p:spPr>
          <a:xfrm>
            <a:off x="5178633" y="3087324"/>
            <a:ext cx="782638" cy="523875"/>
          </a:xfrm>
          <a:prstGeom prst="rect">
            <a:avLst/>
          </a:prstGeom>
          <a:solidFill>
            <a:schemeClr val="bg1"/>
          </a:solidFill>
          <a:ln>
            <a:solidFill>
              <a:schemeClr val="accent5">
                <a:shade val="95000"/>
                <a:satMod val="105000"/>
                <a:alpha val="34000"/>
              </a:schemeClr>
            </a:solidFill>
          </a:ln>
        </p:spPr>
        <p:style>
          <a:lnRef idx="1">
            <a:schemeClr val="accent5"/>
          </a:lnRef>
          <a:fillRef idx="2">
            <a:schemeClr val="accent5"/>
          </a:fillRef>
          <a:effectRef idx="1">
            <a:schemeClr val="accent5"/>
          </a:effectRef>
          <a:fontRef idx="minor">
            <a:schemeClr val="dk1"/>
          </a:fontRef>
        </p:style>
        <p:txBody>
          <a:bodyPr>
            <a:spAutoFit/>
          </a:bodyPr>
          <a:lstStyle/>
          <a:p>
            <a:pPr algn="ctr" eaLnBrk="1" fontAlgn="auto" hangingPunct="1">
              <a:spcBef>
                <a:spcPts val="0"/>
              </a:spcBef>
              <a:spcAft>
                <a:spcPts val="0"/>
              </a:spcAft>
              <a:defRPr/>
            </a:pPr>
            <a:r>
              <a:rPr lang="es-CL" sz="1400" dirty="0">
                <a:solidFill>
                  <a:srgbClr val="000000"/>
                </a:solidFill>
              </a:rPr>
              <a:t>IFOP </a:t>
            </a:r>
            <a:r>
              <a:rPr lang="es-CL" sz="1400" dirty="0" err="1" smtClean="0">
                <a:solidFill>
                  <a:srgbClr val="000000"/>
                </a:solidFill>
              </a:rPr>
              <a:t>U.Chile</a:t>
            </a:r>
            <a:endParaRPr lang="es-CL" sz="1400" dirty="0">
              <a:solidFill>
                <a:srgbClr val="000000"/>
              </a:solidFill>
            </a:endParaRPr>
          </a:p>
        </p:txBody>
      </p:sp>
      <p:cxnSp>
        <p:nvCxnSpPr>
          <p:cNvPr id="8" name="Conector recto de flecha 7"/>
          <p:cNvCxnSpPr/>
          <p:nvPr/>
        </p:nvCxnSpPr>
        <p:spPr>
          <a:xfrm flipH="1">
            <a:off x="1836606" y="3697136"/>
            <a:ext cx="590898" cy="3400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a:off x="1836606" y="3725950"/>
            <a:ext cx="590898" cy="5762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18 CuadroTexto"/>
          <p:cNvSpPr txBox="1"/>
          <p:nvPr/>
        </p:nvSpPr>
        <p:spPr>
          <a:xfrm>
            <a:off x="5278887" y="2268927"/>
            <a:ext cx="1197820" cy="738664"/>
          </a:xfrm>
          <a:prstGeom prst="rect">
            <a:avLst/>
          </a:prstGeom>
          <a:solidFill>
            <a:schemeClr val="bg1"/>
          </a:solidFill>
          <a:ln>
            <a:solidFill>
              <a:schemeClr val="accent5">
                <a:shade val="95000"/>
                <a:satMod val="105000"/>
                <a:alpha val="34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s-CL" sz="1400" dirty="0">
                <a:solidFill>
                  <a:srgbClr val="000000"/>
                </a:solidFill>
              </a:rPr>
              <a:t>Central </a:t>
            </a:r>
            <a:r>
              <a:rPr lang="es-CL" sz="1400" dirty="0" smtClean="0">
                <a:solidFill>
                  <a:srgbClr val="000000"/>
                </a:solidFill>
              </a:rPr>
              <a:t>Inst. </a:t>
            </a:r>
            <a:r>
              <a:rPr lang="es-CL" sz="1400" dirty="0">
                <a:solidFill>
                  <a:srgbClr val="000000"/>
                </a:solidFill>
              </a:rPr>
              <a:t>of </a:t>
            </a:r>
            <a:r>
              <a:rPr lang="es-CL" sz="1400" dirty="0" err="1">
                <a:solidFill>
                  <a:srgbClr val="000000"/>
                </a:solidFill>
              </a:rPr>
              <a:t>f</a:t>
            </a:r>
            <a:r>
              <a:rPr lang="es-CL" sz="1400" dirty="0" err="1" smtClean="0">
                <a:solidFill>
                  <a:srgbClr val="000000"/>
                </a:solidFill>
              </a:rPr>
              <a:t>reshwater</a:t>
            </a:r>
            <a:r>
              <a:rPr lang="es-CL" sz="1400" dirty="0" smtClean="0">
                <a:solidFill>
                  <a:srgbClr val="000000"/>
                </a:solidFill>
              </a:rPr>
              <a:t> </a:t>
            </a:r>
            <a:r>
              <a:rPr lang="es-CL" sz="1400" dirty="0" err="1">
                <a:solidFill>
                  <a:srgbClr val="000000"/>
                </a:solidFill>
              </a:rPr>
              <a:t>Aquaculture</a:t>
            </a:r>
            <a:endParaRPr lang="es-CL" sz="1400" dirty="0">
              <a:solidFill>
                <a:srgbClr val="000000"/>
              </a:solidFill>
            </a:endParaRPr>
          </a:p>
        </p:txBody>
      </p:sp>
      <p:sp>
        <p:nvSpPr>
          <p:cNvPr id="841" name="18 CuadroTexto"/>
          <p:cNvSpPr txBox="1"/>
          <p:nvPr/>
        </p:nvSpPr>
        <p:spPr>
          <a:xfrm>
            <a:off x="6693127" y="2330482"/>
            <a:ext cx="1197820" cy="307777"/>
          </a:xfrm>
          <a:prstGeom prst="rect">
            <a:avLst/>
          </a:prstGeom>
          <a:solidFill>
            <a:schemeClr val="bg1"/>
          </a:solidFill>
          <a:ln>
            <a:solidFill>
              <a:schemeClr val="accent5">
                <a:shade val="95000"/>
                <a:satMod val="105000"/>
                <a:alpha val="34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s-CL" sz="1400" dirty="0" smtClean="0">
                <a:solidFill>
                  <a:srgbClr val="000000"/>
                </a:solidFill>
              </a:rPr>
              <a:t>AquaChile</a:t>
            </a:r>
            <a:endParaRPr lang="es-CL" sz="1400" dirty="0">
              <a:solidFill>
                <a:srgbClr val="000000"/>
              </a:solidFill>
            </a:endParaRPr>
          </a:p>
        </p:txBody>
      </p:sp>
      <p:cxnSp>
        <p:nvCxnSpPr>
          <p:cNvPr id="11" name="Conector recto de flecha 10"/>
          <p:cNvCxnSpPr>
            <a:stCxn id="7" idx="2"/>
          </p:cNvCxnSpPr>
          <p:nvPr/>
        </p:nvCxnSpPr>
        <p:spPr>
          <a:xfrm>
            <a:off x="5569952" y="3611199"/>
            <a:ext cx="668119" cy="6716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9" name="Conector recto de flecha 838"/>
          <p:cNvCxnSpPr>
            <a:stCxn id="12" idx="2"/>
          </p:cNvCxnSpPr>
          <p:nvPr/>
        </p:nvCxnSpPr>
        <p:spPr>
          <a:xfrm>
            <a:off x="5877797" y="3007591"/>
            <a:ext cx="378293" cy="9512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2" name="Conector recto de flecha 841"/>
          <p:cNvCxnSpPr/>
          <p:nvPr/>
        </p:nvCxnSpPr>
        <p:spPr>
          <a:xfrm flipH="1">
            <a:off x="7320383" y="2638259"/>
            <a:ext cx="182672" cy="165165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3" name="Conector recto de flecha 842"/>
          <p:cNvCxnSpPr/>
          <p:nvPr/>
        </p:nvCxnSpPr>
        <p:spPr>
          <a:xfrm flipH="1">
            <a:off x="7299694" y="2638259"/>
            <a:ext cx="203361" cy="108769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8" name="Conector recto de flecha 857"/>
          <p:cNvCxnSpPr/>
          <p:nvPr/>
        </p:nvCxnSpPr>
        <p:spPr>
          <a:xfrm>
            <a:off x="7503055" y="2638259"/>
            <a:ext cx="461502" cy="543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4" name="Conector recto de flecha 863"/>
          <p:cNvCxnSpPr>
            <a:stCxn id="865" idx="2"/>
          </p:cNvCxnSpPr>
          <p:nvPr/>
        </p:nvCxnSpPr>
        <p:spPr>
          <a:xfrm flipH="1">
            <a:off x="6262861" y="3417812"/>
            <a:ext cx="348924" cy="2796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5" name="17 CuadroTexto"/>
          <p:cNvSpPr txBox="1"/>
          <p:nvPr/>
        </p:nvSpPr>
        <p:spPr>
          <a:xfrm>
            <a:off x="6167411" y="2894592"/>
            <a:ext cx="888748" cy="523220"/>
          </a:xfrm>
          <a:prstGeom prst="rect">
            <a:avLst/>
          </a:prstGeom>
          <a:solidFill>
            <a:schemeClr val="bg1"/>
          </a:solidFill>
          <a:ln>
            <a:solidFill>
              <a:schemeClr val="accent5">
                <a:shade val="95000"/>
                <a:satMod val="105000"/>
                <a:alpha val="34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es-MX" sz="1400" dirty="0" err="1">
                <a:solidFill>
                  <a:srgbClr val="000000"/>
                </a:solidFill>
              </a:rPr>
              <a:t>Finland</a:t>
            </a:r>
            <a:r>
              <a:rPr lang="es-MX" sz="1400" dirty="0">
                <a:solidFill>
                  <a:srgbClr val="000000"/>
                </a:solidFill>
              </a:rPr>
              <a:t> (MTT)</a:t>
            </a:r>
            <a:endParaRPr lang="es-CL" sz="1400" dirty="0">
              <a:solidFill>
                <a:srgbClr val="000000"/>
              </a:solidFill>
            </a:endParaRPr>
          </a:p>
        </p:txBody>
      </p:sp>
      <p:sp>
        <p:nvSpPr>
          <p:cNvPr id="873" name="CuadroTexto 872"/>
          <p:cNvSpPr txBox="1"/>
          <p:nvPr/>
        </p:nvSpPr>
        <p:spPr>
          <a:xfrm>
            <a:off x="2623543" y="172344"/>
            <a:ext cx="7723589" cy="461665"/>
          </a:xfrm>
          <a:prstGeom prst="rect">
            <a:avLst/>
          </a:prstGeom>
          <a:noFill/>
        </p:spPr>
        <p:txBody>
          <a:bodyPr wrap="none" rtlCol="0">
            <a:spAutoFit/>
          </a:bodyPr>
          <a:lstStyle/>
          <a:p>
            <a:r>
              <a:rPr lang="es-MX" sz="2400" dirty="0" smtClean="0"/>
              <a:t>YEAR OF INITIATION OF BREEDING PROGRAMS  (Incomplete)</a:t>
            </a:r>
            <a:endParaRPr lang="es-CL" sz="2400" dirty="0"/>
          </a:p>
        </p:txBody>
      </p:sp>
      <p:sp>
        <p:nvSpPr>
          <p:cNvPr id="874" name="5 Rectángulo"/>
          <p:cNvSpPr/>
          <p:nvPr/>
        </p:nvSpPr>
        <p:spPr>
          <a:xfrm>
            <a:off x="1885576" y="6053917"/>
            <a:ext cx="2980881" cy="276999"/>
          </a:xfrm>
          <a:prstGeom prst="rect">
            <a:avLst/>
          </a:prstGeom>
        </p:spPr>
        <p:txBody>
          <a:bodyPr wrap="none">
            <a:spAutoFit/>
          </a:bodyPr>
          <a:lstStyle/>
          <a:p>
            <a:pPr algn="ctr" eaLnBrk="1" fontAlgn="auto" hangingPunct="1">
              <a:spcBef>
                <a:spcPts val="0"/>
              </a:spcBef>
              <a:spcAft>
                <a:spcPts val="0"/>
              </a:spcAft>
              <a:defRPr/>
            </a:pPr>
            <a:r>
              <a:rPr lang="es-CL" sz="1200" dirty="0" smtClean="0"/>
              <a:t>Data f</a:t>
            </a:r>
            <a:r>
              <a:rPr lang="es-CL" sz="1200" dirty="0" smtClean="0">
                <a:latin typeface="+mn-lt"/>
                <a:cs typeface="+mn-cs"/>
              </a:rPr>
              <a:t>rom</a:t>
            </a:r>
            <a:r>
              <a:rPr lang="es-CL" sz="1200" dirty="0" smtClean="0"/>
              <a:t>: </a:t>
            </a:r>
            <a:r>
              <a:rPr lang="es-CL" sz="1200" dirty="0" smtClean="0">
                <a:latin typeface="+mn-lt"/>
                <a:cs typeface="+mn-cs"/>
              </a:rPr>
              <a:t>Rye </a:t>
            </a:r>
            <a:r>
              <a:rPr lang="es-CL" sz="1200" dirty="0">
                <a:latin typeface="+mn-lt"/>
                <a:cs typeface="+mn-cs"/>
              </a:rPr>
              <a:t>et al (2010</a:t>
            </a:r>
            <a:r>
              <a:rPr lang="es-CL" sz="1200" dirty="0" smtClean="0">
                <a:latin typeface="+mn-lt"/>
                <a:cs typeface="+mn-cs"/>
              </a:rPr>
              <a:t>) and  </a:t>
            </a:r>
            <a:r>
              <a:rPr lang="es-CL" sz="1200" dirty="0">
                <a:latin typeface="+mn-lt"/>
                <a:cs typeface="+mn-cs"/>
              </a:rPr>
              <a:t>Neira (2010)</a:t>
            </a:r>
          </a:p>
        </p:txBody>
      </p:sp>
      <p:sp>
        <p:nvSpPr>
          <p:cNvPr id="875" name="Rectángulo 874"/>
          <p:cNvSpPr/>
          <p:nvPr/>
        </p:nvSpPr>
        <p:spPr>
          <a:xfrm>
            <a:off x="2806424" y="2251381"/>
            <a:ext cx="1900818" cy="646331"/>
          </a:xfrm>
          <a:prstGeom prst="rect">
            <a:avLst/>
          </a:prstGeom>
          <a:solidFill>
            <a:schemeClr val="bg1"/>
          </a:solidFill>
        </p:spPr>
        <p:txBody>
          <a:bodyPr wrap="square">
            <a:spAutoFit/>
          </a:bodyPr>
          <a:lstStyle/>
          <a:p>
            <a:pPr lvl="0" algn="ctr"/>
            <a:r>
              <a:rPr lang="en-US" dirty="0">
                <a:solidFill>
                  <a:schemeClr val="accent1"/>
                </a:solidFill>
              </a:rPr>
              <a:t>Milestones in fish breeding</a:t>
            </a:r>
          </a:p>
        </p:txBody>
      </p:sp>
      <p:cxnSp>
        <p:nvCxnSpPr>
          <p:cNvPr id="876" name="Conector recto de flecha 875"/>
          <p:cNvCxnSpPr/>
          <p:nvPr/>
        </p:nvCxnSpPr>
        <p:spPr>
          <a:xfrm flipH="1">
            <a:off x="2801160" y="2973388"/>
            <a:ext cx="850845" cy="34009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77" name="Conector recto de flecha 876"/>
          <p:cNvCxnSpPr/>
          <p:nvPr/>
        </p:nvCxnSpPr>
        <p:spPr>
          <a:xfrm>
            <a:off x="3662298" y="2957346"/>
            <a:ext cx="917659" cy="61101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82" name="Rectángulo 881"/>
          <p:cNvSpPr/>
          <p:nvPr/>
        </p:nvSpPr>
        <p:spPr>
          <a:xfrm>
            <a:off x="2855469" y="582066"/>
            <a:ext cx="7491663" cy="646331"/>
          </a:xfrm>
          <a:prstGeom prst="rect">
            <a:avLst/>
          </a:prstGeom>
        </p:spPr>
        <p:txBody>
          <a:bodyPr wrap="square">
            <a:spAutoFit/>
          </a:bodyPr>
          <a:lstStyle/>
          <a:p>
            <a:r>
              <a:rPr lang="en-US" dirty="0"/>
              <a:t>Breeding Program defined </a:t>
            </a:r>
            <a:r>
              <a:rPr lang="en-US" dirty="0" smtClean="0"/>
              <a:t>as having </a:t>
            </a:r>
            <a:r>
              <a:rPr lang="en-US" dirty="0"/>
              <a:t>an impact on production or in </a:t>
            </a:r>
            <a:r>
              <a:rPr lang="en-US" dirty="0" smtClean="0"/>
              <a:t>people</a:t>
            </a:r>
          </a:p>
          <a:p>
            <a:pPr algn="ctr"/>
            <a:r>
              <a:rPr lang="en-US" dirty="0" smtClean="0"/>
              <a:t>Chile </a:t>
            </a:r>
            <a:r>
              <a:rPr lang="en-US" dirty="0"/>
              <a:t>was one of the pioneers in salmon genetic improvement</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436" y="3860568"/>
            <a:ext cx="248493" cy="589562"/>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073" y="3855754"/>
            <a:ext cx="258238" cy="589563"/>
          </a:xfrm>
          <a:prstGeom prst="rect">
            <a:avLst/>
          </a:prstGeom>
        </p:spPr>
      </p:pic>
      <p:cxnSp>
        <p:nvCxnSpPr>
          <p:cNvPr id="10" name="Conector recto de flecha 9"/>
          <p:cNvCxnSpPr/>
          <p:nvPr/>
        </p:nvCxnSpPr>
        <p:spPr>
          <a:xfrm>
            <a:off x="4835349" y="3868893"/>
            <a:ext cx="546408" cy="419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Marcador de pie de página 12"/>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9312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par>
                                <p:cTn id="19" presetID="22" presetClass="entr" presetSubtype="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par>
                                <p:cTn id="27" presetID="22" presetClass="entr" presetSubtype="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par>
                          <p:cTn id="30" fill="hold">
                            <p:stCondLst>
                              <p:cond delay="2000"/>
                            </p:stCondLst>
                            <p:childTnLst>
                              <p:par>
                                <p:cTn id="31" presetID="10" presetClass="entr" presetSubtype="0" fill="hold" grpId="0" nodeType="afterEffect">
                                  <p:stCondLst>
                                    <p:cond delay="15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childTnLst>
                                </p:cTn>
                              </p:par>
                              <p:par>
                                <p:cTn id="34" presetID="22" presetClass="entr" presetSubtype="1" fill="hold" nodeType="withEffect">
                                  <p:stCondLst>
                                    <p:cond delay="1500"/>
                                  </p:stCondLst>
                                  <p:childTnLst>
                                    <p:set>
                                      <p:cBhvr>
                                        <p:cTn id="35" dur="1" fill="hold">
                                          <p:stCondLst>
                                            <p:cond delay="0"/>
                                          </p:stCondLst>
                                        </p:cTn>
                                        <p:tgtEl>
                                          <p:spTgt spid="839"/>
                                        </p:tgtEl>
                                        <p:attrNameLst>
                                          <p:attrName>style.visibility</p:attrName>
                                        </p:attrNameLst>
                                      </p:cBhvr>
                                      <p:to>
                                        <p:strVal val="visible"/>
                                      </p:to>
                                    </p:set>
                                    <p:animEffect transition="in" filter="wipe(up)">
                                      <p:cBhvr>
                                        <p:cTn id="36" dur="500"/>
                                        <p:tgtEl>
                                          <p:spTgt spid="839"/>
                                        </p:tgtEl>
                                      </p:cBhvr>
                                    </p:animEffect>
                                  </p:childTnLst>
                                </p:cTn>
                              </p:par>
                            </p:childTnLst>
                          </p:cTn>
                        </p:par>
                        <p:par>
                          <p:cTn id="37" fill="hold">
                            <p:stCondLst>
                              <p:cond delay="5500"/>
                            </p:stCondLst>
                            <p:childTnLst>
                              <p:par>
                                <p:cTn id="38" presetID="10" presetClass="entr" presetSubtype="0" fill="hold" grpId="0" nodeType="afterEffect">
                                  <p:stCondLst>
                                    <p:cond delay="1500"/>
                                  </p:stCondLst>
                                  <p:childTnLst>
                                    <p:set>
                                      <p:cBhvr>
                                        <p:cTn id="39" dur="1" fill="hold">
                                          <p:stCondLst>
                                            <p:cond delay="0"/>
                                          </p:stCondLst>
                                        </p:cTn>
                                        <p:tgtEl>
                                          <p:spTgt spid="865"/>
                                        </p:tgtEl>
                                        <p:attrNameLst>
                                          <p:attrName>style.visibility</p:attrName>
                                        </p:attrNameLst>
                                      </p:cBhvr>
                                      <p:to>
                                        <p:strVal val="visible"/>
                                      </p:to>
                                    </p:set>
                                    <p:animEffect transition="in" filter="fade">
                                      <p:cBhvr>
                                        <p:cTn id="40" dur="2000"/>
                                        <p:tgtEl>
                                          <p:spTgt spid="865"/>
                                        </p:tgtEl>
                                      </p:cBhvr>
                                    </p:animEffect>
                                  </p:childTnLst>
                                </p:cTn>
                              </p:par>
                              <p:par>
                                <p:cTn id="41" presetID="22" presetClass="entr" presetSubtype="1" fill="hold" nodeType="withEffect">
                                  <p:stCondLst>
                                    <p:cond delay="1500"/>
                                  </p:stCondLst>
                                  <p:childTnLst>
                                    <p:set>
                                      <p:cBhvr>
                                        <p:cTn id="42" dur="1" fill="hold">
                                          <p:stCondLst>
                                            <p:cond delay="0"/>
                                          </p:stCondLst>
                                        </p:cTn>
                                        <p:tgtEl>
                                          <p:spTgt spid="864"/>
                                        </p:tgtEl>
                                        <p:attrNameLst>
                                          <p:attrName>style.visibility</p:attrName>
                                        </p:attrNameLst>
                                      </p:cBhvr>
                                      <p:to>
                                        <p:strVal val="visible"/>
                                      </p:to>
                                    </p:set>
                                    <p:animEffect transition="in" filter="wipe(up)">
                                      <p:cBhvr>
                                        <p:cTn id="43" dur="500"/>
                                        <p:tgtEl>
                                          <p:spTgt spid="864"/>
                                        </p:tgtEl>
                                      </p:cBhvr>
                                    </p:animEffect>
                                  </p:childTnLst>
                                </p:cTn>
                              </p:par>
                            </p:childTnLst>
                          </p:cTn>
                        </p:par>
                        <p:par>
                          <p:cTn id="44" fill="hold">
                            <p:stCondLst>
                              <p:cond delay="9000"/>
                            </p:stCondLst>
                            <p:childTnLst>
                              <p:par>
                                <p:cTn id="45" presetID="10" presetClass="entr" presetSubtype="0" fill="hold" grpId="0" nodeType="afterEffect">
                                  <p:stCondLst>
                                    <p:cond delay="0"/>
                                  </p:stCondLst>
                                  <p:childTnLst>
                                    <p:set>
                                      <p:cBhvr>
                                        <p:cTn id="46" dur="1" fill="hold">
                                          <p:stCondLst>
                                            <p:cond delay="0"/>
                                          </p:stCondLst>
                                        </p:cTn>
                                        <p:tgtEl>
                                          <p:spTgt spid="841"/>
                                        </p:tgtEl>
                                        <p:attrNameLst>
                                          <p:attrName>style.visibility</p:attrName>
                                        </p:attrNameLst>
                                      </p:cBhvr>
                                      <p:to>
                                        <p:strVal val="visible"/>
                                      </p:to>
                                    </p:set>
                                    <p:animEffect transition="in" filter="fade">
                                      <p:cBhvr>
                                        <p:cTn id="47" dur="2000"/>
                                        <p:tgtEl>
                                          <p:spTgt spid="841"/>
                                        </p:tgtEl>
                                      </p:cBhvr>
                                    </p:animEffect>
                                  </p:childTnLst>
                                </p:cTn>
                              </p:par>
                              <p:par>
                                <p:cTn id="48" presetID="22" presetClass="entr" presetSubtype="1" fill="hold" nodeType="withEffect">
                                  <p:stCondLst>
                                    <p:cond delay="1500"/>
                                  </p:stCondLst>
                                  <p:childTnLst>
                                    <p:set>
                                      <p:cBhvr>
                                        <p:cTn id="49" dur="1" fill="hold">
                                          <p:stCondLst>
                                            <p:cond delay="0"/>
                                          </p:stCondLst>
                                        </p:cTn>
                                        <p:tgtEl>
                                          <p:spTgt spid="842"/>
                                        </p:tgtEl>
                                        <p:attrNameLst>
                                          <p:attrName>style.visibility</p:attrName>
                                        </p:attrNameLst>
                                      </p:cBhvr>
                                      <p:to>
                                        <p:strVal val="visible"/>
                                      </p:to>
                                    </p:set>
                                    <p:animEffect transition="in" filter="wipe(up)">
                                      <p:cBhvr>
                                        <p:cTn id="50" dur="500"/>
                                        <p:tgtEl>
                                          <p:spTgt spid="842"/>
                                        </p:tgtEl>
                                      </p:cBhvr>
                                    </p:animEffect>
                                  </p:childTnLst>
                                </p:cTn>
                              </p:par>
                              <p:par>
                                <p:cTn id="51" presetID="22" presetClass="entr" presetSubtype="1" fill="hold" nodeType="withEffect">
                                  <p:stCondLst>
                                    <p:cond delay="1500"/>
                                  </p:stCondLst>
                                  <p:childTnLst>
                                    <p:set>
                                      <p:cBhvr>
                                        <p:cTn id="52" dur="1" fill="hold">
                                          <p:stCondLst>
                                            <p:cond delay="0"/>
                                          </p:stCondLst>
                                        </p:cTn>
                                        <p:tgtEl>
                                          <p:spTgt spid="843"/>
                                        </p:tgtEl>
                                        <p:attrNameLst>
                                          <p:attrName>style.visibility</p:attrName>
                                        </p:attrNameLst>
                                      </p:cBhvr>
                                      <p:to>
                                        <p:strVal val="visible"/>
                                      </p:to>
                                    </p:set>
                                    <p:animEffect transition="in" filter="wipe(up)">
                                      <p:cBhvr>
                                        <p:cTn id="53" dur="500"/>
                                        <p:tgtEl>
                                          <p:spTgt spid="843"/>
                                        </p:tgtEl>
                                      </p:cBhvr>
                                    </p:animEffect>
                                  </p:childTnLst>
                                </p:cTn>
                              </p:par>
                              <p:par>
                                <p:cTn id="54" presetID="22" presetClass="entr" presetSubtype="1" fill="hold" nodeType="withEffect">
                                  <p:stCondLst>
                                    <p:cond delay="1500"/>
                                  </p:stCondLst>
                                  <p:childTnLst>
                                    <p:set>
                                      <p:cBhvr>
                                        <p:cTn id="55" dur="1" fill="hold">
                                          <p:stCondLst>
                                            <p:cond delay="0"/>
                                          </p:stCondLst>
                                        </p:cTn>
                                        <p:tgtEl>
                                          <p:spTgt spid="858"/>
                                        </p:tgtEl>
                                        <p:attrNameLst>
                                          <p:attrName>style.visibility</p:attrName>
                                        </p:attrNameLst>
                                      </p:cBhvr>
                                      <p:to>
                                        <p:strVal val="visible"/>
                                      </p:to>
                                    </p:set>
                                    <p:animEffect transition="in" filter="wipe(up)">
                                      <p:cBhvr>
                                        <p:cTn id="56" dur="500"/>
                                        <p:tgtEl>
                                          <p:spTgt spid="858"/>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875"/>
                                        </p:tgtEl>
                                        <p:attrNameLst>
                                          <p:attrName>style.visibility</p:attrName>
                                        </p:attrNameLst>
                                      </p:cBhvr>
                                      <p:to>
                                        <p:strVal val="visible"/>
                                      </p:to>
                                    </p:set>
                                    <p:animEffect transition="in" filter="dissolve">
                                      <p:cBhvr>
                                        <p:cTn id="61" dur="500"/>
                                        <p:tgtEl>
                                          <p:spTgt spid="875"/>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876"/>
                                        </p:tgtEl>
                                        <p:attrNameLst>
                                          <p:attrName>style.visibility</p:attrName>
                                        </p:attrNameLst>
                                      </p:cBhvr>
                                      <p:to>
                                        <p:strVal val="visible"/>
                                      </p:to>
                                    </p:set>
                                    <p:animEffect transition="in" filter="wipe(up)">
                                      <p:cBhvr>
                                        <p:cTn id="65" dur="500"/>
                                        <p:tgtEl>
                                          <p:spTgt spid="876"/>
                                        </p:tgtEl>
                                      </p:cBhvr>
                                    </p:animEffect>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877"/>
                                        </p:tgtEl>
                                        <p:attrNameLst>
                                          <p:attrName>style.visibility</p:attrName>
                                        </p:attrNameLst>
                                      </p:cBhvr>
                                      <p:to>
                                        <p:strVal val="visible"/>
                                      </p:to>
                                    </p:set>
                                    <p:animEffect transition="in" filter="wipe(up)">
                                      <p:cBhvr>
                                        <p:cTn id="69" dur="500"/>
                                        <p:tgtEl>
                                          <p:spTgt spid="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2" grpId="0" animBg="1"/>
      <p:bldP spid="841" grpId="0" animBg="1"/>
      <p:bldP spid="865" grpId="0" animBg="1"/>
      <p:bldP spid="87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209" y="2162534"/>
            <a:ext cx="3975823" cy="2593751"/>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7767" y="2879646"/>
            <a:ext cx="4272080" cy="976949"/>
          </a:xfrm>
          <a:prstGeom prst="rect">
            <a:avLst/>
          </a:prstGeom>
        </p:spPr>
      </p:pic>
      <p:sp>
        <p:nvSpPr>
          <p:cNvPr id="2" name="1 Título"/>
          <p:cNvSpPr>
            <a:spLocks noGrp="1"/>
          </p:cNvSpPr>
          <p:nvPr>
            <p:ph type="title"/>
          </p:nvPr>
        </p:nvSpPr>
        <p:spPr>
          <a:xfrm>
            <a:off x="1100380" y="275181"/>
            <a:ext cx="10197884" cy="1054618"/>
          </a:xfrm>
        </p:spPr>
        <p:txBody>
          <a:bodyPr>
            <a:normAutofit fontScale="90000"/>
          </a:bodyPr>
          <a:lstStyle/>
          <a:p>
            <a:pPr algn="ctr"/>
            <a:r>
              <a:rPr lang="en-US" dirty="0" smtClean="0"/>
              <a:t>Chilean participation in </a:t>
            </a:r>
            <a:r>
              <a:rPr lang="en-US" dirty="0" err="1" smtClean="0"/>
              <a:t>aquacultural</a:t>
            </a:r>
            <a:r>
              <a:rPr lang="en-US" dirty="0" smtClean="0"/>
              <a:t> </a:t>
            </a:r>
            <a:br>
              <a:rPr lang="en-US" dirty="0" smtClean="0"/>
            </a:br>
            <a:r>
              <a:rPr lang="en-US" dirty="0" smtClean="0"/>
              <a:t>genetics and breeding</a:t>
            </a:r>
            <a:endParaRPr lang="en-US" dirty="0"/>
          </a:p>
        </p:txBody>
      </p:sp>
      <p:sp>
        <p:nvSpPr>
          <p:cNvPr id="3" name="2 Marcador de contenido"/>
          <p:cNvSpPr>
            <a:spLocks noGrp="1"/>
          </p:cNvSpPr>
          <p:nvPr>
            <p:ph idx="1"/>
          </p:nvPr>
        </p:nvSpPr>
        <p:spPr>
          <a:xfrm>
            <a:off x="152400" y="1645565"/>
            <a:ext cx="8686800" cy="5040560"/>
          </a:xfrm>
        </p:spPr>
        <p:txBody>
          <a:bodyPr>
            <a:normAutofit/>
          </a:bodyPr>
          <a:lstStyle/>
          <a:p>
            <a:pPr marL="277813" indent="-277813">
              <a:tabLst>
                <a:tab pos="1349375" algn="l"/>
              </a:tabLst>
            </a:pPr>
            <a:r>
              <a:rPr lang="en-US" dirty="0" smtClean="0"/>
              <a:t>1986 Beginning </a:t>
            </a:r>
            <a:r>
              <a:rPr lang="en-US" dirty="0"/>
              <a:t>of our </a:t>
            </a:r>
            <a:r>
              <a:rPr lang="en-US" dirty="0" smtClean="0"/>
              <a:t>research in fish breeding</a:t>
            </a:r>
          </a:p>
          <a:p>
            <a:pPr marL="277813" indent="-277813">
              <a:tabLst>
                <a:tab pos="1349375" algn="l"/>
              </a:tabLst>
            </a:pPr>
            <a:r>
              <a:rPr lang="en-US" dirty="0" smtClean="0"/>
              <a:t>1992 Coho Breeding Program (BP) in </a:t>
            </a:r>
            <a:r>
              <a:rPr lang="en-US" dirty="0" err="1" smtClean="0"/>
              <a:t>Cohyaique</a:t>
            </a:r>
            <a:endParaRPr lang="en-US" dirty="0" smtClean="0"/>
          </a:p>
          <a:p>
            <a:pPr marL="735013" lvl="3" indent="-277813">
              <a:buFont typeface="Wingdings" pitchFamily="2" charset="2"/>
              <a:buChar char="ü"/>
              <a:tabLst>
                <a:tab pos="1349375" algn="l"/>
              </a:tabLst>
            </a:pPr>
            <a:r>
              <a:rPr lang="en-US" dirty="0" smtClean="0"/>
              <a:t>Use of Pit Tags and freeze branding at 5 grams</a:t>
            </a:r>
          </a:p>
          <a:p>
            <a:pPr marL="735013" lvl="3" indent="-277813">
              <a:buFont typeface="Wingdings" pitchFamily="2" charset="2"/>
              <a:buChar char="ü"/>
              <a:tabLst>
                <a:tab pos="1349375" algn="l"/>
              </a:tabLst>
            </a:pPr>
            <a:r>
              <a:rPr lang="en-US" dirty="0" smtClean="0"/>
              <a:t>Use of Animal models for estimating BVs</a:t>
            </a:r>
          </a:p>
          <a:p>
            <a:pPr marL="277813" indent="-277813">
              <a:tabLst>
                <a:tab pos="1349375" algn="l"/>
              </a:tabLst>
            </a:pPr>
            <a:r>
              <a:rPr lang="en-US" dirty="0" smtClean="0"/>
              <a:t>1997  Atlantic and </a:t>
            </a:r>
            <a:r>
              <a:rPr lang="en-US" dirty="0" err="1" smtClean="0"/>
              <a:t>coho</a:t>
            </a:r>
            <a:r>
              <a:rPr lang="en-US" dirty="0" smtClean="0"/>
              <a:t> salmon BPs in </a:t>
            </a:r>
            <a:r>
              <a:rPr lang="en-US" dirty="0" err="1" smtClean="0"/>
              <a:t>Aquachile</a:t>
            </a:r>
            <a:r>
              <a:rPr lang="en-US" dirty="0" smtClean="0"/>
              <a:t> </a:t>
            </a:r>
          </a:p>
          <a:p>
            <a:pPr marL="277813" indent="-277813">
              <a:tabLst>
                <a:tab pos="1349375" algn="l"/>
              </a:tabLst>
            </a:pPr>
            <a:r>
              <a:rPr lang="en-US" dirty="0" smtClean="0"/>
              <a:t>2000  </a:t>
            </a:r>
            <a:r>
              <a:rPr lang="en-US" dirty="0"/>
              <a:t>Rainbow trout </a:t>
            </a:r>
            <a:r>
              <a:rPr lang="en-US" dirty="0" smtClean="0"/>
              <a:t>BP in </a:t>
            </a:r>
            <a:r>
              <a:rPr lang="en-US" dirty="0" err="1"/>
              <a:t>Aquachile</a:t>
            </a:r>
            <a:r>
              <a:rPr lang="en-US" dirty="0"/>
              <a:t> </a:t>
            </a:r>
            <a:endParaRPr lang="en-US" dirty="0" smtClean="0"/>
          </a:p>
          <a:p>
            <a:pPr marL="277813" indent="-277813">
              <a:tabLst>
                <a:tab pos="1349375" algn="l"/>
              </a:tabLst>
            </a:pPr>
            <a:r>
              <a:rPr lang="en-US" dirty="0" smtClean="0"/>
              <a:t>2003 Genetics in Aquaculture VIII </a:t>
            </a:r>
            <a:r>
              <a:rPr lang="en-US" dirty="0"/>
              <a:t>i</a:t>
            </a:r>
            <a:r>
              <a:rPr lang="en-US" dirty="0" smtClean="0"/>
              <a:t>n Puerto </a:t>
            </a:r>
            <a:r>
              <a:rPr lang="en-US" dirty="0" err="1" smtClean="0"/>
              <a:t>Varas</a:t>
            </a:r>
            <a:endParaRPr lang="en-US" dirty="0" smtClean="0"/>
          </a:p>
          <a:p>
            <a:pPr marL="0" indent="0">
              <a:buNone/>
              <a:tabLst>
                <a:tab pos="1349375" algn="l"/>
              </a:tabLst>
            </a:pPr>
            <a:r>
              <a:rPr lang="en-US" dirty="0" smtClean="0"/>
              <a:t>               “</a:t>
            </a:r>
            <a:r>
              <a:rPr lang="en-US" dirty="0" err="1" smtClean="0"/>
              <a:t>Genética</a:t>
            </a:r>
            <a:r>
              <a:rPr lang="en-US" dirty="0" smtClean="0"/>
              <a:t> </a:t>
            </a:r>
            <a:r>
              <a:rPr lang="en-US" dirty="0" err="1" smtClean="0"/>
              <a:t>Aplicada</a:t>
            </a:r>
            <a:r>
              <a:rPr lang="en-US" dirty="0" smtClean="0"/>
              <a:t> a la </a:t>
            </a:r>
            <a:r>
              <a:rPr lang="en-US" dirty="0" err="1" smtClean="0"/>
              <a:t>Acuicultura</a:t>
            </a:r>
            <a:r>
              <a:rPr lang="en-US" dirty="0" smtClean="0"/>
              <a:t>”</a:t>
            </a:r>
          </a:p>
          <a:p>
            <a:pPr marL="277813" indent="-277813">
              <a:buNone/>
              <a:tabLst>
                <a:tab pos="1349375" algn="l"/>
              </a:tabLst>
            </a:pPr>
            <a:endParaRPr lang="en-US" dirty="0" smtClean="0"/>
          </a:p>
          <a:p>
            <a:endParaRPr lang="en-US" dirty="0" smtClean="0"/>
          </a:p>
          <a:p>
            <a:endParaRPr lang="en-US" dirty="0"/>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913" y="2071796"/>
            <a:ext cx="4050119" cy="3011774"/>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9920" y="2293713"/>
            <a:ext cx="4060104" cy="3011774"/>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7206" y="2151346"/>
            <a:ext cx="4159895" cy="3112525"/>
          </a:xfrm>
          <a:prstGeom prst="rect">
            <a:avLst/>
          </a:prstGeom>
        </p:spPr>
      </p:pic>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5435" y="1997330"/>
            <a:ext cx="4143509" cy="3095859"/>
          </a:xfrm>
          <a:prstGeom prst="rect">
            <a:avLst/>
          </a:prstGeom>
        </p:spPr>
      </p:pic>
      <p:pic>
        <p:nvPicPr>
          <p:cNvPr id="8"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384060" y="1551749"/>
            <a:ext cx="3117398" cy="4167608"/>
          </a:xfrm>
          <a:prstGeom prst="rect">
            <a:avLst/>
          </a:prstGeom>
        </p:spPr>
      </p:pic>
      <p:pic>
        <p:nvPicPr>
          <p:cNvPr id="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1041" y="2108565"/>
            <a:ext cx="4278806" cy="241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0683" y="2255154"/>
            <a:ext cx="4272116" cy="228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Imagen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2937" y="1997330"/>
            <a:ext cx="4252891" cy="2992419"/>
          </a:xfrm>
          <a:prstGeom prst="rect">
            <a:avLst/>
          </a:prstGeom>
        </p:spPr>
      </p:pic>
      <p:pic>
        <p:nvPicPr>
          <p:cNvPr id="14" name="Imagen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7206" y="2120517"/>
            <a:ext cx="4347717" cy="3073735"/>
          </a:xfrm>
          <a:prstGeom prst="rect">
            <a:avLst/>
          </a:prstGeom>
        </p:spPr>
      </p:pic>
      <p:sp>
        <p:nvSpPr>
          <p:cNvPr id="16" name="Marcador de pie de página 15"/>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89237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1250"/>
                                        <p:tgtEl>
                                          <p:spTgt spid="3">
                                            <p:txEl>
                                              <p:pRg st="2" end="2"/>
                                            </p:txEl>
                                          </p:spTgt>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125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par>
                          <p:cTn id="24" fill="hold">
                            <p:stCondLst>
                              <p:cond delay="3000"/>
                            </p:stCondLst>
                            <p:childTnLst>
                              <p:par>
                                <p:cTn id="25" presetID="10" presetClass="entr" presetSubtype="0" fill="hold" nodeType="after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wipe(left)">
                                      <p:cBhvr>
                                        <p:cTn id="57" dur="5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wipe(left)">
                                      <p:cBhvr>
                                        <p:cTn id="62" dur="500"/>
                                        <p:tgtEl>
                                          <p:spTgt spid="3">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dissolve">
                                      <p:cBhvr>
                                        <p:cTn id="6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dissolve">
                                      <p:cBhvr>
                                        <p:cTn id="7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animEffect transition="in" filter="wipe(left)">
                                      <p:cBhvr>
                                        <p:cTn id="77" dur="500"/>
                                        <p:tgtEl>
                                          <p:spTgt spid="3">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
                                            <p:txEl>
                                              <p:pRg st="7" end="7"/>
                                            </p:txEl>
                                          </p:spTgt>
                                        </p:tgtEl>
                                        <p:attrNameLst>
                                          <p:attrName>style.visibility</p:attrName>
                                        </p:attrNameLst>
                                      </p:cBhvr>
                                      <p:to>
                                        <p:strVal val="visible"/>
                                      </p:to>
                                    </p:set>
                                    <p:animEffect transition="in" filter="wipe(left)">
                                      <p:cBhvr>
                                        <p:cTn id="82" dur="500"/>
                                        <p:tgtEl>
                                          <p:spTgt spid="3">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Título"/>
          <p:cNvSpPr>
            <a:spLocks noGrp="1"/>
          </p:cNvSpPr>
          <p:nvPr>
            <p:ph type="title"/>
          </p:nvPr>
        </p:nvSpPr>
        <p:spPr>
          <a:xfrm>
            <a:off x="1100380" y="275181"/>
            <a:ext cx="10197884" cy="1054618"/>
          </a:xfrm>
        </p:spPr>
        <p:txBody>
          <a:bodyPr>
            <a:normAutofit fontScale="90000"/>
          </a:bodyPr>
          <a:lstStyle/>
          <a:p>
            <a:pPr algn="ctr"/>
            <a:r>
              <a:rPr lang="en-US" dirty="0" smtClean="0"/>
              <a:t>Chilean participation in </a:t>
            </a:r>
            <a:r>
              <a:rPr lang="en-US" dirty="0" err="1" smtClean="0"/>
              <a:t>aquacultural</a:t>
            </a:r>
            <a:r>
              <a:rPr lang="en-US" dirty="0" smtClean="0"/>
              <a:t> </a:t>
            </a:r>
            <a:br>
              <a:rPr lang="en-US" dirty="0" smtClean="0"/>
            </a:br>
            <a:r>
              <a:rPr lang="en-US" dirty="0" smtClean="0"/>
              <a:t>genetics and breeding</a:t>
            </a:r>
            <a:endParaRPr lang="en-US" dirty="0"/>
          </a:p>
        </p:txBody>
      </p:sp>
      <p:sp>
        <p:nvSpPr>
          <p:cNvPr id="4" name="2 Marcador de contenido"/>
          <p:cNvSpPr>
            <a:spLocks noGrp="1"/>
          </p:cNvSpPr>
          <p:nvPr>
            <p:ph idx="1"/>
          </p:nvPr>
        </p:nvSpPr>
        <p:spPr>
          <a:xfrm>
            <a:off x="527312" y="1716389"/>
            <a:ext cx="8507288" cy="5083150"/>
          </a:xfrm>
        </p:spPr>
        <p:txBody>
          <a:bodyPr>
            <a:normAutofit/>
          </a:bodyPr>
          <a:lstStyle/>
          <a:p>
            <a:pPr marL="14288" indent="217488">
              <a:lnSpc>
                <a:spcPct val="100000"/>
              </a:lnSpc>
              <a:spcBef>
                <a:spcPts val="0"/>
              </a:spcBef>
            </a:pPr>
            <a:r>
              <a:rPr lang="en-US" sz="3000" dirty="0" smtClean="0"/>
              <a:t>2007   U</a:t>
            </a:r>
            <a:r>
              <a:rPr lang="en-US" sz="3000" dirty="0"/>
              <a:t>. </a:t>
            </a:r>
            <a:r>
              <a:rPr lang="en-US" sz="3000" dirty="0" smtClean="0"/>
              <a:t>of </a:t>
            </a:r>
            <a:r>
              <a:rPr lang="en-US" sz="3000" dirty="0"/>
              <a:t>Chile </a:t>
            </a:r>
            <a:r>
              <a:rPr lang="en-US" sz="3000" dirty="0" smtClean="0"/>
              <a:t>was part of </a:t>
            </a:r>
            <a:r>
              <a:rPr lang="en-US" sz="3000" dirty="0"/>
              <a:t>the </a:t>
            </a:r>
            <a:r>
              <a:rPr lang="en-US" sz="3000" dirty="0" smtClean="0"/>
              <a:t>Atlantic salmon  </a:t>
            </a:r>
          </a:p>
          <a:p>
            <a:pPr marL="14288" indent="0">
              <a:lnSpc>
                <a:spcPct val="100000"/>
              </a:lnSpc>
              <a:spcBef>
                <a:spcPts val="0"/>
              </a:spcBef>
              <a:buNone/>
            </a:pPr>
            <a:r>
              <a:rPr lang="en-US" sz="3000" dirty="0"/>
              <a:t> </a:t>
            </a:r>
            <a:r>
              <a:rPr lang="en-US" sz="3000" dirty="0" smtClean="0"/>
              <a:t>               genome sequence </a:t>
            </a:r>
            <a:r>
              <a:rPr lang="en-US" sz="3000" dirty="0"/>
              <a:t>project </a:t>
            </a:r>
            <a:r>
              <a:rPr lang="en-US" sz="3000" dirty="0" smtClean="0"/>
              <a:t>(</a:t>
            </a:r>
            <a:r>
              <a:rPr lang="en-US" sz="3000" dirty="0" err="1" smtClean="0"/>
              <a:t>cGRASP</a:t>
            </a:r>
            <a:r>
              <a:rPr lang="en-US" sz="3000" dirty="0" smtClean="0"/>
              <a:t>)</a:t>
            </a:r>
          </a:p>
          <a:p>
            <a:pPr marL="138113" indent="-138113">
              <a:lnSpc>
                <a:spcPct val="100000"/>
              </a:lnSpc>
              <a:spcBef>
                <a:spcPts val="0"/>
              </a:spcBef>
            </a:pPr>
            <a:r>
              <a:rPr lang="en-US" sz="3000" dirty="0" smtClean="0"/>
              <a:t> </a:t>
            </a:r>
            <a:r>
              <a:rPr lang="en-US" sz="3000" dirty="0"/>
              <a:t>2007</a:t>
            </a:r>
            <a:r>
              <a:rPr lang="en-US" sz="3000" dirty="0" smtClean="0"/>
              <a:t> – 2018   - </a:t>
            </a:r>
            <a:r>
              <a:rPr lang="en-US" sz="3000" dirty="0" err="1" smtClean="0"/>
              <a:t>Aquainnovo</a:t>
            </a:r>
            <a:r>
              <a:rPr lang="en-US" sz="3000" dirty="0" smtClean="0"/>
              <a:t> S.A.</a:t>
            </a:r>
          </a:p>
          <a:p>
            <a:endParaRPr lang="en-US" sz="3000" dirty="0"/>
          </a:p>
        </p:txBody>
      </p:sp>
      <p:sp>
        <p:nvSpPr>
          <p:cNvPr id="7" name="1 Título"/>
          <p:cNvSpPr txBox="1">
            <a:spLocks/>
          </p:cNvSpPr>
          <p:nvPr/>
        </p:nvSpPr>
        <p:spPr>
          <a:xfrm>
            <a:off x="2197224" y="274638"/>
            <a:ext cx="7715200" cy="77809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grpSp>
        <p:nvGrpSpPr>
          <p:cNvPr id="9" name="Agrupar 8"/>
          <p:cNvGrpSpPr/>
          <p:nvPr/>
        </p:nvGrpSpPr>
        <p:grpSpPr>
          <a:xfrm>
            <a:off x="3422620" y="2978847"/>
            <a:ext cx="5966848" cy="4050444"/>
            <a:chOff x="7222898" y="-204704"/>
            <a:chExt cx="4017277" cy="2817216"/>
          </a:xfrm>
        </p:grpSpPr>
        <p:sp>
          <p:nvSpPr>
            <p:cNvPr id="12" name="Rectángulo 11"/>
            <p:cNvSpPr/>
            <p:nvPr/>
          </p:nvSpPr>
          <p:spPr>
            <a:xfrm>
              <a:off x="7222898" y="-204704"/>
              <a:ext cx="4006681" cy="281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699" y="-88043"/>
              <a:ext cx="3971476" cy="1550426"/>
            </a:xfrm>
            <a:prstGeom prst="rect">
              <a:avLst/>
            </a:prstGeom>
          </p:spPr>
        </p:pic>
      </p:grpSp>
      <p:pic>
        <p:nvPicPr>
          <p:cNvPr id="14" name="Picture 2" descr="C:\Users\Roberto Neira\Videos\860OKMZO\IMG_01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2911" y="3526833"/>
            <a:ext cx="5386266" cy="279942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Agrupar 15"/>
          <p:cNvGrpSpPr/>
          <p:nvPr/>
        </p:nvGrpSpPr>
        <p:grpSpPr>
          <a:xfrm>
            <a:off x="3792371" y="2747773"/>
            <a:ext cx="3946328" cy="3586113"/>
            <a:chOff x="7596167" y="6187123"/>
            <a:chExt cx="3946328" cy="3586113"/>
          </a:xfrm>
        </p:grpSpPr>
        <p:pic>
          <p:nvPicPr>
            <p:cNvPr id="15" name="Picture 2" descr="Parte del equipo de AquaInnovo que participó en el desarrollo del SNP Chile. (Fuente: AquaInnov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6550" y="7023777"/>
              <a:ext cx="3665945" cy="2749459"/>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7596167" y="6187123"/>
              <a:ext cx="3842514" cy="835613"/>
            </a:xfrm>
            <a:prstGeom prst="rect">
              <a:avLst/>
            </a:prstGeom>
            <a:ln>
              <a:noFill/>
            </a:ln>
          </p:spPr>
          <p:txBody>
            <a:bodyPr wrap="square">
              <a:spAutoFit/>
            </a:bodyPr>
            <a:lstStyle/>
            <a:p>
              <a:pPr algn="ctr">
                <a:lnSpc>
                  <a:spcPct val="115000"/>
                </a:lnSpc>
                <a:spcAft>
                  <a:spcPts val="0"/>
                </a:spcAft>
              </a:pPr>
              <a:r>
                <a:rPr lang="en-US" sz="1400" b="1" dirty="0">
                  <a:latin typeface="Times New Roman" charset="0"/>
                  <a:ea typeface="Times New Roman" charset="0"/>
                  <a:cs typeface="Times New Roman" charset="0"/>
                </a:rPr>
                <a:t> </a:t>
              </a:r>
              <a:endParaRPr lang="es-ES_tradnl" b="1" dirty="0">
                <a:latin typeface="Calibri" charset="0"/>
                <a:ea typeface="Times New Roman" charset="0"/>
                <a:cs typeface="Times New Roman" charset="0"/>
              </a:endParaRPr>
            </a:p>
            <a:p>
              <a:pPr algn="ctr">
                <a:lnSpc>
                  <a:spcPct val="115000"/>
                </a:lnSpc>
                <a:spcAft>
                  <a:spcPts val="0"/>
                </a:spcAft>
              </a:pPr>
              <a:r>
                <a:rPr lang="en-US" sz="1400" b="1" dirty="0">
                  <a:latin typeface="Times New Roman" charset="0"/>
                  <a:ea typeface="Times New Roman" charset="0"/>
                  <a:cs typeface="Times New Roman" charset="0"/>
                </a:rPr>
                <a:t>Development of a 200K SNP Array for Atlantic Salmon: </a:t>
              </a:r>
              <a:r>
                <a:rPr lang="en-US" sz="1400" b="1" i="1" dirty="0" smtClean="0">
                  <a:latin typeface="Times New Roman" charset="0"/>
                  <a:ea typeface="Times New Roman" charset="0"/>
                  <a:cs typeface="Times New Roman" charset="0"/>
                </a:rPr>
                <a:t>J.M</a:t>
              </a:r>
              <a:r>
                <a:rPr lang="en-US" sz="1400" b="1" i="1" dirty="0">
                  <a:latin typeface="Times New Roman" charset="0"/>
                  <a:ea typeface="Times New Roman" charset="0"/>
                  <a:cs typeface="Times New Roman" charset="0"/>
                </a:rPr>
                <a:t>. </a:t>
              </a:r>
              <a:r>
                <a:rPr lang="en-US" sz="1400" b="1" i="1" dirty="0" err="1" smtClean="0">
                  <a:latin typeface="Times New Roman" charset="0"/>
                  <a:ea typeface="Times New Roman" charset="0"/>
                  <a:cs typeface="Times New Roman" charset="0"/>
                </a:rPr>
                <a:t>Yáñez</a:t>
              </a:r>
              <a:r>
                <a:rPr lang="en-US" sz="1400" b="1" baseline="30000" dirty="0" smtClean="0">
                  <a:latin typeface="Times New Roman" charset="0"/>
                  <a:ea typeface="Times New Roman" charset="0"/>
                  <a:cs typeface="Times New Roman" charset="0"/>
                </a:rPr>
                <a:t>,</a:t>
              </a:r>
              <a:r>
                <a:rPr lang="en-US" sz="1400" b="1" dirty="0" smtClean="0">
                  <a:latin typeface="Times New Roman" charset="0"/>
                  <a:ea typeface="Times New Roman" charset="0"/>
                  <a:cs typeface="Times New Roman" charset="0"/>
                </a:rPr>
                <a:t> </a:t>
              </a:r>
              <a:r>
                <a:rPr lang="en-US" sz="1400" b="1" dirty="0" err="1" smtClean="0">
                  <a:latin typeface="Times New Roman" charset="0"/>
                  <a:ea typeface="Times New Roman" charset="0"/>
                  <a:cs typeface="Times New Roman" charset="0"/>
                </a:rPr>
                <a:t>et.al</a:t>
              </a:r>
              <a:r>
                <a:rPr lang="en-US" sz="1400" b="1" dirty="0" smtClean="0">
                  <a:latin typeface="Times New Roman" charset="0"/>
                  <a:ea typeface="Times New Roman" charset="0"/>
                  <a:cs typeface="Times New Roman" charset="0"/>
                </a:rPr>
                <a:t>. 2010</a:t>
              </a:r>
              <a:endParaRPr lang="es-ES_tradnl" b="1" dirty="0">
                <a:effectLst/>
                <a:latin typeface="Calibri" charset="0"/>
                <a:ea typeface="Times New Roman" charset="0"/>
                <a:cs typeface="Times New Roman" charset="0"/>
              </a:endParaRPr>
            </a:p>
          </p:txBody>
        </p:sp>
      </p:grpSp>
      <p:pic>
        <p:nvPicPr>
          <p:cNvPr id="18" name="Imagen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41355" y="3618610"/>
            <a:ext cx="6375316" cy="281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p:cNvSpPr txBox="1"/>
          <p:nvPr/>
        </p:nvSpPr>
        <p:spPr>
          <a:xfrm>
            <a:off x="10647336" y="3409627"/>
            <a:ext cx="184731" cy="369332"/>
          </a:xfrm>
          <a:prstGeom prst="rect">
            <a:avLst/>
          </a:prstGeom>
          <a:noFill/>
        </p:spPr>
        <p:txBody>
          <a:bodyPr wrap="none" rtlCol="0">
            <a:spAutoFit/>
          </a:bodyPr>
          <a:lstStyle/>
          <a:p>
            <a:endParaRPr lang="es-ES_tradnl"/>
          </a:p>
        </p:txBody>
      </p:sp>
      <p:pic>
        <p:nvPicPr>
          <p:cNvPr id="20" name="Imagen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6205" y="3405906"/>
            <a:ext cx="5405617" cy="3065767"/>
          </a:xfrm>
          <a:prstGeom prst="rect">
            <a:avLst/>
          </a:prstGeom>
        </p:spPr>
      </p:pic>
      <p:sp>
        <p:nvSpPr>
          <p:cNvPr id="2" name="Rectángulo 1"/>
          <p:cNvSpPr/>
          <p:nvPr/>
        </p:nvSpPr>
        <p:spPr>
          <a:xfrm>
            <a:off x="4854634" y="3526833"/>
            <a:ext cx="2909454" cy="3545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Rectángulo 20"/>
          <p:cNvSpPr/>
          <p:nvPr/>
        </p:nvSpPr>
        <p:spPr>
          <a:xfrm>
            <a:off x="3697172" y="5906404"/>
            <a:ext cx="5221049" cy="419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9" name="Imagen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6167" y="3491309"/>
            <a:ext cx="5232206" cy="3025520"/>
          </a:xfrm>
          <a:prstGeom prst="rect">
            <a:avLst/>
          </a:prstGeom>
        </p:spPr>
      </p:pic>
      <p:sp>
        <p:nvSpPr>
          <p:cNvPr id="6" name="Marcador de pie de página 5"/>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02097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par>
                          <p:cTn id="21" fill="hold">
                            <p:stCondLst>
                              <p:cond delay="500"/>
                            </p:stCondLst>
                            <p:childTnLst>
                              <p:par>
                                <p:cTn id="22" presetID="10" presetClass="entr" presetSubtype="0" fill="hold" nodeType="afterEffect">
                                  <p:stCondLst>
                                    <p:cond delay="15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40" presetID="1"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nvPr>
        </p:nvGraphicFramePr>
        <p:xfrm>
          <a:off x="123093" y="979558"/>
          <a:ext cx="11781693" cy="4913791"/>
        </p:xfrm>
        <a:graphic>
          <a:graphicData uri="http://schemas.openxmlformats.org/drawingml/2006/table">
            <a:tbl>
              <a:tblPr>
                <a:tableStyleId>{5C22544A-7EE6-4342-B048-85BDC9FD1C3A}</a:tableStyleId>
              </a:tblPr>
              <a:tblGrid>
                <a:gridCol w="938373">
                  <a:extLst>
                    <a:ext uri="{9D8B030D-6E8A-4147-A177-3AD203B41FA5}">
                      <a16:colId xmlns="" xmlns:a16="http://schemas.microsoft.com/office/drawing/2014/main" val="20000"/>
                    </a:ext>
                  </a:extLst>
                </a:gridCol>
                <a:gridCol w="1019827">
                  <a:extLst>
                    <a:ext uri="{9D8B030D-6E8A-4147-A177-3AD203B41FA5}">
                      <a16:colId xmlns="" xmlns:a16="http://schemas.microsoft.com/office/drawing/2014/main" val="20001"/>
                    </a:ext>
                  </a:extLst>
                </a:gridCol>
                <a:gridCol w="1093074">
                  <a:extLst>
                    <a:ext uri="{9D8B030D-6E8A-4147-A177-3AD203B41FA5}">
                      <a16:colId xmlns="" xmlns:a16="http://schemas.microsoft.com/office/drawing/2014/main" val="20004"/>
                    </a:ext>
                  </a:extLst>
                </a:gridCol>
                <a:gridCol w="1112928">
                  <a:extLst>
                    <a:ext uri="{9D8B030D-6E8A-4147-A177-3AD203B41FA5}">
                      <a16:colId xmlns="" xmlns:a16="http://schemas.microsoft.com/office/drawing/2014/main" val="20005"/>
                    </a:ext>
                  </a:extLst>
                </a:gridCol>
                <a:gridCol w="856061">
                  <a:extLst>
                    <a:ext uri="{9D8B030D-6E8A-4147-A177-3AD203B41FA5}">
                      <a16:colId xmlns="" xmlns:a16="http://schemas.microsoft.com/office/drawing/2014/main" val="20006"/>
                    </a:ext>
                  </a:extLst>
                </a:gridCol>
                <a:gridCol w="856060">
                  <a:extLst>
                    <a:ext uri="{9D8B030D-6E8A-4147-A177-3AD203B41FA5}">
                      <a16:colId xmlns="" xmlns:a16="http://schemas.microsoft.com/office/drawing/2014/main" val="20007"/>
                    </a:ext>
                  </a:extLst>
                </a:gridCol>
                <a:gridCol w="1243584">
                  <a:extLst>
                    <a:ext uri="{9D8B030D-6E8A-4147-A177-3AD203B41FA5}">
                      <a16:colId xmlns="" xmlns:a16="http://schemas.microsoft.com/office/drawing/2014/main" val="20009"/>
                    </a:ext>
                  </a:extLst>
                </a:gridCol>
                <a:gridCol w="764865">
                  <a:extLst>
                    <a:ext uri="{9D8B030D-6E8A-4147-A177-3AD203B41FA5}">
                      <a16:colId xmlns="" xmlns:a16="http://schemas.microsoft.com/office/drawing/2014/main" val="481905243"/>
                    </a:ext>
                  </a:extLst>
                </a:gridCol>
                <a:gridCol w="937690">
                  <a:extLst>
                    <a:ext uri="{9D8B030D-6E8A-4147-A177-3AD203B41FA5}">
                      <a16:colId xmlns="" xmlns:a16="http://schemas.microsoft.com/office/drawing/2014/main" val="2037216517"/>
                    </a:ext>
                  </a:extLst>
                </a:gridCol>
                <a:gridCol w="1094517">
                  <a:extLst>
                    <a:ext uri="{9D8B030D-6E8A-4147-A177-3AD203B41FA5}">
                      <a16:colId xmlns="" xmlns:a16="http://schemas.microsoft.com/office/drawing/2014/main" val="1305080004"/>
                    </a:ext>
                  </a:extLst>
                </a:gridCol>
                <a:gridCol w="932357">
                  <a:extLst>
                    <a:ext uri="{9D8B030D-6E8A-4147-A177-3AD203B41FA5}">
                      <a16:colId xmlns="" xmlns:a16="http://schemas.microsoft.com/office/drawing/2014/main" val="2427637132"/>
                    </a:ext>
                  </a:extLst>
                </a:gridCol>
                <a:gridCol w="932357">
                  <a:extLst>
                    <a:ext uri="{9D8B030D-6E8A-4147-A177-3AD203B41FA5}">
                      <a16:colId xmlns="" xmlns:a16="http://schemas.microsoft.com/office/drawing/2014/main" val="1978724798"/>
                    </a:ext>
                  </a:extLst>
                </a:gridCol>
              </a:tblGrid>
              <a:tr h="319151">
                <a:tc>
                  <a:txBody>
                    <a:bodyPr/>
                    <a:lstStyle/>
                    <a:p>
                      <a:pPr algn="l" fontAlgn="b"/>
                      <a:endParaRPr lang="es-ES_tradnl" sz="1200" b="0" i="0" u="none" strike="noStrike" dirty="0">
                        <a:solidFill>
                          <a:srgbClr val="000000"/>
                        </a:solidFill>
                        <a:effectLst/>
                        <a:latin typeface="Calibri" charset="0"/>
                      </a:endParaRPr>
                    </a:p>
                  </a:txBody>
                  <a:tcPr marL="4477" marR="4477" marT="4477" marB="0" anchor="b">
                    <a:solidFill>
                      <a:schemeClr val="bg1"/>
                    </a:solidFill>
                  </a:tcPr>
                </a:tc>
                <a:tc gridSpan="10">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s-ES_tradnl" sz="2400" b="1" i="0" u="none" strike="noStrike" dirty="0" smtClean="0">
                          <a:solidFill>
                            <a:srgbClr val="000000"/>
                          </a:solidFill>
                          <a:effectLst/>
                          <a:latin typeface="Calibri" charset="0"/>
                        </a:rPr>
                        <a:t>BREEDING PROGRAMS CURRENTLY OPERATING IN CHILE </a:t>
                      </a:r>
                      <a:endParaRPr lang="es-ES_tradnl" sz="2400" b="1" i="0" u="none" strike="noStrike" dirty="0">
                        <a:solidFill>
                          <a:srgbClr val="000000"/>
                        </a:solidFill>
                        <a:effectLst/>
                        <a:latin typeface="Calibri" charset="0"/>
                      </a:endParaRPr>
                    </a:p>
                  </a:txBody>
                  <a:tcPr marL="4477" marR="4477" marT="4477" marB="0" anchor="b">
                    <a:solidFill>
                      <a:schemeClr val="bg1"/>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a:txBody>
                    <a:bodyPr/>
                    <a:lstStyle/>
                    <a:p>
                      <a:pPr algn="ctr" rtl="0" fontAlgn="b"/>
                      <a:endParaRPr lang="es-ES_tradnl" sz="2400" b="1" i="0" u="none" strike="noStrike" dirty="0">
                        <a:solidFill>
                          <a:srgbClr val="000000"/>
                        </a:solidFill>
                        <a:effectLst/>
                        <a:latin typeface="Calibri" charset="0"/>
                      </a:endParaRPr>
                    </a:p>
                  </a:txBody>
                  <a:tcPr marL="4477" marR="4477" marT="4477" marB="0" anchor="b">
                    <a:solidFill>
                      <a:schemeClr val="bg1"/>
                    </a:solidFill>
                  </a:tcPr>
                </a:tc>
                <a:extLst>
                  <a:ext uri="{0D108BD9-81ED-4DB2-BD59-A6C34878D82A}">
                    <a16:rowId xmlns="" xmlns:a16="http://schemas.microsoft.com/office/drawing/2014/main" val="10000"/>
                  </a:ext>
                </a:extLst>
              </a:tr>
              <a:tr h="319151">
                <a:tc>
                  <a:txBody>
                    <a:bodyPr/>
                    <a:lstStyle/>
                    <a:p>
                      <a:pPr algn="l" fontAlgn="b"/>
                      <a:r>
                        <a:rPr lang="sk-SK" sz="2400" u="none" strike="noStrike">
                          <a:effectLst/>
                        </a:rPr>
                        <a:t> </a:t>
                      </a:r>
                      <a:endParaRPr lang="sk-SK" sz="2400" b="0" i="0" u="none" strike="noStrike">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sk-SK" sz="2400" u="none" strike="noStrike">
                          <a:effectLst/>
                        </a:rPr>
                        <a:t> </a:t>
                      </a:r>
                      <a:endParaRPr lang="sk-SK" sz="2400" b="0" i="0" u="none" strike="noStrike">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sk-SK" sz="2400" u="none" strike="noStrike">
                          <a:effectLst/>
                        </a:rPr>
                        <a:t> </a:t>
                      </a:r>
                      <a:endParaRPr lang="sk-SK" sz="2400" b="0" i="0" u="none" strike="noStrike">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sk-SK" sz="2400" u="none" strike="noStrike">
                          <a:effectLst/>
                        </a:rPr>
                        <a:t> </a:t>
                      </a:r>
                      <a:endParaRPr lang="sk-SK" sz="2400" b="0" i="0" u="none" strike="noStrike">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sk-SK" sz="2400" u="none" strike="noStrike" dirty="0">
                          <a:effectLst/>
                        </a:rPr>
                        <a:t> </a:t>
                      </a:r>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sk-SK" sz="2400" u="none" strike="noStrike" dirty="0">
                          <a:effectLst/>
                        </a:rPr>
                        <a:t> </a:t>
                      </a:r>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sk-SK" sz="2400" u="none" strike="noStrike" dirty="0">
                          <a:effectLst/>
                        </a:rPr>
                        <a:t> </a:t>
                      </a:r>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tc>
                  <a:txBody>
                    <a:bodyPr/>
                    <a:lstStyle/>
                    <a:p>
                      <a:pPr algn="l" fontAlgn="b"/>
                      <a:endParaRPr lang="sk-SK" sz="2400" b="0" i="0" u="none" strike="noStrike" dirty="0">
                        <a:solidFill>
                          <a:srgbClr val="000000"/>
                        </a:solidFill>
                        <a:effectLst/>
                        <a:latin typeface="Arial" charset="0"/>
                      </a:endParaRPr>
                    </a:p>
                  </a:txBody>
                  <a:tcPr marL="4477" marR="4477" marT="4477" marB="0" anchor="b">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72341">
                <a:tc>
                  <a:txBody>
                    <a:bodyPr/>
                    <a:lstStyle/>
                    <a:p>
                      <a:pPr algn="ctr" rtl="0" fontAlgn="ctr"/>
                      <a:r>
                        <a:rPr lang="es-ES_tradnl" sz="1500" b="1" u="none" strike="noStrike" dirty="0" smtClean="0">
                          <a:effectLst/>
                        </a:rPr>
                        <a:t>COMPANY</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u="none" strike="noStrike" dirty="0" smtClean="0">
                          <a:effectLst/>
                        </a:rPr>
                        <a:t>AQUAGEN </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u="none" strike="noStrike" dirty="0" smtClean="0">
                          <a:effectLst/>
                        </a:rPr>
                        <a:t>BENCHMARK </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u="none" strike="noStrike" dirty="0" smtClean="0">
                          <a:effectLst/>
                        </a:rPr>
                        <a:t>AQUACHILE </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u="none" strike="noStrike" dirty="0" smtClean="0">
                          <a:effectLst/>
                        </a:rPr>
                        <a:t>HENDRIX </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u="none" strike="noStrike" dirty="0" smtClean="0">
                          <a:effectLst/>
                        </a:rPr>
                        <a:t>MOWI </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u="none" strike="noStrike" dirty="0" smtClean="0">
                          <a:effectLst/>
                        </a:rPr>
                        <a:t>CAMANCHACA</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i="0" u="none" strike="noStrike" dirty="0" smtClean="0">
                          <a:solidFill>
                            <a:srgbClr val="000000"/>
                          </a:solidFill>
                          <a:effectLst/>
                          <a:latin typeface="Arial" charset="0"/>
                        </a:rPr>
                        <a:t>MULTIX</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i="0" u="none" strike="noStrike" dirty="0" smtClean="0">
                          <a:solidFill>
                            <a:srgbClr val="000000"/>
                          </a:solidFill>
                          <a:effectLst/>
                          <a:latin typeface="Arial" charset="0"/>
                        </a:rPr>
                        <a:t>CALETA BAY</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i="0" u="none" strike="noStrike" dirty="0" smtClean="0">
                          <a:solidFill>
                            <a:srgbClr val="000000"/>
                          </a:solidFill>
                          <a:effectLst/>
                          <a:latin typeface="Arial" charset="0"/>
                        </a:rPr>
                        <a:t>SALMONESANTARTICA</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i="0" u="none" strike="noStrike" dirty="0" smtClean="0">
                          <a:solidFill>
                            <a:srgbClr val="000000"/>
                          </a:solidFill>
                          <a:effectLst/>
                          <a:latin typeface="Arial" charset="0"/>
                        </a:rPr>
                        <a:t>EFFIGEN</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ctr"/>
                      <a:r>
                        <a:rPr lang="es-ES_tradnl" sz="1500" b="1" i="0" u="none" strike="noStrike" dirty="0" smtClean="0">
                          <a:solidFill>
                            <a:srgbClr val="000000"/>
                          </a:solidFill>
                          <a:effectLst/>
                          <a:latin typeface="Arial" charset="0"/>
                        </a:rPr>
                        <a:t>S.AYSEN</a:t>
                      </a:r>
                      <a:endParaRPr lang="es-ES_tradnl" sz="1500" b="1" i="0" u="none" strike="noStrike" dirty="0">
                        <a:solidFill>
                          <a:srgbClr val="000000"/>
                        </a:solidFill>
                        <a:effectLst/>
                        <a:latin typeface="Arial" charset="0"/>
                      </a:endParaRPr>
                    </a:p>
                  </a:txBody>
                  <a:tcPr marL="4477" marR="4477" marT="447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2"/>
                  </a:ext>
                </a:extLst>
              </a:tr>
              <a:tr h="226065">
                <a:tc>
                  <a:txBody>
                    <a:bodyPr/>
                    <a:lstStyle/>
                    <a:p>
                      <a:pPr algn="ctr" rtl="0" fontAlgn="t"/>
                      <a:r>
                        <a:rPr lang="es-ES_tradnl" sz="1600" u="none" strike="noStrike" dirty="0" err="1">
                          <a:effectLst/>
                        </a:rPr>
                        <a:t>Presence</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s-ES_tradnl" sz="1600" u="none" strike="noStrike" dirty="0">
                          <a:effectLst/>
                        </a:rPr>
                        <a:t>CE, Chile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CE, Chile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Chile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CE, Chile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CE, Chile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a:effectLst/>
                        </a:rPr>
                        <a:t>Chile </a:t>
                      </a:r>
                      <a:endParaRPr lang="es-ES_tradnl" sz="1600" b="0" i="0" u="none" strike="noStrike">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Chile</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Chile</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Chile</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Chile</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Chile</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530098">
                <a:tc>
                  <a:txBody>
                    <a:bodyPr/>
                    <a:lstStyle/>
                    <a:p>
                      <a:pPr algn="ctr" rtl="0" fontAlgn="t"/>
                      <a:r>
                        <a:rPr lang="es-ES_tradnl" sz="1600" b="0" i="0" u="none" strike="noStrike" dirty="0" err="1">
                          <a:solidFill>
                            <a:srgbClr val="000000"/>
                          </a:solidFill>
                          <a:effectLst/>
                          <a:latin typeface="Arial" charset="0"/>
                        </a:rPr>
                        <a:t>Type</a:t>
                      </a:r>
                      <a:r>
                        <a:rPr lang="es-ES_tradnl" sz="1600" b="0" i="0" u="none" strike="noStrike" dirty="0">
                          <a:solidFill>
                            <a:srgbClr val="000000"/>
                          </a:solidFill>
                          <a:effectLst/>
                          <a:latin typeface="Arial" charset="0"/>
                        </a:rPr>
                        <a:t> </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s-ES_tradnl" sz="1600" b="0" i="0" u="none" strike="noStrike" dirty="0" err="1">
                          <a:solidFill>
                            <a:srgbClr val="000000"/>
                          </a:solidFill>
                          <a:effectLst/>
                          <a:latin typeface="Arial" charset="0"/>
                        </a:rPr>
                        <a:t>Egg</a:t>
                      </a:r>
                      <a:r>
                        <a:rPr lang="es-ES_tradnl" sz="1600" b="0" i="0" u="none" strike="noStrike" dirty="0">
                          <a:solidFill>
                            <a:srgbClr val="000000"/>
                          </a:solidFill>
                          <a:effectLst/>
                          <a:latin typeface="Arial" charset="0"/>
                        </a:rPr>
                        <a:t> </a:t>
                      </a:r>
                      <a:r>
                        <a:rPr lang="es-ES_tradnl" sz="1600" b="0" i="0" u="none" strike="noStrike" dirty="0" err="1">
                          <a:solidFill>
                            <a:srgbClr val="000000"/>
                          </a:solidFill>
                          <a:effectLst/>
                          <a:latin typeface="Arial" charset="0"/>
                        </a:rPr>
                        <a:t>provider</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err="1">
                          <a:solidFill>
                            <a:srgbClr val="000000"/>
                          </a:solidFill>
                          <a:effectLst/>
                          <a:latin typeface="Arial" charset="0"/>
                        </a:rPr>
                        <a:t>Egg</a:t>
                      </a:r>
                      <a:r>
                        <a:rPr lang="es-ES_tradnl" sz="1600" b="0" i="0" u="none" strike="noStrike" dirty="0">
                          <a:solidFill>
                            <a:srgbClr val="000000"/>
                          </a:solidFill>
                          <a:effectLst/>
                          <a:latin typeface="Arial" charset="0"/>
                        </a:rPr>
                        <a:t> </a:t>
                      </a:r>
                      <a:r>
                        <a:rPr lang="es-ES_tradnl" sz="1600" b="0" i="0" u="none" strike="noStrike" dirty="0" err="1">
                          <a:solidFill>
                            <a:srgbClr val="000000"/>
                          </a:solidFill>
                          <a:effectLst/>
                          <a:latin typeface="Arial" charset="0"/>
                        </a:rPr>
                        <a:t>provider</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s-ES_tradnl" sz="1600" b="0" i="0" u="none" strike="noStrike" dirty="0">
                          <a:solidFill>
                            <a:srgbClr val="000000"/>
                          </a:solidFill>
                          <a:effectLst/>
                          <a:latin typeface="Arial" charset="0"/>
                        </a:rPr>
                        <a:t>Producer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err="1">
                          <a:solidFill>
                            <a:srgbClr val="000000"/>
                          </a:solidFill>
                          <a:effectLst/>
                          <a:latin typeface="Arial" charset="0"/>
                        </a:rPr>
                        <a:t>Egg</a:t>
                      </a:r>
                      <a:r>
                        <a:rPr lang="es-ES_tradnl" sz="1600" b="0" i="0" u="none" strike="noStrike" dirty="0">
                          <a:solidFill>
                            <a:srgbClr val="000000"/>
                          </a:solidFill>
                          <a:effectLst/>
                          <a:latin typeface="Arial" charset="0"/>
                        </a:rPr>
                        <a:t> </a:t>
                      </a:r>
                      <a:r>
                        <a:rPr lang="es-ES_tradnl" sz="1600" b="0" i="0" u="none" strike="noStrike" dirty="0" err="1">
                          <a:solidFill>
                            <a:srgbClr val="000000"/>
                          </a:solidFill>
                          <a:effectLst/>
                          <a:latin typeface="Arial" charset="0"/>
                        </a:rPr>
                        <a:t>provider</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Producer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Producer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Producer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Producer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Producer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err="1">
                          <a:solidFill>
                            <a:srgbClr val="000000"/>
                          </a:solidFill>
                          <a:effectLst/>
                          <a:latin typeface="Arial" charset="0"/>
                        </a:rPr>
                        <a:t>Egg</a:t>
                      </a:r>
                      <a:r>
                        <a:rPr lang="es-ES_tradnl" sz="1600" b="0" i="0" u="none" strike="noStrike" dirty="0">
                          <a:solidFill>
                            <a:srgbClr val="000000"/>
                          </a:solidFill>
                          <a:effectLst/>
                          <a:latin typeface="Arial" charset="0"/>
                        </a:rPr>
                        <a:t> </a:t>
                      </a:r>
                      <a:r>
                        <a:rPr lang="es-ES_tradnl" sz="1600" b="0" i="0" u="none" strike="noStrike" dirty="0" err="1">
                          <a:solidFill>
                            <a:srgbClr val="000000"/>
                          </a:solidFill>
                          <a:effectLst/>
                          <a:latin typeface="Arial" charset="0"/>
                        </a:rPr>
                        <a:t>provider</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Producer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40204736"/>
                  </a:ext>
                </a:extLst>
              </a:tr>
              <a:tr h="226065">
                <a:tc>
                  <a:txBody>
                    <a:bodyPr/>
                    <a:lstStyle/>
                    <a:p>
                      <a:pPr algn="l" rtl="0" fontAlgn="t"/>
                      <a:r>
                        <a:rPr lang="es-ES_tradnl" sz="1600" u="none" strike="noStrike" dirty="0" err="1">
                          <a:effectLst/>
                        </a:rPr>
                        <a:t>Since</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cs-CZ" sz="1600" u="none" strike="noStrike">
                          <a:effectLst/>
                        </a:rPr>
                        <a:t>1978</a:t>
                      </a:r>
                      <a:endParaRPr lang="cs-CZ" sz="1600" b="0" i="0" u="none" strike="noStrike">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1996</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cs-CZ" sz="1600" u="none" strike="noStrike" dirty="0">
                          <a:effectLst/>
                        </a:rPr>
                        <a:t>1997</a:t>
                      </a:r>
                      <a:endParaRPr lang="cs-CZ"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1998</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2001</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is-IS" sz="1600" u="none" strike="noStrike">
                          <a:effectLst/>
                        </a:rPr>
                        <a:t>2007</a:t>
                      </a:r>
                      <a:endParaRPr lang="is-IS" sz="1600" b="0" i="0" u="none" strike="noStrike">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is-IS" sz="1600" b="0" i="0" u="none" strike="noStrike" dirty="0">
                          <a:solidFill>
                            <a:srgbClr val="000000"/>
                          </a:solidFill>
                          <a:effectLst/>
                          <a:latin typeface="Arial" charset="0"/>
                        </a:rPr>
                        <a:t>2015</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is-IS" sz="1600" b="0" i="0" u="none" strike="noStrike" dirty="0">
                          <a:solidFill>
                            <a:srgbClr val="000000"/>
                          </a:solidFill>
                          <a:effectLst/>
                          <a:latin typeface="Arial" charset="0"/>
                        </a:rPr>
                        <a:t>2015</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is-IS" sz="1600" b="0" i="0" u="none" strike="noStrike" dirty="0">
                          <a:solidFill>
                            <a:srgbClr val="000000"/>
                          </a:solidFill>
                          <a:effectLst/>
                          <a:latin typeface="Arial" charset="0"/>
                        </a:rPr>
                        <a:t>2015</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is-IS" sz="1600" b="0" i="0" u="none" strike="noStrike" dirty="0">
                          <a:solidFill>
                            <a:srgbClr val="000000"/>
                          </a:solidFill>
                          <a:effectLst/>
                          <a:latin typeface="Arial" charset="0"/>
                        </a:rPr>
                        <a:t>2001</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is-IS" sz="1600" b="0" i="0" u="none" strike="noStrike" dirty="0">
                          <a:solidFill>
                            <a:srgbClr val="000000"/>
                          </a:solidFill>
                          <a:effectLst/>
                          <a:latin typeface="Arial" charset="0"/>
                        </a:rPr>
                        <a:t>2015-2018</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359044">
                <a:tc>
                  <a:txBody>
                    <a:bodyPr/>
                    <a:lstStyle/>
                    <a:p>
                      <a:pPr algn="l" rtl="0" fontAlgn="t"/>
                      <a:r>
                        <a:rPr lang="es-ES_tradnl" sz="1600" u="none" strike="noStrike" dirty="0" err="1">
                          <a:effectLst/>
                        </a:rPr>
                        <a:t>Species</a:t>
                      </a:r>
                      <a:r>
                        <a:rPr lang="es-ES_tradnl" sz="1600" u="none" strike="noStrike" dirty="0">
                          <a:effectLst/>
                        </a:rPr>
                        <a:t>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s-ES_tradnl" sz="1600" b="1" u="none" strike="noStrike" dirty="0">
                          <a:solidFill>
                            <a:srgbClr val="C00000"/>
                          </a:solidFill>
                          <a:effectLst/>
                        </a:rPr>
                        <a:t>Salar</a:t>
                      </a:r>
                      <a:r>
                        <a:rPr lang="es-ES_tradnl" sz="1600" b="1" u="none" strike="noStrike" dirty="0">
                          <a:effectLst/>
                        </a:rPr>
                        <a:t>, </a:t>
                      </a:r>
                      <a:r>
                        <a:rPr lang="es-ES_tradnl" sz="1600" b="1" u="none" strike="noStrike" dirty="0" err="1">
                          <a:solidFill>
                            <a:srgbClr val="002060"/>
                          </a:solidFill>
                          <a:effectLst/>
                        </a:rPr>
                        <a:t>Trout</a:t>
                      </a:r>
                      <a:r>
                        <a:rPr lang="es-ES_tradnl" sz="1600" b="1" u="none" strike="noStrike" dirty="0">
                          <a:solidFill>
                            <a:srgbClr val="002060"/>
                          </a:solidFill>
                          <a:effectLst/>
                        </a:rPr>
                        <a:t>, </a:t>
                      </a:r>
                      <a:r>
                        <a:rPr lang="es-ES_tradnl" sz="1600" b="1" u="none" strike="noStrike" dirty="0">
                          <a:solidFill>
                            <a:schemeClr val="accent6">
                              <a:lumMod val="75000"/>
                            </a:schemeClr>
                          </a:solidFill>
                          <a:effectLst/>
                        </a:rPr>
                        <a:t>Coho</a:t>
                      </a:r>
                      <a:r>
                        <a:rPr lang="es-ES_tradnl" sz="1600" b="1" u="none" strike="noStrike" dirty="0">
                          <a:effectLst/>
                        </a:rPr>
                        <a:t> </a:t>
                      </a:r>
                      <a:endParaRPr lang="es-ES_tradnl" sz="1600" b="1"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u="none" strike="noStrike" dirty="0">
                          <a:solidFill>
                            <a:srgbClr val="C00000"/>
                          </a:solidFill>
                          <a:effectLst/>
                        </a:rPr>
                        <a:t>Salar</a:t>
                      </a:r>
                      <a:endParaRPr lang="es-ES_tradnl" sz="1600" b="1" i="0" u="none" strike="noStrike" dirty="0">
                        <a:solidFill>
                          <a:srgbClr val="C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u="none" strike="noStrike" dirty="0">
                          <a:solidFill>
                            <a:srgbClr val="C00000"/>
                          </a:solidFill>
                          <a:effectLst/>
                        </a:rPr>
                        <a:t>Salar</a:t>
                      </a:r>
                      <a:r>
                        <a:rPr lang="es-ES_tradnl" sz="1600" b="1" u="none" strike="noStrike" dirty="0">
                          <a:effectLst/>
                        </a:rPr>
                        <a:t>, </a:t>
                      </a:r>
                      <a:r>
                        <a:rPr lang="es-ES_tradnl" sz="1600" b="1" u="none" strike="noStrike" dirty="0">
                          <a:solidFill>
                            <a:schemeClr val="accent6">
                              <a:lumMod val="75000"/>
                            </a:schemeClr>
                          </a:solidFill>
                          <a:effectLst/>
                        </a:rPr>
                        <a:t>Coho</a:t>
                      </a:r>
                      <a:endParaRPr lang="es-ES_tradnl" sz="1600" b="1" i="0" u="none" strike="noStrike" dirty="0">
                        <a:solidFill>
                          <a:schemeClr val="accent6">
                            <a:lumMod val="75000"/>
                          </a:schemeClr>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u="none" strike="noStrike" dirty="0">
                          <a:solidFill>
                            <a:srgbClr val="C00000"/>
                          </a:solidFill>
                          <a:effectLst/>
                        </a:rPr>
                        <a:t>Salar</a:t>
                      </a:r>
                      <a:r>
                        <a:rPr lang="es-ES_tradnl" sz="1600" b="1" u="none" strike="noStrike" dirty="0">
                          <a:effectLst/>
                        </a:rPr>
                        <a:t>, </a:t>
                      </a:r>
                      <a:r>
                        <a:rPr lang="es-ES_tradnl" sz="1600" b="1" u="none" strike="noStrike" dirty="0" err="1">
                          <a:solidFill>
                            <a:schemeClr val="tx2"/>
                          </a:solidFill>
                          <a:effectLst/>
                        </a:rPr>
                        <a:t>Trout</a:t>
                      </a:r>
                      <a:endParaRPr lang="es-ES_tradnl" sz="1600" b="1" i="0" u="none" strike="noStrike" dirty="0">
                        <a:solidFill>
                          <a:schemeClr val="tx2"/>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u="none" strike="noStrike" dirty="0">
                          <a:solidFill>
                            <a:srgbClr val="C00000"/>
                          </a:solidFill>
                          <a:effectLst/>
                        </a:rPr>
                        <a:t>Salar</a:t>
                      </a:r>
                      <a:endParaRPr lang="es-ES_tradnl" sz="1600" b="1" i="0" u="none" strike="noStrike" dirty="0">
                        <a:solidFill>
                          <a:srgbClr val="C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u="none" strike="noStrike" dirty="0">
                          <a:solidFill>
                            <a:srgbClr val="C00000"/>
                          </a:solidFill>
                          <a:effectLst/>
                        </a:rPr>
                        <a:t>Salar</a:t>
                      </a:r>
                      <a:endParaRPr lang="es-ES_tradnl" sz="1600" b="1" i="0" u="none" strike="noStrike" dirty="0">
                        <a:solidFill>
                          <a:srgbClr val="C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i="0" u="none" strike="noStrike" dirty="0">
                          <a:solidFill>
                            <a:srgbClr val="C00000"/>
                          </a:solidFill>
                          <a:effectLst/>
                          <a:latin typeface="Arial" charset="0"/>
                        </a:rPr>
                        <a:t>Salar</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i="0" u="none" strike="noStrike" dirty="0" err="1">
                          <a:solidFill>
                            <a:schemeClr val="tx2"/>
                          </a:solidFill>
                          <a:effectLst/>
                          <a:latin typeface="Arial" charset="0"/>
                        </a:rPr>
                        <a:t>Trout</a:t>
                      </a:r>
                      <a:endParaRPr lang="es-ES_tradnl" sz="1600" b="1" i="0" u="none" strike="noStrike" dirty="0">
                        <a:solidFill>
                          <a:schemeClr val="tx2"/>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i="0" u="none" strike="noStrike" dirty="0" err="1">
                          <a:solidFill>
                            <a:schemeClr val="tx2"/>
                          </a:solidFill>
                          <a:effectLst/>
                          <a:latin typeface="Arial" charset="0"/>
                        </a:rPr>
                        <a:t>Trout</a:t>
                      </a:r>
                      <a:endParaRPr lang="es-ES_tradnl" sz="1600" b="1" i="0" u="none" strike="noStrike" dirty="0">
                        <a:solidFill>
                          <a:schemeClr val="tx2"/>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i="0" u="none" strike="noStrike" dirty="0" err="1">
                          <a:solidFill>
                            <a:schemeClr val="tx2"/>
                          </a:solidFill>
                          <a:effectLst/>
                          <a:latin typeface="Arial" charset="0"/>
                        </a:rPr>
                        <a:t>Trout</a:t>
                      </a:r>
                      <a:endParaRPr lang="es-ES_tradnl" sz="1600" b="1" i="0" u="none" strike="noStrike" dirty="0">
                        <a:solidFill>
                          <a:schemeClr val="tx2"/>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1" i="0" u="none" strike="noStrike" dirty="0">
                          <a:solidFill>
                            <a:schemeClr val="accent6">
                              <a:lumMod val="75000"/>
                            </a:schemeClr>
                          </a:solidFill>
                          <a:effectLst/>
                          <a:latin typeface="Arial" charset="0"/>
                        </a:rPr>
                        <a:t>Coho</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359044">
                <a:tc>
                  <a:txBody>
                    <a:bodyPr/>
                    <a:lstStyle/>
                    <a:p>
                      <a:pPr algn="l" rtl="0" fontAlgn="t"/>
                      <a:r>
                        <a:rPr lang="es-ES_tradnl" sz="1600" u="none" strike="noStrike" dirty="0">
                          <a:effectLst/>
                        </a:rPr>
                        <a:t>Salar </a:t>
                      </a:r>
                      <a:r>
                        <a:rPr lang="es-ES_tradnl" sz="1600" u="none" strike="noStrike" dirty="0" err="1">
                          <a:effectLst/>
                        </a:rPr>
                        <a:t>Strain</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s-ES_tradnl" sz="1600" u="none" strike="noStrike">
                          <a:effectLst/>
                        </a:rPr>
                        <a:t>AQ</a:t>
                      </a:r>
                      <a:endParaRPr lang="es-ES_tradnl" sz="1600" b="0" i="0" u="none" strike="noStrike">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a:effectLst/>
                        </a:rPr>
                        <a:t>SAGA</a:t>
                      </a:r>
                      <a:endParaRPr lang="es-ES_tradnl" sz="1600" b="0" i="0" u="none" strike="noStrike">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CL" sz="1600" u="none" strike="noStrike" dirty="0" err="1">
                          <a:effectLst/>
                        </a:rPr>
                        <a:t>Landcatch</a:t>
                      </a:r>
                      <a:endParaRPr lang="pl-P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err="1">
                          <a:effectLst/>
                        </a:rPr>
                        <a:t>Landcatch</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err="1">
                          <a:effectLst/>
                        </a:rPr>
                        <a:t>Mowi</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sk-SK" sz="1600" u="none" strike="noStrike" dirty="0">
                          <a:effectLst/>
                        </a:rPr>
                        <a:t> </a:t>
                      </a:r>
                      <a:r>
                        <a:rPr lang="es-CL" sz="1600" u="none" strike="noStrike" dirty="0" err="1">
                          <a:effectLst/>
                        </a:rPr>
                        <a:t>Lochy</a:t>
                      </a:r>
                      <a:r>
                        <a:rPr lang="es-CL" sz="1600" u="none" strike="noStrike" dirty="0">
                          <a:effectLst/>
                        </a:rPr>
                        <a:t>, </a:t>
                      </a:r>
                      <a:r>
                        <a:rPr lang="es-CL" sz="1600" u="none" strike="noStrike" dirty="0" err="1">
                          <a:effectLst/>
                        </a:rPr>
                        <a:t>Fanad</a:t>
                      </a:r>
                      <a:endParaRPr lang="sk-SK"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CL" sz="1600" b="0" i="0" u="none" strike="noStrike" dirty="0" err="1">
                          <a:solidFill>
                            <a:srgbClr val="000000"/>
                          </a:solidFill>
                          <a:effectLst/>
                          <a:latin typeface="Arial" charset="0"/>
                        </a:rPr>
                        <a:t>Mix</a:t>
                      </a:r>
                      <a:endParaRPr lang="sk-SK"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CL" sz="1600" b="0" i="0" u="none" strike="noStrike" dirty="0">
                          <a:solidFill>
                            <a:srgbClr val="000000"/>
                          </a:solidFill>
                          <a:effectLst/>
                          <a:latin typeface="Arial" charset="0"/>
                        </a:rPr>
                        <a:t>Caleta Bay</a:t>
                      </a:r>
                      <a:endParaRPr lang="sk-SK"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CL" sz="1600" b="0" i="0" u="none" strike="noStrike" dirty="0" err="1">
                          <a:solidFill>
                            <a:srgbClr val="000000"/>
                          </a:solidFill>
                          <a:effectLst/>
                          <a:latin typeface="Arial" charset="0"/>
                        </a:rPr>
                        <a:t>S.Antartica</a:t>
                      </a:r>
                      <a:endParaRPr lang="sk-SK"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CL" sz="1600" b="0" i="0" u="none" strike="noStrike" dirty="0" err="1">
                          <a:solidFill>
                            <a:srgbClr val="000000"/>
                          </a:solidFill>
                          <a:effectLst/>
                          <a:latin typeface="Arial" charset="0"/>
                        </a:rPr>
                        <a:t>AqCh</a:t>
                      </a:r>
                      <a:endParaRPr lang="sk-SK"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CL" sz="1600" b="0" i="0" u="none" strike="noStrike" dirty="0">
                          <a:solidFill>
                            <a:srgbClr val="000000"/>
                          </a:solidFill>
                          <a:effectLst/>
                          <a:latin typeface="Arial" charset="0"/>
                        </a:rPr>
                        <a:t>NN</a:t>
                      </a:r>
                      <a:endParaRPr lang="sk-SK"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359044">
                <a:tc>
                  <a:txBody>
                    <a:bodyPr/>
                    <a:lstStyle/>
                    <a:p>
                      <a:pPr algn="l" rtl="0" fontAlgn="t"/>
                      <a:r>
                        <a:rPr lang="es-ES_tradnl" sz="1600" u="none" strike="noStrike" dirty="0" err="1">
                          <a:effectLst/>
                        </a:rPr>
                        <a:t>Genetic</a:t>
                      </a:r>
                      <a:r>
                        <a:rPr lang="es-ES_tradnl" sz="1600" u="none" strike="noStrike" dirty="0">
                          <a:effectLst/>
                        </a:rPr>
                        <a:t> </a:t>
                      </a:r>
                      <a:r>
                        <a:rPr lang="es-ES_tradnl" sz="1600" u="none" strike="noStrike" dirty="0" err="1">
                          <a:effectLst/>
                        </a:rPr>
                        <a:t>Competence</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r>
                        <a:rPr lang="es-ES_tradnl" sz="1600" u="none" strike="noStrike">
                          <a:effectLst/>
                        </a:rPr>
                        <a:t>Aquagen </a:t>
                      </a:r>
                      <a:endParaRPr lang="es-ES_tradnl" sz="1600" b="0" i="0" u="none" strike="noStrike">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Benchmark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Hendrix, Benchmark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Hendrix</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In </a:t>
                      </a:r>
                      <a:r>
                        <a:rPr lang="es-ES_tradnl" sz="1600" u="none" strike="noStrike" dirty="0" err="1">
                          <a:effectLst/>
                        </a:rPr>
                        <a:t>house</a:t>
                      </a:r>
                      <a:r>
                        <a:rPr lang="es-ES_tradnl" sz="1600" u="none" strike="noStrike" dirty="0">
                          <a:effectLst/>
                        </a:rPr>
                        <a:t>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u="none" strike="noStrike" dirty="0">
                          <a:effectLst/>
                        </a:rPr>
                        <a:t>PUCV</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err="1">
                          <a:solidFill>
                            <a:srgbClr val="000000"/>
                          </a:solidFill>
                          <a:effectLst/>
                          <a:latin typeface="Arial" charset="0"/>
                        </a:rPr>
                        <a:t>Xselect</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err="1">
                          <a:solidFill>
                            <a:srgbClr val="000000"/>
                          </a:solidFill>
                          <a:effectLst/>
                          <a:latin typeface="Arial" charset="0"/>
                        </a:rPr>
                        <a:t>UStgo</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err="1">
                          <a:solidFill>
                            <a:srgbClr val="000000"/>
                          </a:solidFill>
                          <a:effectLst/>
                          <a:latin typeface="Arial" charset="0"/>
                        </a:rPr>
                        <a:t>UChile</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err="1">
                          <a:solidFill>
                            <a:srgbClr val="000000"/>
                          </a:solidFill>
                          <a:effectLst/>
                          <a:latin typeface="Arial" charset="0"/>
                        </a:rPr>
                        <a:t>UChile</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Hendrix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359044">
                <a:tc>
                  <a:txBody>
                    <a:bodyPr/>
                    <a:lstStyle/>
                    <a:p>
                      <a:pPr algn="l" rtl="0" fontAlgn="t"/>
                      <a:r>
                        <a:rPr lang="es-ES_tradnl" sz="1600" b="0" i="0" u="none" strike="noStrike" dirty="0" smtClean="0">
                          <a:solidFill>
                            <a:srgbClr val="000000"/>
                          </a:solidFill>
                          <a:effectLst/>
                          <a:latin typeface="Arial" charset="0"/>
                        </a:rPr>
                        <a:t> </a:t>
                      </a:r>
                    </a:p>
                    <a:p>
                      <a:pPr algn="l" rtl="0" fontAlgn="t"/>
                      <a:r>
                        <a:rPr lang="es-ES_tradnl" sz="1600" b="0" i="0" u="none" strike="noStrike" dirty="0" smtClean="0">
                          <a:solidFill>
                            <a:srgbClr val="000000"/>
                          </a:solidFill>
                          <a:effectLst/>
                          <a:latin typeface="Arial" charset="0"/>
                        </a:rPr>
                        <a:t>   **</a:t>
                      </a:r>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t"/>
                      <a:endParaRPr lang="es-ES_tradnl" sz="1600" b="0" i="0" u="none" strike="noStrike">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r>
                        <a:rPr lang="es-ES_tradnl" sz="1600" b="0" i="0" u="none" strike="noStrike" dirty="0">
                          <a:solidFill>
                            <a:srgbClr val="000000"/>
                          </a:solidFill>
                          <a:effectLst/>
                          <a:latin typeface="Arial" charset="0"/>
                        </a:rPr>
                        <a:t>X</a:t>
                      </a: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endParaRPr lang="es-ES_tradnl" sz="1600" b="0" i="0" u="none" strike="noStrike" dirty="0">
                        <a:solidFill>
                          <a:srgbClr val="000000"/>
                        </a:solidFill>
                        <a:effectLst/>
                        <a:latin typeface="Arial" charset="0"/>
                      </a:endParaRPr>
                    </a:p>
                  </a:txBody>
                  <a:tcPr marL="4477" marR="4477" marT="4477"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87753624"/>
                  </a:ext>
                </a:extLst>
              </a:tr>
            </a:tbl>
          </a:graphicData>
        </a:graphic>
      </p:graphicFrame>
      <p:sp>
        <p:nvSpPr>
          <p:cNvPr id="2" name="CuadroTexto 1"/>
          <p:cNvSpPr txBox="1"/>
          <p:nvPr/>
        </p:nvSpPr>
        <p:spPr>
          <a:xfrm>
            <a:off x="1110343" y="6123214"/>
            <a:ext cx="8422562" cy="369332"/>
          </a:xfrm>
          <a:prstGeom prst="rect">
            <a:avLst/>
          </a:prstGeom>
          <a:noFill/>
        </p:spPr>
        <p:txBody>
          <a:bodyPr wrap="none" rtlCol="0">
            <a:spAutoFit/>
          </a:bodyPr>
          <a:lstStyle/>
          <a:p>
            <a:r>
              <a:rPr lang="en-US" dirty="0" smtClean="0"/>
              <a:t>**/ </a:t>
            </a:r>
            <a:r>
              <a:rPr lang="en-US" dirty="0" smtClean="0"/>
              <a:t>Programs </a:t>
            </a:r>
            <a:r>
              <a:rPr lang="en-US" dirty="0"/>
              <a:t>marked with an X are actually run by a graduate geneticist from our group</a:t>
            </a:r>
            <a:endParaRPr lang="en-US" dirty="0"/>
          </a:p>
        </p:txBody>
      </p:sp>
      <p:sp>
        <p:nvSpPr>
          <p:cNvPr id="5" name="Marcador de pie de página 4"/>
          <p:cNvSpPr>
            <a:spLocks noGrp="1"/>
          </p:cNvSpPr>
          <p:nvPr>
            <p:ph type="ftr" sz="quarter" idx="11"/>
          </p:nvPr>
        </p:nvSpPr>
        <p:spPr>
          <a:xfrm>
            <a:off x="3956539" y="6492546"/>
            <a:ext cx="4114800" cy="365125"/>
          </a:xfrm>
        </p:spPr>
        <p:txBody>
          <a:bodyPr/>
          <a:lstStyle/>
          <a:p>
            <a:r>
              <a:rPr lang="es-ES_tradnl" dirty="0" smtClean="0"/>
              <a:t>R. Neira (U. de Chile) 2022</a:t>
            </a:r>
            <a:endParaRPr lang="es-ES_tradnl" dirty="0"/>
          </a:p>
        </p:txBody>
      </p:sp>
    </p:spTree>
    <p:extLst>
      <p:ext uri="{BB962C8B-B14F-4D97-AF65-F5344CB8AC3E}">
        <p14:creationId xmlns:p14="http://schemas.microsoft.com/office/powerpoint/2010/main" val="6941060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2" y="1037873"/>
            <a:ext cx="10343284" cy="5448200"/>
          </a:xfrm>
          <a:prstGeom prst="rect">
            <a:avLst/>
          </a:prstGeom>
        </p:spPr>
      </p:pic>
      <p:sp>
        <p:nvSpPr>
          <p:cNvPr id="9" name="CuadroTexto 8"/>
          <p:cNvSpPr txBox="1"/>
          <p:nvPr/>
        </p:nvSpPr>
        <p:spPr>
          <a:xfrm>
            <a:off x="1240971" y="277587"/>
            <a:ext cx="9676560" cy="523220"/>
          </a:xfrm>
          <a:prstGeom prst="rect">
            <a:avLst/>
          </a:prstGeom>
          <a:noFill/>
        </p:spPr>
        <p:txBody>
          <a:bodyPr wrap="none" rtlCol="0">
            <a:spAutoFit/>
          </a:bodyPr>
          <a:lstStyle/>
          <a:p>
            <a:r>
              <a:rPr lang="en-US" sz="2800" dirty="0" smtClean="0"/>
              <a:t>Our best contribution: Excellent geneticists and excellent persons </a:t>
            </a:r>
            <a:endParaRPr lang="en-US" sz="2800" dirty="0"/>
          </a:p>
        </p:txBody>
      </p:sp>
      <p:sp>
        <p:nvSpPr>
          <p:cNvPr id="3" name="Marcador de pie de página 2"/>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300797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40551" y="316263"/>
            <a:ext cx="11387669" cy="523220"/>
          </a:xfrm>
          <a:prstGeom prst="rect">
            <a:avLst/>
          </a:prstGeom>
          <a:noFill/>
        </p:spPr>
        <p:txBody>
          <a:bodyPr wrap="none" rtlCol="0">
            <a:spAutoFit/>
          </a:bodyPr>
          <a:lstStyle/>
          <a:p>
            <a:r>
              <a:rPr lang="en-US" sz="2800" dirty="0"/>
              <a:t>Our best contribution: Second generation of Chilean </a:t>
            </a:r>
            <a:r>
              <a:rPr lang="en-US" sz="2800" dirty="0" err="1" smtClean="0"/>
              <a:t>aquacultural</a:t>
            </a:r>
            <a:r>
              <a:rPr lang="en-US" sz="2800" dirty="0" smtClean="0"/>
              <a:t> geneticists </a:t>
            </a:r>
            <a:endParaRPr lang="en-US" sz="2800"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71" y="996043"/>
            <a:ext cx="10853631" cy="5699261"/>
          </a:xfrm>
          <a:prstGeom prst="rect">
            <a:avLst/>
          </a:prstGeom>
        </p:spPr>
      </p:pic>
      <p:sp>
        <p:nvSpPr>
          <p:cNvPr id="3" name="Marcador de pie de página 2"/>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243036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073" y="1002495"/>
            <a:ext cx="1879445" cy="2414868"/>
          </a:xfrm>
          <a:prstGeom prst="rect">
            <a:avLst/>
          </a:prstGeom>
        </p:spPr>
      </p:pic>
      <p:pic>
        <p:nvPicPr>
          <p:cNvPr id="1026" name="Picture 2" descr="raham A.E. Gall | UC Davis Department of Animal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158" y="1249856"/>
            <a:ext cx="1663107" cy="190043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032" y="1283490"/>
            <a:ext cx="1546460" cy="1866799"/>
          </a:xfrm>
          <a:prstGeom prst="rect">
            <a:avLst/>
          </a:prstGeom>
        </p:spPr>
      </p:pic>
      <p:sp>
        <p:nvSpPr>
          <p:cNvPr id="3" name="Rectángulo 2"/>
          <p:cNvSpPr/>
          <p:nvPr/>
        </p:nvSpPr>
        <p:spPr>
          <a:xfrm>
            <a:off x="3400018" y="925222"/>
            <a:ext cx="5602312" cy="324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5"/>
          <p:cNvSpPr/>
          <p:nvPr/>
        </p:nvSpPr>
        <p:spPr>
          <a:xfrm>
            <a:off x="2190308" y="3160296"/>
            <a:ext cx="8730978" cy="277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6"/>
          <p:cNvSpPr/>
          <p:nvPr/>
        </p:nvSpPr>
        <p:spPr>
          <a:xfrm rot="16200000">
            <a:off x="3866211" y="1985812"/>
            <a:ext cx="2630020" cy="23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Rectángulo 7"/>
          <p:cNvSpPr/>
          <p:nvPr/>
        </p:nvSpPr>
        <p:spPr>
          <a:xfrm rot="16200000">
            <a:off x="5638887" y="2361267"/>
            <a:ext cx="2940422" cy="22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p:cNvSpPr txBox="1"/>
          <p:nvPr/>
        </p:nvSpPr>
        <p:spPr>
          <a:xfrm>
            <a:off x="4003976" y="5364"/>
            <a:ext cx="3999878" cy="923330"/>
          </a:xfrm>
          <a:prstGeom prst="rect">
            <a:avLst/>
          </a:prstGeom>
          <a:noFill/>
        </p:spPr>
        <p:txBody>
          <a:bodyPr wrap="none" rtlCol="0">
            <a:spAutoFit/>
          </a:bodyPr>
          <a:lstStyle/>
          <a:p>
            <a:r>
              <a:rPr lang="es-ES_tradnl" sz="5400" dirty="0" err="1" smtClean="0"/>
              <a:t>The</a:t>
            </a:r>
            <a:r>
              <a:rPr lang="es-ES_tradnl" sz="5400" dirty="0" smtClean="0"/>
              <a:t> </a:t>
            </a:r>
            <a:r>
              <a:rPr lang="es-ES_tradnl" sz="5400" dirty="0" err="1" smtClean="0"/>
              <a:t>Founders</a:t>
            </a:r>
            <a:endParaRPr lang="es-ES_tradnl" sz="5400" dirty="0"/>
          </a:p>
        </p:txBody>
      </p:sp>
      <p:sp>
        <p:nvSpPr>
          <p:cNvPr id="11" name="Rectángulo 10"/>
          <p:cNvSpPr/>
          <p:nvPr/>
        </p:nvSpPr>
        <p:spPr>
          <a:xfrm>
            <a:off x="1958555" y="3267263"/>
            <a:ext cx="2665030" cy="1200329"/>
          </a:xfrm>
          <a:prstGeom prst="rect">
            <a:avLst/>
          </a:prstGeom>
        </p:spPr>
        <p:txBody>
          <a:bodyPr wrap="square">
            <a:spAutoFit/>
          </a:bodyPr>
          <a:lstStyle/>
          <a:p>
            <a:pPr algn="ctr"/>
            <a:r>
              <a:rPr lang="en-US" b="1" dirty="0" smtClean="0"/>
              <a:t>Dr</a:t>
            </a:r>
            <a:r>
              <a:rPr lang="en-US" b="1" dirty="0"/>
              <a:t>. Noël Wilkins </a:t>
            </a:r>
            <a:r>
              <a:rPr lang="en-US" b="1" dirty="0" smtClean="0"/>
              <a:t>         </a:t>
            </a:r>
            <a:r>
              <a:rPr lang="en-US" dirty="0" smtClean="0"/>
              <a:t>University College </a:t>
            </a:r>
          </a:p>
          <a:p>
            <a:pPr algn="ctr"/>
            <a:r>
              <a:rPr lang="en-US" dirty="0" smtClean="0"/>
              <a:t>Galway, Ireland</a:t>
            </a:r>
            <a:endParaRPr lang="en-US" b="1" dirty="0" smtClean="0"/>
          </a:p>
          <a:p>
            <a:r>
              <a:rPr lang="en-US" b="1" dirty="0" smtClean="0"/>
              <a:t> </a:t>
            </a:r>
            <a:endParaRPr lang="es-ES_tradnl" dirty="0"/>
          </a:p>
        </p:txBody>
      </p:sp>
      <p:sp>
        <p:nvSpPr>
          <p:cNvPr id="15" name="Rectángulo 14"/>
          <p:cNvSpPr/>
          <p:nvPr/>
        </p:nvSpPr>
        <p:spPr>
          <a:xfrm>
            <a:off x="3887856" y="3255470"/>
            <a:ext cx="4421476" cy="1754326"/>
          </a:xfrm>
          <a:prstGeom prst="rect">
            <a:avLst/>
          </a:prstGeom>
        </p:spPr>
        <p:txBody>
          <a:bodyPr wrap="square">
            <a:spAutoFit/>
          </a:bodyPr>
          <a:lstStyle/>
          <a:p>
            <a:pPr algn="ctr"/>
            <a:r>
              <a:rPr lang="en-US" b="1" dirty="0"/>
              <a:t>Dr. </a:t>
            </a:r>
            <a:r>
              <a:rPr lang="en-US" b="1" dirty="0" err="1"/>
              <a:t>Trygve</a:t>
            </a:r>
            <a:r>
              <a:rPr lang="en-US" b="1" dirty="0"/>
              <a:t> </a:t>
            </a:r>
            <a:r>
              <a:rPr lang="en-US" b="1" dirty="0" err="1" smtClean="0"/>
              <a:t>Gjedrem</a:t>
            </a:r>
            <a:endParaRPr lang="en-US" b="1" dirty="0" smtClean="0"/>
          </a:p>
          <a:p>
            <a:pPr algn="ctr"/>
            <a:r>
              <a:rPr lang="en-US" dirty="0" smtClean="0"/>
              <a:t>Institute of </a:t>
            </a:r>
            <a:r>
              <a:rPr lang="en-US" dirty="0" err="1" smtClean="0"/>
              <a:t>Aquacultural</a:t>
            </a:r>
            <a:endParaRPr lang="en-US" dirty="0" smtClean="0"/>
          </a:p>
          <a:p>
            <a:pPr algn="ctr"/>
            <a:r>
              <a:rPr lang="en-US" dirty="0" smtClean="0"/>
              <a:t>Research, Norway</a:t>
            </a:r>
          </a:p>
          <a:p>
            <a:pPr algn="ctr"/>
            <a:endParaRPr lang="en-US" b="1" dirty="0" smtClean="0"/>
          </a:p>
          <a:p>
            <a:pPr algn="ctr"/>
            <a:endParaRPr lang="en-US" b="1" dirty="0" smtClean="0"/>
          </a:p>
          <a:p>
            <a:pPr algn="ctr"/>
            <a:r>
              <a:rPr lang="en-US" b="1" dirty="0" smtClean="0"/>
              <a:t> </a:t>
            </a:r>
            <a:endParaRPr lang="es-ES_tradnl" dirty="0"/>
          </a:p>
        </p:txBody>
      </p:sp>
      <p:sp>
        <p:nvSpPr>
          <p:cNvPr id="18" name="CuadroTexto 17"/>
          <p:cNvSpPr txBox="1"/>
          <p:nvPr/>
        </p:nvSpPr>
        <p:spPr>
          <a:xfrm>
            <a:off x="935662" y="4273526"/>
            <a:ext cx="10678821" cy="2308324"/>
          </a:xfrm>
          <a:prstGeom prst="rect">
            <a:avLst/>
          </a:prstGeom>
          <a:noFill/>
        </p:spPr>
        <p:txBody>
          <a:bodyPr wrap="square" rtlCol="0">
            <a:spAutoFit/>
          </a:bodyPr>
          <a:lstStyle/>
          <a:p>
            <a:pPr algn="just"/>
            <a:r>
              <a:rPr lang="en-US" sz="2400" dirty="0" smtClean="0"/>
              <a:t>During the opening ceremony of ISGA VIII, on its 21</a:t>
            </a:r>
            <a:r>
              <a:rPr lang="en-US" sz="2400" baseline="30000" dirty="0" smtClean="0"/>
              <a:t>st</a:t>
            </a:r>
            <a:r>
              <a:rPr lang="en-US" sz="2400" dirty="0" smtClean="0"/>
              <a:t> anniversary of the first  symposium held at Puerto </a:t>
            </a:r>
            <a:r>
              <a:rPr lang="en-US" sz="2400" dirty="0" err="1" smtClean="0"/>
              <a:t>Varas</a:t>
            </a:r>
            <a:r>
              <a:rPr lang="en-US" sz="2400" dirty="0" smtClean="0"/>
              <a:t>, in 2003, the Board of Directors recognized and honored the founding fathers of the IAGA: </a:t>
            </a:r>
            <a:r>
              <a:rPr lang="en-US" sz="2400" b="1" dirty="0" smtClean="0"/>
              <a:t>Dr. Noël Wilkins </a:t>
            </a:r>
            <a:r>
              <a:rPr lang="en-US" sz="2400" dirty="0" smtClean="0"/>
              <a:t>as the initiator, organizer and host of the first gathering of </a:t>
            </a:r>
            <a:r>
              <a:rPr lang="en-US" sz="2400" dirty="0" err="1" smtClean="0"/>
              <a:t>aquacultural</a:t>
            </a:r>
            <a:r>
              <a:rPr lang="en-US" sz="2400" dirty="0" smtClean="0"/>
              <a:t> geneticists, </a:t>
            </a:r>
            <a:r>
              <a:rPr lang="en-US" sz="2400" b="1" dirty="0" smtClean="0"/>
              <a:t>Dr. </a:t>
            </a:r>
            <a:r>
              <a:rPr lang="en-US" sz="2400" b="1" dirty="0" err="1" smtClean="0"/>
              <a:t>Trygve</a:t>
            </a:r>
            <a:r>
              <a:rPr lang="en-US" sz="2400" b="1" dirty="0" smtClean="0"/>
              <a:t> </a:t>
            </a:r>
            <a:r>
              <a:rPr lang="en-US" sz="2400" b="1" dirty="0" err="1" smtClean="0"/>
              <a:t>Gjedrem</a:t>
            </a:r>
            <a:r>
              <a:rPr lang="en-US" sz="2400" dirty="0" smtClean="0"/>
              <a:t> and </a:t>
            </a:r>
            <a:r>
              <a:rPr lang="en-US" sz="2400" b="1" dirty="0" smtClean="0"/>
              <a:t>Dr</a:t>
            </a:r>
            <a:r>
              <a:rPr lang="en-US" sz="2400" b="1" dirty="0"/>
              <a:t>.</a:t>
            </a:r>
            <a:r>
              <a:rPr lang="en-US" sz="2400" b="1" dirty="0" smtClean="0"/>
              <a:t> Graham Gall </a:t>
            </a:r>
            <a:r>
              <a:rPr lang="en-US" sz="2400" dirty="0" smtClean="0"/>
              <a:t>for their unstinting efforts over the many years that have resulted in the initiation, continuation and success of the IAGA.</a:t>
            </a:r>
          </a:p>
        </p:txBody>
      </p:sp>
      <p:sp>
        <p:nvSpPr>
          <p:cNvPr id="20" name="Rectángulo 19"/>
          <p:cNvSpPr/>
          <p:nvPr/>
        </p:nvSpPr>
        <p:spPr>
          <a:xfrm>
            <a:off x="7930611" y="3258373"/>
            <a:ext cx="2260594" cy="923330"/>
          </a:xfrm>
          <a:prstGeom prst="rect">
            <a:avLst/>
          </a:prstGeom>
        </p:spPr>
        <p:txBody>
          <a:bodyPr wrap="square">
            <a:spAutoFit/>
          </a:bodyPr>
          <a:lstStyle/>
          <a:p>
            <a:pPr algn="ctr"/>
            <a:r>
              <a:rPr lang="en-US" b="1" dirty="0"/>
              <a:t>Dr. Graham A.E. Gall</a:t>
            </a:r>
          </a:p>
          <a:p>
            <a:pPr algn="ctr"/>
            <a:r>
              <a:rPr lang="en-US" dirty="0" smtClean="0"/>
              <a:t>University of California, Davis, USA</a:t>
            </a:r>
            <a:endParaRPr lang="es-ES_tradnl" dirty="0"/>
          </a:p>
        </p:txBody>
      </p:sp>
      <p:sp>
        <p:nvSpPr>
          <p:cNvPr id="9" name="Marcador de pie de página 8"/>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764863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57305" y="264286"/>
            <a:ext cx="5149871" cy="1384995"/>
          </a:xfrm>
          <a:prstGeom prst="rect">
            <a:avLst/>
          </a:prstGeom>
          <a:noFill/>
        </p:spPr>
        <p:txBody>
          <a:bodyPr wrap="none" rtlCol="0">
            <a:spAutoFit/>
          </a:bodyPr>
          <a:lstStyle/>
          <a:p>
            <a:pPr algn="ctr"/>
            <a:r>
              <a:rPr lang="en-US" sz="2800" b="1" dirty="0" smtClean="0">
                <a:ea typeface="Times New Roman" charset="0"/>
                <a:cs typeface="Times New Roman" charset="0"/>
              </a:rPr>
              <a:t>First Honorable Member of IAGA </a:t>
            </a:r>
          </a:p>
          <a:p>
            <a:pPr algn="ctr"/>
            <a:r>
              <a:rPr lang="en-US" sz="2800" b="1" dirty="0" smtClean="0">
                <a:ea typeface="Times New Roman" charset="0"/>
                <a:cs typeface="Times New Roman" charset="0"/>
              </a:rPr>
              <a:t>Valentin </a:t>
            </a:r>
            <a:r>
              <a:rPr lang="en-US" sz="2800" b="1" dirty="0" err="1" smtClean="0">
                <a:ea typeface="Times New Roman" charset="0"/>
                <a:cs typeface="Times New Roman" charset="0"/>
              </a:rPr>
              <a:t>Sergeevich</a:t>
            </a:r>
            <a:r>
              <a:rPr lang="en-US" sz="2800" b="1" dirty="0" smtClean="0">
                <a:ea typeface="Times New Roman" charset="0"/>
                <a:cs typeface="Times New Roman" charset="0"/>
              </a:rPr>
              <a:t> </a:t>
            </a:r>
            <a:r>
              <a:rPr lang="en-US" sz="2800" b="1" dirty="0" err="1" smtClean="0">
                <a:ea typeface="Times New Roman" charset="0"/>
                <a:cs typeface="Times New Roman" charset="0"/>
              </a:rPr>
              <a:t>Kirpichnikov</a:t>
            </a:r>
            <a:endParaRPr lang="en-US" sz="2800" b="1" dirty="0" smtClean="0">
              <a:ea typeface="Times New Roman" charset="0"/>
              <a:cs typeface="Times New Roman" charset="0"/>
            </a:endParaRPr>
          </a:p>
          <a:p>
            <a:pPr algn="ctr"/>
            <a:r>
              <a:rPr lang="en-US" sz="2800" b="1" dirty="0" smtClean="0">
                <a:ea typeface="Times New Roman" charset="0"/>
                <a:cs typeface="Times New Roman" charset="0"/>
              </a:rPr>
              <a:t>1908  - 1991</a:t>
            </a:r>
            <a:endParaRPr lang="en-US" sz="2800" b="1" dirty="0">
              <a:ea typeface="Times New Roman" charset="0"/>
              <a:cs typeface="Times New Roman"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823" y="1917532"/>
            <a:ext cx="2406837" cy="3836987"/>
          </a:xfrm>
          <a:prstGeom prst="rect">
            <a:avLst/>
          </a:prstGeom>
        </p:spPr>
      </p:pic>
      <p:sp>
        <p:nvSpPr>
          <p:cNvPr id="6" name="CuadroTexto 5"/>
          <p:cNvSpPr txBox="1"/>
          <p:nvPr/>
        </p:nvSpPr>
        <p:spPr>
          <a:xfrm>
            <a:off x="5030819" y="1448573"/>
            <a:ext cx="6150529" cy="2677656"/>
          </a:xfrm>
          <a:prstGeom prst="rect">
            <a:avLst/>
          </a:prstGeom>
          <a:noFill/>
        </p:spPr>
        <p:txBody>
          <a:bodyPr wrap="square" rtlCol="0">
            <a:spAutoFit/>
          </a:bodyPr>
          <a:lstStyle/>
          <a:p>
            <a:pPr algn="just"/>
            <a:r>
              <a:rPr lang="en-US" sz="2400" dirty="0" smtClean="0">
                <a:ea typeface="Times New Roman" charset="0"/>
                <a:cs typeface="Times New Roman" charset="0"/>
              </a:rPr>
              <a:t>On the occasion of the Fourth International Symposium on Genetics in Aquaculture, held 29 April to 3 May 1991 in Wuhan, China,</a:t>
            </a:r>
            <a:r>
              <a:rPr lang="en-US" sz="2400" b="1" dirty="0" smtClean="0">
                <a:ea typeface="Times New Roman" charset="0"/>
                <a:cs typeface="Times New Roman" charset="0"/>
              </a:rPr>
              <a:t>  Valentin S. </a:t>
            </a:r>
            <a:r>
              <a:rPr lang="en-US" sz="2400" b="1" dirty="0" err="1" smtClean="0">
                <a:ea typeface="Times New Roman" charset="0"/>
                <a:cs typeface="Times New Roman" charset="0"/>
              </a:rPr>
              <a:t>Kirpichnikov</a:t>
            </a:r>
            <a:r>
              <a:rPr lang="en-US" sz="2400" dirty="0" smtClean="0">
                <a:ea typeface="Times New Roman" charset="0"/>
                <a:cs typeface="Times New Roman" charset="0"/>
              </a:rPr>
              <a:t> was honored by being chosen as the first Honorable Member of the International Association for Genetics in Aquaculture (IAGA)</a:t>
            </a:r>
          </a:p>
          <a:p>
            <a:pPr algn="just"/>
            <a:endParaRPr lang="en-US" sz="2400" dirty="0">
              <a:ea typeface="Times New Roman" charset="0"/>
              <a:cs typeface="Times New Roman" charset="0"/>
            </a:endParaRPr>
          </a:p>
        </p:txBody>
      </p:sp>
      <p:pic>
        <p:nvPicPr>
          <p:cNvPr id="2050" name="Picture 2" descr="enetic Bases of Fish Selection Tapa blan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502" y="4043966"/>
            <a:ext cx="1524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ie de página 2"/>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4126110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graysc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978531" y="1821280"/>
            <a:ext cx="2507426" cy="3836987"/>
          </a:xfrm>
          <a:prstGeom prst="rect">
            <a:avLst/>
          </a:prstGeom>
        </p:spPr>
      </p:pic>
      <p:sp>
        <p:nvSpPr>
          <p:cNvPr id="5" name="CuadroTexto 4"/>
          <p:cNvSpPr txBox="1"/>
          <p:nvPr/>
        </p:nvSpPr>
        <p:spPr>
          <a:xfrm>
            <a:off x="1334032" y="248244"/>
            <a:ext cx="3796424" cy="1384995"/>
          </a:xfrm>
          <a:prstGeom prst="rect">
            <a:avLst/>
          </a:prstGeom>
          <a:noFill/>
        </p:spPr>
        <p:txBody>
          <a:bodyPr wrap="none" rtlCol="0">
            <a:spAutoFit/>
          </a:bodyPr>
          <a:lstStyle/>
          <a:p>
            <a:pPr algn="ctr"/>
            <a:r>
              <a:rPr lang="es-ES_tradnl" sz="2800" b="1" dirty="0" smtClean="0">
                <a:ea typeface="Times New Roman" charset="0"/>
                <a:cs typeface="Times New Roman" charset="0"/>
              </a:rPr>
              <a:t>In Memoriam </a:t>
            </a:r>
            <a:endParaRPr lang="es-ES_tradnl" sz="2800" b="1" dirty="0">
              <a:ea typeface="Times New Roman" charset="0"/>
              <a:cs typeface="Times New Roman" charset="0"/>
            </a:endParaRPr>
          </a:p>
          <a:p>
            <a:pPr algn="ctr"/>
            <a:r>
              <a:rPr lang="es-ES_tradnl" sz="2800" b="1" dirty="0" err="1" smtClean="0">
                <a:ea typeface="Times New Roman" charset="0"/>
                <a:cs typeface="Times New Roman" charset="0"/>
              </a:rPr>
              <a:t>Giora</a:t>
            </a:r>
            <a:r>
              <a:rPr lang="es-ES_tradnl" sz="2800" b="1" dirty="0" smtClean="0">
                <a:ea typeface="Times New Roman" charset="0"/>
                <a:cs typeface="Times New Roman" charset="0"/>
              </a:rPr>
              <a:t> Werner </a:t>
            </a:r>
            <a:r>
              <a:rPr lang="es-ES_tradnl" sz="2800" b="1" dirty="0" err="1" smtClean="0">
                <a:ea typeface="Times New Roman" charset="0"/>
                <a:cs typeface="Times New Roman" charset="0"/>
              </a:rPr>
              <a:t>Wohlfarth</a:t>
            </a:r>
            <a:endParaRPr lang="es-ES_tradnl" sz="2800" b="1" dirty="0" smtClean="0">
              <a:ea typeface="Times New Roman" charset="0"/>
              <a:cs typeface="Times New Roman" charset="0"/>
            </a:endParaRPr>
          </a:p>
          <a:p>
            <a:pPr algn="ctr"/>
            <a:r>
              <a:rPr lang="es-ES_tradnl" sz="2800" b="1" dirty="0" smtClean="0">
                <a:ea typeface="Times New Roman" charset="0"/>
                <a:cs typeface="Times New Roman" charset="0"/>
              </a:rPr>
              <a:t>1927  - 1994</a:t>
            </a:r>
            <a:endParaRPr lang="es-ES_tradnl" sz="2800" b="1" dirty="0">
              <a:ea typeface="Times New Roman" charset="0"/>
              <a:cs typeface="Times New Roman" charset="0"/>
            </a:endParaRPr>
          </a:p>
        </p:txBody>
      </p:sp>
      <p:sp>
        <p:nvSpPr>
          <p:cNvPr id="6" name="CuadroTexto 5"/>
          <p:cNvSpPr txBox="1"/>
          <p:nvPr/>
        </p:nvSpPr>
        <p:spPr>
          <a:xfrm>
            <a:off x="5386387" y="2403671"/>
            <a:ext cx="5129213" cy="2677656"/>
          </a:xfrm>
          <a:prstGeom prst="rect">
            <a:avLst/>
          </a:prstGeom>
          <a:noFill/>
        </p:spPr>
        <p:txBody>
          <a:bodyPr wrap="square" rtlCol="0">
            <a:spAutoFit/>
          </a:bodyPr>
          <a:lstStyle/>
          <a:p>
            <a:pPr algn="just"/>
            <a:r>
              <a:rPr lang="en-US" sz="2400" dirty="0" smtClean="0">
                <a:ea typeface="Times New Roman" charset="0"/>
                <a:cs typeface="Times New Roman" charset="0"/>
              </a:rPr>
              <a:t>   In </a:t>
            </a:r>
            <a:r>
              <a:rPr lang="en-US" sz="2400" dirty="0">
                <a:ea typeface="Times New Roman" charset="0"/>
                <a:cs typeface="Times New Roman" charset="0"/>
              </a:rPr>
              <a:t>the special </a:t>
            </a:r>
            <a:r>
              <a:rPr lang="en-US" sz="2400" dirty="0" smtClean="0">
                <a:ea typeface="Times New Roman" charset="0"/>
                <a:cs typeface="Times New Roman" charset="0"/>
              </a:rPr>
              <a:t>Issue of Aquaculture Vol 173 (1999</a:t>
            </a:r>
            <a:r>
              <a:rPr lang="en-US" sz="2400" dirty="0">
                <a:ea typeface="Times New Roman" charset="0"/>
                <a:cs typeface="Times New Roman" charset="0"/>
              </a:rPr>
              <a:t>) ISGA </a:t>
            </a:r>
            <a:r>
              <a:rPr lang="en-US" sz="2400" dirty="0" smtClean="0">
                <a:ea typeface="Times New Roman" charset="0"/>
                <a:cs typeface="Times New Roman" charset="0"/>
              </a:rPr>
              <a:t>VI, a </a:t>
            </a:r>
            <a:r>
              <a:rPr lang="en-US" sz="2400" dirty="0">
                <a:ea typeface="Times New Roman" charset="0"/>
                <a:cs typeface="Times New Roman" charset="0"/>
              </a:rPr>
              <a:t>heartfelt </a:t>
            </a:r>
            <a:r>
              <a:rPr lang="en-US" sz="2400" dirty="0" smtClean="0">
                <a:ea typeface="Times New Roman" charset="0"/>
                <a:cs typeface="Times New Roman" charset="0"/>
              </a:rPr>
              <a:t>tribute is </a:t>
            </a:r>
            <a:r>
              <a:rPr lang="en-US" sz="2400" dirty="0">
                <a:ea typeface="Times New Roman" charset="0"/>
                <a:cs typeface="Times New Roman" charset="0"/>
              </a:rPr>
              <a:t>made </a:t>
            </a:r>
            <a:r>
              <a:rPr lang="en-US" sz="2400" dirty="0" smtClean="0">
                <a:ea typeface="Times New Roman" charset="0"/>
                <a:cs typeface="Times New Roman" charset="0"/>
              </a:rPr>
              <a:t>for </a:t>
            </a:r>
            <a:r>
              <a:rPr lang="en-US" sz="2400" dirty="0">
                <a:ea typeface="Times New Roman" charset="0"/>
                <a:cs typeface="Times New Roman" charset="0"/>
              </a:rPr>
              <a:t>the death of </a:t>
            </a:r>
            <a:r>
              <a:rPr lang="en-US" sz="2400" dirty="0" err="1">
                <a:ea typeface="Times New Roman" charset="0"/>
                <a:cs typeface="Times New Roman" charset="0"/>
              </a:rPr>
              <a:t>Giora</a:t>
            </a:r>
            <a:r>
              <a:rPr lang="en-US" sz="2400" dirty="0">
                <a:ea typeface="Times New Roman" charset="0"/>
                <a:cs typeface="Times New Roman" charset="0"/>
              </a:rPr>
              <a:t> W. </a:t>
            </a:r>
            <a:r>
              <a:rPr lang="en-US" sz="2400" dirty="0" smtClean="0">
                <a:ea typeface="Times New Roman" charset="0"/>
                <a:cs typeface="Times New Roman" charset="0"/>
              </a:rPr>
              <a:t>Wohlfarth. He was </a:t>
            </a:r>
            <a:r>
              <a:rPr lang="en-US" sz="2400" dirty="0">
                <a:ea typeface="Times New Roman" charset="0"/>
                <a:cs typeface="Times New Roman" charset="0"/>
              </a:rPr>
              <a:t>a </a:t>
            </a:r>
            <a:r>
              <a:rPr lang="en-US" sz="2400" dirty="0" smtClean="0">
                <a:ea typeface="Times New Roman" charset="0"/>
                <a:cs typeface="Times New Roman" charset="0"/>
              </a:rPr>
              <a:t>pioneer in the area of fish breeding, contributing substantially to the study of genetics in the culture of carp and tilapia</a:t>
            </a:r>
            <a:endParaRPr lang="en-US" sz="2400" dirty="0">
              <a:ea typeface="Times New Roman" charset="0"/>
              <a:cs typeface="Times New Roman" charset="0"/>
            </a:endParaRPr>
          </a:p>
        </p:txBody>
      </p:sp>
      <p:sp>
        <p:nvSpPr>
          <p:cNvPr id="3" name="Marcador de pie de página 2"/>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605489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96187"/>
            <a:ext cx="10515600" cy="1325563"/>
          </a:xfrm>
        </p:spPr>
        <p:txBody>
          <a:bodyPr/>
          <a:lstStyle/>
          <a:p>
            <a:pPr algn="ctr"/>
            <a:r>
              <a:rPr lang="es-ES_tradnl" dirty="0"/>
              <a:t>I.A.G.A. </a:t>
            </a:r>
            <a:r>
              <a:rPr lang="es-ES_tradnl" dirty="0" err="1" smtClean="0"/>
              <a:t>Constitution</a:t>
            </a:r>
            <a:r>
              <a:rPr lang="es-ES_tradnl" dirty="0" smtClean="0"/>
              <a:t> (1985)</a:t>
            </a:r>
            <a:endParaRPr lang="es-ES_tradnl" dirty="0"/>
          </a:p>
        </p:txBody>
      </p:sp>
      <p:sp>
        <p:nvSpPr>
          <p:cNvPr id="3" name="Marcador de contenido 2"/>
          <p:cNvSpPr>
            <a:spLocks noGrp="1"/>
          </p:cNvSpPr>
          <p:nvPr>
            <p:ph idx="1"/>
          </p:nvPr>
        </p:nvSpPr>
        <p:spPr>
          <a:xfrm>
            <a:off x="838200" y="1556687"/>
            <a:ext cx="6541168" cy="1634751"/>
          </a:xfrm>
        </p:spPr>
        <p:txBody>
          <a:bodyPr>
            <a:normAutofit lnSpcReduction="10000"/>
          </a:bodyPr>
          <a:lstStyle/>
          <a:p>
            <a:r>
              <a:rPr lang="en-US" dirty="0"/>
              <a:t>Board of Directors</a:t>
            </a:r>
          </a:p>
          <a:p>
            <a:pPr lvl="1"/>
            <a:r>
              <a:rPr lang="en-US" dirty="0"/>
              <a:t>President (organizing the next symposium)</a:t>
            </a:r>
          </a:p>
          <a:p>
            <a:pPr lvl="1"/>
            <a:r>
              <a:rPr lang="en-US" dirty="0"/>
              <a:t>Vice-President </a:t>
            </a:r>
            <a:r>
              <a:rPr lang="en-US" dirty="0" smtClean="0"/>
              <a:t>(immediate </a:t>
            </a:r>
            <a:r>
              <a:rPr lang="en-US" dirty="0"/>
              <a:t>past president)</a:t>
            </a:r>
          </a:p>
          <a:p>
            <a:pPr lvl="1"/>
            <a:r>
              <a:rPr lang="en-US" dirty="0"/>
              <a:t>Secretary/Treasurer</a:t>
            </a:r>
          </a:p>
        </p:txBody>
      </p:sp>
      <p:sp>
        <p:nvSpPr>
          <p:cNvPr id="5" name="Marcador de contenido 2"/>
          <p:cNvSpPr txBox="1">
            <a:spLocks/>
          </p:cNvSpPr>
          <p:nvPr/>
        </p:nvSpPr>
        <p:spPr>
          <a:xfrm>
            <a:off x="7996518" y="1254522"/>
            <a:ext cx="4195482" cy="55342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s-ES_tradnl" sz="2400" b="1" dirty="0" err="1"/>
              <a:t>First</a:t>
            </a:r>
            <a:r>
              <a:rPr lang="es-ES_tradnl" sz="2400" b="1" dirty="0"/>
              <a:t> </a:t>
            </a:r>
            <a:r>
              <a:rPr lang="es-ES_tradnl" sz="2400" b="1" dirty="0" err="1"/>
              <a:t>three</a:t>
            </a:r>
            <a:r>
              <a:rPr lang="es-ES_tradnl" sz="2400" b="1" dirty="0"/>
              <a:t> </a:t>
            </a:r>
            <a:r>
              <a:rPr lang="es-ES_tradnl" sz="2400" b="1" dirty="0" err="1"/>
              <a:t>Board</a:t>
            </a:r>
            <a:r>
              <a:rPr lang="es-ES_tradnl" sz="2400" b="1" dirty="0"/>
              <a:t> of </a:t>
            </a:r>
            <a:r>
              <a:rPr lang="es-ES_tradnl" sz="2400" b="1" dirty="0" err="1"/>
              <a:t>Directors</a:t>
            </a:r>
            <a:endParaRPr lang="es-ES_tradnl" sz="2400" b="1" dirty="0"/>
          </a:p>
          <a:p>
            <a:pPr marL="0" indent="0">
              <a:spcBef>
                <a:spcPts val="0"/>
              </a:spcBef>
              <a:buNone/>
            </a:pPr>
            <a:endParaRPr lang="es-ES_tradnl" sz="2400" b="1" dirty="0"/>
          </a:p>
          <a:p>
            <a:pPr marL="280988" indent="-263525">
              <a:spcBef>
                <a:spcPts val="0"/>
              </a:spcBef>
              <a:tabLst>
                <a:tab pos="298450" algn="l"/>
                <a:tab pos="2309813" algn="l"/>
              </a:tabLst>
            </a:pPr>
            <a:r>
              <a:rPr lang="es-ES_tradnl" sz="2400" dirty="0"/>
              <a:t>1985-1988	</a:t>
            </a:r>
          </a:p>
          <a:p>
            <a:pPr marL="280988" indent="-263525">
              <a:spcBef>
                <a:spcPts val="0"/>
              </a:spcBef>
              <a:buNone/>
              <a:tabLst>
                <a:tab pos="298450" algn="l"/>
                <a:tab pos="1939925" algn="l"/>
              </a:tabLst>
            </a:pPr>
            <a:r>
              <a:rPr lang="es-ES_tradnl" sz="2400" dirty="0"/>
              <a:t>     </a:t>
            </a:r>
            <a:r>
              <a:rPr lang="es-ES_tradnl" sz="2400" dirty="0" err="1"/>
              <a:t>President</a:t>
            </a:r>
            <a:r>
              <a:rPr lang="es-ES_tradnl" sz="2400" dirty="0"/>
              <a:t>	T. </a:t>
            </a:r>
            <a:r>
              <a:rPr lang="es-ES_tradnl" sz="2400" dirty="0" err="1"/>
              <a:t>Gjedrem</a:t>
            </a:r>
            <a:endParaRPr lang="es-ES_tradnl" sz="2400" dirty="0"/>
          </a:p>
          <a:p>
            <a:pPr marL="280988" indent="-263525">
              <a:spcBef>
                <a:spcPts val="0"/>
              </a:spcBef>
              <a:buNone/>
              <a:tabLst>
                <a:tab pos="298450" algn="l"/>
                <a:tab pos="1939925" algn="l"/>
              </a:tabLst>
            </a:pPr>
            <a:r>
              <a:rPr lang="es-ES_tradnl" sz="2400" dirty="0"/>
              <a:t>     Vice-Pres	N. </a:t>
            </a:r>
            <a:r>
              <a:rPr lang="es-ES_tradnl" sz="2400" dirty="0" err="1"/>
              <a:t>Wilkins</a:t>
            </a:r>
            <a:endParaRPr lang="es-ES_tradnl" sz="2400" dirty="0"/>
          </a:p>
          <a:p>
            <a:pPr marL="280988" indent="-263525">
              <a:spcBef>
                <a:spcPts val="0"/>
              </a:spcBef>
              <a:buNone/>
              <a:tabLst>
                <a:tab pos="298450" algn="l"/>
                <a:tab pos="1939925" algn="l"/>
              </a:tabLst>
            </a:pPr>
            <a:r>
              <a:rPr lang="es-ES_tradnl" sz="2400" dirty="0"/>
              <a:t>     </a:t>
            </a:r>
            <a:r>
              <a:rPr lang="es-ES_tradnl" sz="2400" dirty="0" err="1"/>
              <a:t>Sec</a:t>
            </a:r>
            <a:r>
              <a:rPr lang="es-ES_tradnl" sz="2400" dirty="0"/>
              <a:t>/Tres	G. </a:t>
            </a:r>
            <a:r>
              <a:rPr lang="es-ES_tradnl" sz="2400" dirty="0" err="1"/>
              <a:t>Gall</a:t>
            </a:r>
            <a:endParaRPr lang="es-ES_tradnl" sz="2400" dirty="0"/>
          </a:p>
          <a:p>
            <a:pPr marL="280988" indent="-263525">
              <a:spcBef>
                <a:spcPts val="0"/>
              </a:spcBef>
              <a:buNone/>
              <a:tabLst>
                <a:tab pos="298450" algn="l"/>
                <a:tab pos="1939925" algn="l"/>
              </a:tabLst>
            </a:pPr>
            <a:endParaRPr lang="es-ES_tradnl" sz="2400" dirty="0"/>
          </a:p>
          <a:p>
            <a:pPr marL="280988" indent="-263525">
              <a:spcBef>
                <a:spcPts val="0"/>
              </a:spcBef>
              <a:tabLst>
                <a:tab pos="298450" algn="l"/>
                <a:tab pos="1939925" algn="l"/>
              </a:tabLst>
            </a:pPr>
            <a:r>
              <a:rPr lang="es-ES_tradnl" sz="2400" dirty="0"/>
              <a:t>1988-1991</a:t>
            </a:r>
          </a:p>
          <a:p>
            <a:pPr marL="280988" indent="-263525">
              <a:spcBef>
                <a:spcPts val="0"/>
              </a:spcBef>
              <a:buNone/>
              <a:tabLst>
                <a:tab pos="298450" algn="l"/>
                <a:tab pos="1939925" algn="l"/>
              </a:tabLst>
            </a:pPr>
            <a:r>
              <a:rPr lang="es-ES_tradnl" sz="2400" dirty="0"/>
              <a:t>     </a:t>
            </a:r>
            <a:r>
              <a:rPr lang="es-ES_tradnl" sz="2400" dirty="0" err="1"/>
              <a:t>President</a:t>
            </a:r>
            <a:r>
              <a:rPr lang="es-ES_tradnl" sz="2400" dirty="0"/>
              <a:t>	H. </a:t>
            </a:r>
            <a:r>
              <a:rPr lang="es-ES_tradnl" sz="2400" dirty="0" err="1" smtClean="0"/>
              <a:t>Chen</a:t>
            </a:r>
            <a:endParaRPr lang="es-ES_tradnl" sz="2400" dirty="0">
              <a:solidFill>
                <a:schemeClr val="accent4">
                  <a:lumMod val="75000"/>
                </a:schemeClr>
              </a:solidFill>
            </a:endParaRPr>
          </a:p>
          <a:p>
            <a:pPr marL="280988" indent="-263525">
              <a:spcBef>
                <a:spcPts val="0"/>
              </a:spcBef>
              <a:buNone/>
              <a:tabLst>
                <a:tab pos="298450" algn="l"/>
                <a:tab pos="1939925" algn="l"/>
              </a:tabLst>
            </a:pPr>
            <a:r>
              <a:rPr lang="es-ES_tradnl" sz="2400" dirty="0"/>
              <a:t>     Vice-Pres	T. </a:t>
            </a:r>
            <a:r>
              <a:rPr lang="es-ES_tradnl" sz="2400" dirty="0" err="1"/>
              <a:t>Gjedrem</a:t>
            </a:r>
            <a:endParaRPr lang="es-ES_tradnl" sz="2400" dirty="0"/>
          </a:p>
          <a:p>
            <a:pPr marL="280988" indent="-263525">
              <a:spcBef>
                <a:spcPts val="0"/>
              </a:spcBef>
              <a:buNone/>
              <a:tabLst>
                <a:tab pos="298450" algn="l"/>
                <a:tab pos="1939925" algn="l"/>
              </a:tabLst>
            </a:pPr>
            <a:r>
              <a:rPr lang="es-ES_tradnl" sz="2400" dirty="0"/>
              <a:t>     </a:t>
            </a:r>
            <a:r>
              <a:rPr lang="es-ES_tradnl" sz="2400" dirty="0" err="1"/>
              <a:t>Sec</a:t>
            </a:r>
            <a:r>
              <a:rPr lang="es-ES_tradnl" sz="2400" dirty="0"/>
              <a:t>/Tres	G. </a:t>
            </a:r>
            <a:r>
              <a:rPr lang="es-ES_tradnl" sz="2400" dirty="0" err="1"/>
              <a:t>Gall</a:t>
            </a:r>
            <a:endParaRPr lang="es-ES_tradnl" sz="2400" dirty="0"/>
          </a:p>
          <a:p>
            <a:pPr marL="280988" indent="-263525">
              <a:spcBef>
                <a:spcPts val="0"/>
              </a:spcBef>
              <a:buNone/>
              <a:tabLst>
                <a:tab pos="298450" algn="l"/>
                <a:tab pos="1939925" algn="l"/>
              </a:tabLst>
            </a:pPr>
            <a:endParaRPr lang="es-ES_tradnl" sz="2400" dirty="0"/>
          </a:p>
          <a:p>
            <a:pPr marL="280988" indent="-263525">
              <a:spcBef>
                <a:spcPts val="0"/>
              </a:spcBef>
              <a:tabLst>
                <a:tab pos="298450" algn="l"/>
                <a:tab pos="1939925" algn="l"/>
              </a:tabLst>
            </a:pPr>
            <a:r>
              <a:rPr lang="es-ES_tradnl" sz="2400" dirty="0"/>
              <a:t>1991-1994</a:t>
            </a:r>
          </a:p>
          <a:p>
            <a:pPr marL="280988" indent="-263525">
              <a:spcBef>
                <a:spcPts val="0"/>
              </a:spcBef>
              <a:buNone/>
              <a:tabLst>
                <a:tab pos="298450" algn="l"/>
                <a:tab pos="1939925" algn="l"/>
              </a:tabLst>
            </a:pPr>
            <a:r>
              <a:rPr lang="es-ES_tradnl" sz="2400" dirty="0"/>
              <a:t>     </a:t>
            </a:r>
            <a:r>
              <a:rPr lang="es-ES_tradnl" sz="2400" dirty="0" err="1"/>
              <a:t>President</a:t>
            </a:r>
            <a:r>
              <a:rPr lang="es-ES_tradnl" sz="2400" dirty="0"/>
              <a:t>	R. Doyle</a:t>
            </a:r>
          </a:p>
          <a:p>
            <a:pPr marL="280988" indent="-263525">
              <a:spcBef>
                <a:spcPts val="0"/>
              </a:spcBef>
              <a:buNone/>
              <a:tabLst>
                <a:tab pos="298450" algn="l"/>
                <a:tab pos="1939925" algn="l"/>
              </a:tabLst>
            </a:pPr>
            <a:r>
              <a:rPr lang="es-ES_tradnl" sz="2400" dirty="0"/>
              <a:t>     Vice-Pres	H. </a:t>
            </a:r>
            <a:r>
              <a:rPr lang="es-ES_tradnl" sz="2400" dirty="0" err="1" smtClean="0"/>
              <a:t>Chen</a:t>
            </a:r>
            <a:endParaRPr lang="es-ES_tradnl" sz="2400" dirty="0"/>
          </a:p>
          <a:p>
            <a:pPr marL="280988" indent="-263525">
              <a:spcBef>
                <a:spcPts val="0"/>
              </a:spcBef>
              <a:buNone/>
              <a:tabLst>
                <a:tab pos="298450" algn="l"/>
                <a:tab pos="1939925" algn="l"/>
              </a:tabLst>
            </a:pPr>
            <a:r>
              <a:rPr lang="es-ES_tradnl" sz="2400" dirty="0"/>
              <a:t>     </a:t>
            </a:r>
            <a:r>
              <a:rPr lang="es-ES_tradnl" sz="2400" dirty="0" err="1"/>
              <a:t>Sec</a:t>
            </a:r>
            <a:r>
              <a:rPr lang="es-ES_tradnl" sz="2400" dirty="0"/>
              <a:t>/Tres	G. </a:t>
            </a:r>
            <a:r>
              <a:rPr lang="es-ES_tradnl" sz="2400" dirty="0" err="1"/>
              <a:t>Gall</a:t>
            </a:r>
            <a:endParaRPr lang="es-ES_tradnl" sz="2400" dirty="0"/>
          </a:p>
          <a:p>
            <a:pPr marL="280988" indent="-263525">
              <a:spcBef>
                <a:spcPts val="0"/>
              </a:spcBef>
              <a:tabLst>
                <a:tab pos="298450" algn="l"/>
                <a:tab pos="2309813" algn="l"/>
              </a:tabLst>
            </a:pPr>
            <a:endParaRPr lang="es-ES_tradnl" sz="2400" dirty="0"/>
          </a:p>
          <a:p>
            <a:pPr marL="17463" indent="263525">
              <a:spcBef>
                <a:spcPts val="0"/>
              </a:spcBef>
              <a:buNone/>
              <a:tabLst>
                <a:tab pos="2309813" algn="l"/>
              </a:tabLst>
            </a:pPr>
            <a:endParaRPr lang="es-ES_tradnl" sz="2400" dirty="0"/>
          </a:p>
          <a:p>
            <a:pPr>
              <a:spcBef>
                <a:spcPts val="0"/>
              </a:spcBef>
            </a:pPr>
            <a:endParaRPr lang="es-ES_tradnl" sz="2400" dirty="0"/>
          </a:p>
        </p:txBody>
      </p:sp>
      <p:sp>
        <p:nvSpPr>
          <p:cNvPr id="6" name="Marcador de contenido 2"/>
          <p:cNvSpPr txBox="1">
            <a:spLocks/>
          </p:cNvSpPr>
          <p:nvPr/>
        </p:nvSpPr>
        <p:spPr>
          <a:xfrm>
            <a:off x="838200" y="3416023"/>
            <a:ext cx="6653464" cy="31730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IE" sz="3000" dirty="0"/>
              <a:t>Business Meetings</a:t>
            </a:r>
          </a:p>
          <a:p>
            <a:pPr lvl="1" algn="just"/>
            <a:r>
              <a:rPr lang="en-IE" sz="2600" dirty="0"/>
              <a:t>A business meeting of active members of IAGA shall be held during each triennial symposium</a:t>
            </a:r>
          </a:p>
          <a:p>
            <a:pPr lvl="1" algn="just"/>
            <a:r>
              <a:rPr lang="en-IE" sz="2600" dirty="0"/>
              <a:t>Active members are those attending the symposium and voting</a:t>
            </a:r>
          </a:p>
          <a:p>
            <a:pPr lvl="1" algn="just"/>
            <a:r>
              <a:rPr lang="en-IE" sz="2600" dirty="0"/>
              <a:t>The main decision of the Business Meeting is to decide the site for the next triennial symposium.</a:t>
            </a:r>
          </a:p>
          <a:p>
            <a:pPr lvl="1" algn="just"/>
            <a:r>
              <a:rPr lang="en-IE" sz="2600" dirty="0"/>
              <a:t>The person representing the next meeting becomes the ISGA President</a:t>
            </a:r>
          </a:p>
        </p:txBody>
      </p:sp>
      <p:sp>
        <p:nvSpPr>
          <p:cNvPr id="7" name="Marcador de pie de página 6"/>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4320985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5321" y="191099"/>
            <a:ext cx="10515600" cy="1325563"/>
          </a:xfrm>
        </p:spPr>
        <p:txBody>
          <a:bodyPr/>
          <a:lstStyle/>
          <a:p>
            <a:pPr algn="ctr"/>
            <a:r>
              <a:rPr lang="en-US" dirty="0" smtClean="0"/>
              <a:t>Emblems</a:t>
            </a:r>
            <a:r>
              <a:rPr lang="es-ES_tradnl" dirty="0" smtClean="0"/>
              <a:t> </a:t>
            </a:r>
            <a:r>
              <a:rPr lang="es-ES_tradnl" dirty="0"/>
              <a:t>of IAGA</a:t>
            </a:r>
          </a:p>
        </p:txBody>
      </p:sp>
      <p:pic>
        <p:nvPicPr>
          <p:cNvPr id="7" name="Imagen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93" y="191099"/>
            <a:ext cx="3447595" cy="3320760"/>
          </a:xfrm>
          <a:prstGeom prst="rect">
            <a:avLst/>
          </a:prstGeom>
        </p:spPr>
      </p:pic>
      <p:sp>
        <p:nvSpPr>
          <p:cNvPr id="11" name="Redondear rectángulo de esquina sencilla 10"/>
          <p:cNvSpPr/>
          <p:nvPr/>
        </p:nvSpPr>
        <p:spPr>
          <a:xfrm>
            <a:off x="4980822" y="3768179"/>
            <a:ext cx="2604201" cy="4571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9" name="Conector recto 18"/>
          <p:cNvCxnSpPr/>
          <p:nvPr/>
        </p:nvCxnSpPr>
        <p:spPr>
          <a:xfrm>
            <a:off x="1563970" y="2002588"/>
            <a:ext cx="0" cy="27419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108" y="2905281"/>
            <a:ext cx="1448024" cy="3415448"/>
          </a:xfrm>
          <a:prstGeom prst="rect">
            <a:avLst/>
          </a:prstGeom>
        </p:spPr>
      </p:pic>
      <p:pic>
        <p:nvPicPr>
          <p:cNvPr id="6" name="Imagen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62395" y="1910938"/>
            <a:ext cx="3898900" cy="336550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060" y="257095"/>
            <a:ext cx="3139389" cy="4487427"/>
          </a:xfrm>
          <a:prstGeom prst="rect">
            <a:avLst/>
          </a:prstGeom>
        </p:spPr>
      </p:pic>
      <p:sp>
        <p:nvSpPr>
          <p:cNvPr id="5" name="CuadroTexto 4"/>
          <p:cNvSpPr txBox="1"/>
          <p:nvPr/>
        </p:nvSpPr>
        <p:spPr>
          <a:xfrm>
            <a:off x="3161695" y="6270853"/>
            <a:ext cx="1510350" cy="369332"/>
          </a:xfrm>
          <a:prstGeom prst="rect">
            <a:avLst/>
          </a:prstGeom>
          <a:noFill/>
        </p:spPr>
        <p:txBody>
          <a:bodyPr wrap="square" rtlCol="0">
            <a:spAutoFit/>
          </a:bodyPr>
          <a:lstStyle/>
          <a:p>
            <a:r>
              <a:rPr lang="es-ES_tradnl" dirty="0" smtClean="0"/>
              <a:t>Marc </a:t>
            </a:r>
            <a:r>
              <a:rPr lang="es-ES_tradnl" dirty="0" err="1"/>
              <a:t>D</a:t>
            </a:r>
            <a:r>
              <a:rPr lang="es-ES_tradnl" dirty="0" err="1" smtClean="0"/>
              <a:t>oucey</a:t>
            </a:r>
            <a:endParaRPr lang="es-ES_tradnl" dirty="0"/>
          </a:p>
        </p:txBody>
      </p:sp>
      <p:sp>
        <p:nvSpPr>
          <p:cNvPr id="8" name="CuadroTexto 7"/>
          <p:cNvSpPr txBox="1"/>
          <p:nvPr/>
        </p:nvSpPr>
        <p:spPr>
          <a:xfrm>
            <a:off x="6101542" y="6467302"/>
            <a:ext cx="184731" cy="369332"/>
          </a:xfrm>
          <a:prstGeom prst="rect">
            <a:avLst/>
          </a:prstGeom>
          <a:noFill/>
        </p:spPr>
        <p:txBody>
          <a:bodyPr wrap="none" rtlCol="0">
            <a:spAutoFit/>
          </a:bodyPr>
          <a:lstStyle/>
          <a:p>
            <a:endParaRPr lang="es-ES_tradnl" dirty="0"/>
          </a:p>
        </p:txBody>
      </p:sp>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6337" y="3326619"/>
            <a:ext cx="2862236" cy="2749389"/>
          </a:xfrm>
          <a:prstGeom prst="rect">
            <a:avLst/>
          </a:prstGeom>
        </p:spPr>
      </p:pic>
      <p:sp>
        <p:nvSpPr>
          <p:cNvPr id="9" name="Marcador de pie de página 8"/>
          <p:cNvSpPr>
            <a:spLocks noGrp="1"/>
          </p:cNvSpPr>
          <p:nvPr>
            <p:ph type="ftr" sz="quarter" idx="11"/>
          </p:nvPr>
        </p:nvSpPr>
        <p:spPr/>
        <p:txBody>
          <a:bodyPr/>
          <a:lstStyle/>
          <a:p>
            <a:r>
              <a:rPr lang="es-ES_tradnl" smtClean="0"/>
              <a:t>R. Neira (U. de Chile) 2022</a:t>
            </a:r>
            <a:endParaRPr lang="es-ES_tradnl"/>
          </a:p>
        </p:txBody>
      </p:sp>
    </p:spTree>
    <p:extLst>
      <p:ext uri="{BB962C8B-B14F-4D97-AF65-F5344CB8AC3E}">
        <p14:creationId xmlns:p14="http://schemas.microsoft.com/office/powerpoint/2010/main" val="1539458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68273</TotalTime>
  <Words>4790</Words>
  <Application>Microsoft Macintosh PowerPoint</Application>
  <PresentationFormat>Panorámica</PresentationFormat>
  <Paragraphs>1744</Paragraphs>
  <Slides>48</Slides>
  <Notes>30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6" baseType="lpstr">
      <vt:lpstr>Calibri</vt:lpstr>
      <vt:lpstr>Calibri Light</vt:lpstr>
      <vt:lpstr>NexusSans</vt:lpstr>
      <vt:lpstr>Times New Roman</vt:lpstr>
      <vt:lpstr>Wingdings</vt:lpstr>
      <vt:lpstr>Arial</vt:lpstr>
      <vt:lpstr>Tema de Office</vt:lpstr>
      <vt:lpstr>Image</vt:lpstr>
      <vt:lpstr>Presentación de PowerPoint</vt:lpstr>
      <vt:lpstr>Topics covered</vt:lpstr>
      <vt:lpstr>The International Symposium on Genetics in Aquaculture</vt:lpstr>
      <vt:lpstr>International Association for  Genetics in Aquaculture (IAGA)</vt:lpstr>
      <vt:lpstr>Presentación de PowerPoint</vt:lpstr>
      <vt:lpstr>Presentación de PowerPoint</vt:lpstr>
      <vt:lpstr>Presentación de PowerPoint</vt:lpstr>
      <vt:lpstr>I.A.G.A. Constitution (1985)</vt:lpstr>
      <vt:lpstr>Emblems of IAGA</vt:lpstr>
      <vt:lpstr>Some other rules</vt:lpstr>
      <vt:lpstr>Presentación de PowerPoint</vt:lpstr>
      <vt:lpstr>Presentación de PowerPoint</vt:lpstr>
      <vt:lpstr>Presentación de PowerPoint</vt:lpstr>
      <vt:lpstr>Presentación de PowerPoint</vt:lpstr>
      <vt:lpstr>ADOPTING ANIMAL BREEDING THEORY </vt:lpstr>
      <vt:lpstr>BREEDING FOR STOCK ENHANCEMENT AND OCEAN RANCHING </vt:lpstr>
      <vt:lpstr>INBREEDING</vt:lpstr>
      <vt:lpstr>QUANTITATIVE GENETICS AND SELECTION</vt:lpstr>
      <vt:lpstr>BREEDING PLANS, SELECTION RESPONSE</vt:lpstr>
      <vt:lpstr>COMPARING STOCKS, LINES OR FAMILIES</vt:lpstr>
      <vt:lpstr>MANIPULATIONOF SEX AND PLOIDY</vt:lpstr>
      <vt:lpstr>Symposium ISGA IV (1991) Wuhan,          China </vt:lpstr>
      <vt:lpstr>Presentación de PowerPoint</vt:lpstr>
      <vt:lpstr>GENE TRANSFER, TRANSGENIC FISH</vt:lpstr>
      <vt:lpstr>QUANTITATIVE GENETICS AND SELECTION</vt:lpstr>
      <vt:lpstr>CHROMOSOME AND PLOIDY MANIPULATION</vt:lpstr>
      <vt:lpstr>GENETIC MARKERS AND THEIR APPLICATION </vt:lpstr>
      <vt:lpstr>CONSERVATION, GENETIC RESOURCES AND MANAGEMENT</vt:lpstr>
      <vt:lpstr>Presentación de PowerPoint</vt:lpstr>
      <vt:lpstr>Presentación de PowerPoint</vt:lpstr>
      <vt:lpstr>Gene Expression, Transgenesis and Molecular Genetics Application of Molecular Markers, Gene/Genome Mapping</vt:lpstr>
      <vt:lpstr>Ploidy Manipulation Wild and Farmed Genetic Resources and their Interactions</vt:lpstr>
      <vt:lpstr>Breeding and Quantitative Genetics Breeding and Disease Resistance </vt:lpstr>
      <vt:lpstr>Presentación de PowerPoint</vt:lpstr>
      <vt:lpstr>Presentación de PowerPoint</vt:lpstr>
      <vt:lpstr> Quantitative genetics and selective breeding Applied genomics (Marker assisted selection and whole genome selection)</vt:lpstr>
      <vt:lpstr>Developing genomic resources and application of new technologies</vt:lpstr>
      <vt:lpstr> Genome editing (GE) is coming? </vt:lpstr>
      <vt:lpstr>Sessions ISGA XIII (2018) Cairns,                Australia</vt:lpstr>
      <vt:lpstr>Sessions ISGA XIV (2022), Puerto Varas,           Chile</vt:lpstr>
      <vt:lpstr>Future trends of Aquaculture Genetics and Genomics</vt:lpstr>
      <vt:lpstr>Presentación de PowerPoint</vt:lpstr>
      <vt:lpstr>Presentación de PowerPoint</vt:lpstr>
      <vt:lpstr>Chilean participation in aquacultural  genetics and breeding</vt:lpstr>
      <vt:lpstr>Chilean participation in aquacultural  genetics and breeding</vt:lpstr>
      <vt:lpstr>Presentación de PowerPoint</vt:lpstr>
      <vt:lpstr>Presentación de PowerPoint</vt:lpstr>
      <vt:lpstr>Presentación de PowerPoint</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Roberto Fernando Neira Roa (rneira)</dc:creator>
  <cp:lastModifiedBy>Roberto Neira Roa</cp:lastModifiedBy>
  <cp:revision>769</cp:revision>
  <dcterms:created xsi:type="dcterms:W3CDTF">2022-09-18T15:20:44Z</dcterms:created>
  <dcterms:modified xsi:type="dcterms:W3CDTF">2023-01-23T15:38:55Z</dcterms:modified>
</cp:coreProperties>
</file>