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12" r:id="rId3"/>
    <p:sldId id="268" r:id="rId4"/>
    <p:sldId id="269" r:id="rId5"/>
    <p:sldId id="265" r:id="rId6"/>
    <p:sldId id="286" r:id="rId7"/>
    <p:sldId id="281" r:id="rId8"/>
    <p:sldId id="261" r:id="rId9"/>
    <p:sldId id="294" r:id="rId10"/>
    <p:sldId id="293" r:id="rId11"/>
    <p:sldId id="291" r:id="rId12"/>
    <p:sldId id="355" r:id="rId13"/>
    <p:sldId id="350" r:id="rId14"/>
    <p:sldId id="318" r:id="rId15"/>
    <p:sldId id="327" r:id="rId16"/>
    <p:sldId id="300" r:id="rId17"/>
    <p:sldId id="346" r:id="rId18"/>
    <p:sldId id="296" r:id="rId19"/>
    <p:sldId id="347" r:id="rId20"/>
    <p:sldId id="321" r:id="rId21"/>
    <p:sldId id="342" r:id="rId22"/>
    <p:sldId id="329" r:id="rId23"/>
    <p:sldId id="332" r:id="rId24"/>
    <p:sldId id="353" r:id="rId25"/>
    <p:sldId id="341" r:id="rId26"/>
    <p:sldId id="352" r:id="rId27"/>
    <p:sldId id="357" r:id="rId28"/>
    <p:sldId id="343" r:id="rId29"/>
    <p:sldId id="358" r:id="rId30"/>
    <p:sldId id="356" r:id="rId31"/>
    <p:sldId id="344" r:id="rId32"/>
    <p:sldId id="328" r:id="rId33"/>
    <p:sldId id="359" r:id="rId34"/>
    <p:sldId id="322" r:id="rId35"/>
    <p:sldId id="326" r:id="rId36"/>
    <p:sldId id="340" r:id="rId37"/>
    <p:sldId id="334" r:id="rId38"/>
    <p:sldId id="354" r:id="rId39"/>
    <p:sldId id="336" r:id="rId40"/>
    <p:sldId id="351" r:id="rId41"/>
    <p:sldId id="339" r:id="rId42"/>
    <p:sldId id="349" r:id="rId43"/>
    <p:sldId id="345" r:id="rId44"/>
    <p:sldId id="284" r:id="rId45"/>
    <p:sldId id="25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714"/>
    <a:srgbClr val="61F9FF"/>
    <a:srgbClr val="63EAFF"/>
    <a:srgbClr val="887943"/>
    <a:srgbClr val="CDB665"/>
    <a:srgbClr val="63DB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41"/>
  </p:normalViewPr>
  <p:slideViewPr>
    <p:cSldViewPr snapToGrid="0" snapToObjects="1">
      <p:cViewPr>
        <p:scale>
          <a:sx n="68" d="100"/>
          <a:sy n="68" d="100"/>
        </p:scale>
        <p:origin x="-70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07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6584-312A-5145-ADB6-751412B62537}" type="datetimeFigureOut">
              <a:rPr lang="es-ES" smtClean="0"/>
              <a:pPr/>
              <a:t>29/11/2019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DE13-2420-BF47-BAA9-07396103C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348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DE13-2420-BF47-BAA9-07396103CD53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960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DB2323-D3BC-CC44-8D5C-38CA6AFEF818}" type="slidenum">
              <a:rPr lang="en-GB" sz="1200">
                <a:latin typeface="Calibri" charset="0"/>
              </a:rPr>
              <a:pPr eaLnBrk="1" hangingPunct="1"/>
              <a:t>6</a:t>
            </a:fld>
            <a:endParaRPr lang="en-GB" sz="1200"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91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32F4E-3166-2D43-B786-B61E070251F5}" type="slidenum">
              <a:rPr lang="en-US" sz="1200">
                <a:latin typeface="Corbel" charset="0"/>
              </a:rPr>
              <a:pPr eaLnBrk="1" hangingPunct="1"/>
              <a:t>11</a:t>
            </a:fld>
            <a:endParaRPr lang="en-US" sz="1200">
              <a:latin typeface="Corbel" charset="0"/>
            </a:endParaRPr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83D1F99-2DF7-2C49-A894-53EF140DE75D}" type="slidenum">
              <a:rPr lang="en-US" sz="1200">
                <a:solidFill>
                  <a:srgbClr val="000000"/>
                </a:solidFill>
                <a:latin typeface="Calibri" charset="0"/>
                <a:cs typeface="Corbel" charset="0"/>
              </a:rPr>
              <a:pPr algn="r"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  <a:cs typeface="Corbe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>
              <a:spcBef>
                <a:spcPct val="0"/>
              </a:spcBef>
            </a:pPr>
            <a:endParaRPr lang="es-PE" sz="1000">
              <a:latin typeface="Corbe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95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DE13-2420-BF47-BAA9-07396103CD53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4247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DE13-2420-BF47-BAA9-07396103CD53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360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olygonacea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89/fpls.2018.0076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patents.google.com/?inventor=A.+Rajamanna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344-009-9103-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389/fpls.2018.00763" TargetMode="External"/><Relationship Id="rId5" Type="http://schemas.openxmlformats.org/officeDocument/2006/relationships/hyperlink" Target="https://doi.org/10.1093/jxb/ert026" TargetMode="External"/><Relationship Id="rId4" Type="http://schemas.openxmlformats.org/officeDocument/2006/relationships/hyperlink" Target="https://doi.org/10.1007/s10811-017-1160-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808" y="2430246"/>
            <a:ext cx="8422618" cy="2294773"/>
          </a:xfrm>
        </p:spPr>
        <p:txBody>
          <a:bodyPr/>
          <a:lstStyle/>
          <a:p>
            <a:pPr algn="ctr"/>
            <a:r>
              <a:rPr lang="es-ES" sz="7200" b="1" dirty="0" err="1" smtClean="0">
                <a:solidFill>
                  <a:srgbClr val="61F9FF"/>
                </a:solidFill>
                <a:latin typeface="Helvetica Neue"/>
                <a:cs typeface="Helvetica Neue"/>
              </a:rPr>
              <a:t>B</a:t>
            </a:r>
            <a:r>
              <a:rPr lang="es-ES" sz="5400" b="1" dirty="0" err="1" smtClean="0">
                <a:solidFill>
                  <a:srgbClr val="61F9FF"/>
                </a:solidFill>
                <a:latin typeface="Helvetica Neue"/>
                <a:cs typeface="Helvetica Neue"/>
              </a:rPr>
              <a:t>ioestimulantes</a:t>
            </a:r>
            <a:r>
              <a:rPr lang="es-ES" sz="5400" b="1" dirty="0" smtClean="0">
                <a:solidFill>
                  <a:srgbClr val="61F9FF"/>
                </a:solidFill>
                <a:latin typeface="Helvetica Neue"/>
                <a:cs typeface="Helvetica Neue"/>
              </a:rPr>
              <a:t> en la </a:t>
            </a:r>
            <a:r>
              <a:rPr lang="es-ES" sz="6600" b="1" dirty="0" smtClean="0">
                <a:solidFill>
                  <a:srgbClr val="61F9FF"/>
                </a:solidFill>
                <a:latin typeface="Helvetica Neue"/>
                <a:cs typeface="Helvetica Neue"/>
              </a:rPr>
              <a:t>A</a:t>
            </a:r>
            <a:r>
              <a:rPr lang="es-ES" sz="5400" b="1" dirty="0" smtClean="0">
                <a:solidFill>
                  <a:srgbClr val="61F9FF"/>
                </a:solidFill>
                <a:latin typeface="Helvetica Neue"/>
                <a:cs typeface="Helvetica Neue"/>
              </a:rPr>
              <a:t>gricultura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95835" y="6276206"/>
            <a:ext cx="5447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Juan Izquierdo, </a:t>
            </a:r>
            <a:r>
              <a:rPr lang="es-ES" sz="1200" dirty="0" err="1" smtClean="0">
                <a:solidFill>
                  <a:srgbClr val="FFFFFF"/>
                </a:solidFill>
              </a:rPr>
              <a:t>Ing.Agr</a:t>
            </a:r>
            <a:r>
              <a:rPr lang="es-ES" sz="1200" dirty="0" smtClean="0">
                <a:solidFill>
                  <a:srgbClr val="FFFFFF"/>
                </a:solidFill>
              </a:rPr>
              <a:t>., </a:t>
            </a:r>
            <a:r>
              <a:rPr lang="es-ES" sz="1200" dirty="0" err="1" smtClean="0">
                <a:solidFill>
                  <a:srgbClr val="FFFFFF"/>
                </a:solidFill>
              </a:rPr>
              <a:t>Ph.D</a:t>
            </a:r>
            <a:r>
              <a:rPr lang="es-ES" sz="1200" dirty="0" smtClean="0">
                <a:solidFill>
                  <a:srgbClr val="FFFFFF"/>
                </a:solidFill>
              </a:rPr>
              <a:t>., Profesor Libre, </a:t>
            </a:r>
            <a:r>
              <a:rPr lang="es-ES" sz="1200" dirty="0" err="1" smtClean="0">
                <a:solidFill>
                  <a:srgbClr val="FFFFFF"/>
                </a:solidFill>
              </a:rPr>
              <a:t>Fac</a:t>
            </a:r>
            <a:r>
              <a:rPr lang="es-ES" sz="1200" dirty="0" smtClean="0">
                <a:solidFill>
                  <a:srgbClr val="FFFFFF"/>
                </a:solidFill>
              </a:rPr>
              <a:t>. de Agronomía, UDELAR</a:t>
            </a:r>
          </a:p>
          <a:p>
            <a:pPr algn="ctr"/>
            <a:r>
              <a:rPr lang="es-ES" sz="1600" dirty="0" smtClean="0">
                <a:solidFill>
                  <a:srgbClr val="61F9FF"/>
                </a:solidFill>
              </a:rPr>
              <a:t>juanizquierdo813@gmail.com</a:t>
            </a:r>
            <a:endParaRPr lang="es-ES" sz="1600" dirty="0">
              <a:solidFill>
                <a:srgbClr val="61F9FF"/>
              </a:solidFill>
            </a:endParaRPr>
          </a:p>
        </p:txBody>
      </p:sp>
      <p:sp>
        <p:nvSpPr>
          <p:cNvPr id="4" name="AutoShape 2" descr="esultado de imagen para logo facultad de agronomia udelar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869" y="491564"/>
            <a:ext cx="1039259" cy="99841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2400" y="5449842"/>
            <a:ext cx="1388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100" dirty="0" smtClean="0">
                <a:solidFill>
                  <a:srgbClr val="63EAFF"/>
                </a:solidFill>
              </a:rPr>
              <a:t>SEMINARIO </a:t>
            </a:r>
          </a:p>
          <a:p>
            <a:pPr algn="ctr"/>
            <a:r>
              <a:rPr lang="es-ES_tradnl" sz="1100" dirty="0" smtClean="0">
                <a:solidFill>
                  <a:srgbClr val="63EAFF"/>
                </a:solidFill>
              </a:rPr>
              <a:t>15 Noviembre 2019</a:t>
            </a:r>
            <a:endParaRPr lang="es-ES_tradnl" sz="1100" dirty="0">
              <a:solidFill>
                <a:srgbClr val="63E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9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9" t="21077" r="3888" b="3336"/>
          <a:stretch>
            <a:fillRect/>
          </a:stretch>
        </p:blipFill>
        <p:spPr bwMode="auto">
          <a:xfrm>
            <a:off x="0" y="1365452"/>
            <a:ext cx="874871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2 CuadroTexto"/>
          <p:cNvSpPr txBox="1">
            <a:spLocks noChangeArrowheads="1"/>
          </p:cNvSpPr>
          <p:nvPr/>
        </p:nvSpPr>
        <p:spPr bwMode="auto">
          <a:xfrm>
            <a:off x="4369333" y="6256967"/>
            <a:ext cx="4646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 b="1" dirty="0" smtClean="0">
                <a:solidFill>
                  <a:srgbClr val="61F9FF"/>
                </a:solidFill>
                <a:latin typeface="Corbel" charset="0"/>
              </a:rPr>
              <a:t>Fuente: adaptado de W</a:t>
            </a:r>
            <a:r>
              <a:rPr lang="es-ES" sz="1100" b="1" dirty="0">
                <a:solidFill>
                  <a:srgbClr val="61F9FF"/>
                </a:solidFill>
                <a:latin typeface="Corbel" charset="0"/>
              </a:rPr>
              <a:t>. </a:t>
            </a:r>
            <a:r>
              <a:rPr lang="es-ES" sz="1100" b="1" dirty="0" err="1">
                <a:solidFill>
                  <a:srgbClr val="61F9FF"/>
                </a:solidFill>
                <a:latin typeface="Corbel" charset="0"/>
              </a:rPr>
              <a:t>Parrot</a:t>
            </a:r>
            <a:r>
              <a:rPr lang="es-ES" sz="1100" b="1" dirty="0">
                <a:solidFill>
                  <a:srgbClr val="61F9FF"/>
                </a:solidFill>
                <a:latin typeface="Corbel" charset="0"/>
              </a:rPr>
              <a:t>. Univ. Georgia., 2013</a:t>
            </a:r>
            <a:r>
              <a:rPr lang="es-ES" sz="1200" b="1" dirty="0">
                <a:solidFill>
                  <a:srgbClr val="61F9FF"/>
                </a:solidFill>
                <a:latin typeface="Corbel" charset="0"/>
              </a:rPr>
              <a:t>.</a:t>
            </a:r>
            <a:endParaRPr lang="en-US" sz="1200" b="1" dirty="0">
              <a:solidFill>
                <a:srgbClr val="61F9FF"/>
              </a:solidFill>
              <a:latin typeface="Corbel" charset="0"/>
            </a:endParaRPr>
          </a:p>
        </p:txBody>
      </p:sp>
      <p:sp>
        <p:nvSpPr>
          <p:cNvPr id="33796" name="Rectángulo 1"/>
          <p:cNvSpPr>
            <a:spLocks noChangeArrowheads="1"/>
          </p:cNvSpPr>
          <p:nvPr/>
        </p:nvSpPr>
        <p:spPr bwMode="auto">
          <a:xfrm>
            <a:off x="764203" y="228792"/>
            <a:ext cx="418994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El camino genético</a:t>
            </a:r>
            <a:endParaRPr lang="es-ES" sz="2000" dirty="0">
              <a:solidFill>
                <a:srgbClr val="61F9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 rot="18736278">
            <a:off x="3126673" y="2994280"/>
            <a:ext cx="1469496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orbel" charset="0"/>
              </a:rPr>
              <a:t>Mejora convencional</a:t>
            </a:r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5748475" y="2091136"/>
            <a:ext cx="1430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00" dirty="0" smtClean="0">
                <a:solidFill>
                  <a:schemeClr val="bg1"/>
                </a:solidFill>
                <a:latin typeface="Corbel" charset="0"/>
              </a:rPr>
              <a:t>Edición de genes</a:t>
            </a:r>
            <a:endParaRPr lang="es-ES" sz="2000" dirty="0">
              <a:latin typeface="Corbel" charset="0"/>
            </a:endParaRPr>
          </a:p>
        </p:txBody>
      </p:sp>
      <p:sp>
        <p:nvSpPr>
          <p:cNvPr id="12" name="Triángulo 11"/>
          <p:cNvSpPr/>
          <p:nvPr/>
        </p:nvSpPr>
        <p:spPr>
          <a:xfrm rot="2535907">
            <a:off x="4160709" y="2164872"/>
            <a:ext cx="822582" cy="701313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795" name="CuadroTexto 1"/>
          <p:cNvSpPr txBox="1">
            <a:spLocks noChangeArrowheads="1"/>
          </p:cNvSpPr>
          <p:nvPr/>
        </p:nvSpPr>
        <p:spPr bwMode="auto">
          <a:xfrm rot="18244564">
            <a:off x="5377583" y="1999440"/>
            <a:ext cx="176357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orbel" charset="0"/>
              </a:rPr>
              <a:t>Mejora molecular</a:t>
            </a:r>
            <a:r>
              <a:rPr lang="es-ES" sz="1800" b="1" dirty="0" smtClean="0">
                <a:solidFill>
                  <a:schemeClr val="bg1"/>
                </a:solidFill>
                <a:latin typeface="Corbel" charset="0"/>
              </a:rPr>
              <a:t> </a:t>
            </a:r>
          </a:p>
        </p:txBody>
      </p:sp>
      <p:sp>
        <p:nvSpPr>
          <p:cNvPr id="13" name="Triángulo 12"/>
          <p:cNvSpPr/>
          <p:nvPr/>
        </p:nvSpPr>
        <p:spPr>
          <a:xfrm rot="16498021">
            <a:off x="6382433" y="903019"/>
            <a:ext cx="822582" cy="701313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7311679" y="1358881"/>
            <a:ext cx="1832321" cy="477054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00" dirty="0" smtClean="0">
                <a:solidFill>
                  <a:schemeClr val="bg1"/>
                </a:solidFill>
                <a:latin typeface="Corbel" charset="0"/>
              </a:rPr>
              <a:t>Edición de genes</a:t>
            </a:r>
          </a:p>
          <a:p>
            <a:pPr eaLnBrk="1" hangingPunct="1"/>
            <a:r>
              <a:rPr lang="es-ES" sz="1100" dirty="0" smtClean="0">
                <a:solidFill>
                  <a:schemeClr val="bg1"/>
                </a:solidFill>
                <a:latin typeface="Corbel" charset="0"/>
              </a:rPr>
              <a:t>Res. Hongos, sequía, calidad</a:t>
            </a:r>
            <a:endParaRPr lang="es-ES" sz="1600" dirty="0">
              <a:latin typeface="Corbel" charset="0"/>
            </a:endParaRP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7585745" y="2024105"/>
            <a:ext cx="1361740" cy="64633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00" dirty="0" smtClean="0">
                <a:solidFill>
                  <a:schemeClr val="bg1"/>
                </a:solidFill>
                <a:latin typeface="Corbel" charset="0"/>
              </a:rPr>
              <a:t>OGM</a:t>
            </a:r>
          </a:p>
          <a:p>
            <a:pPr eaLnBrk="1" hangingPunct="1"/>
            <a:r>
              <a:rPr lang="es-ES" sz="1100" dirty="0" smtClean="0">
                <a:solidFill>
                  <a:schemeClr val="bg1"/>
                </a:solidFill>
                <a:latin typeface="Corbel" charset="0"/>
              </a:rPr>
              <a:t>insectos, herbicidas, </a:t>
            </a:r>
          </a:p>
          <a:p>
            <a:pPr eaLnBrk="1" hangingPunct="1"/>
            <a:r>
              <a:rPr lang="es-ES" sz="1100" dirty="0" smtClean="0">
                <a:solidFill>
                  <a:schemeClr val="bg1"/>
                </a:solidFill>
                <a:latin typeface="Corbel" charset="0"/>
              </a:rPr>
              <a:t>sequía</a:t>
            </a:r>
            <a:endParaRPr lang="es-ES" sz="1600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5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418263" y="0"/>
            <a:ext cx="2725737" cy="615950"/>
          </a:xfrm>
          <a:prstGeom prst="rect">
            <a:avLst/>
          </a:prstGeom>
          <a:solidFill>
            <a:srgbClr val="0E3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6349" y="-1586"/>
            <a:ext cx="8780463" cy="74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P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376" y="16669"/>
            <a:ext cx="8229600" cy="990600"/>
          </a:xfrm>
          <a:solidFill>
            <a:schemeClr val="tx2"/>
          </a:solidFill>
        </p:spPr>
        <p:txBody>
          <a:bodyPr/>
          <a:lstStyle/>
          <a:p>
            <a:pPr>
              <a:defRPr/>
            </a:pPr>
            <a:r>
              <a:rPr lang="es-PE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0"/>
                <a:cs typeface="Corbel"/>
              </a:rPr>
              <a:t>MAIZ </a:t>
            </a:r>
            <a:r>
              <a:rPr lang="es-P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0"/>
                <a:cs typeface="Corbel"/>
              </a:rPr>
              <a:t>-  rendimiento bajo sequía</a:t>
            </a:r>
            <a:endParaRPr lang="es-PE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ＭＳ Ｐゴシック" charset="0"/>
              <a:cs typeface="Corbel"/>
            </a:endParaRPr>
          </a:p>
        </p:txBody>
      </p:sp>
      <p:grpSp>
        <p:nvGrpSpPr>
          <p:cNvPr id="67588" name="Group 3"/>
          <p:cNvGrpSpPr>
            <a:grpSpLocks/>
          </p:cNvGrpSpPr>
          <p:nvPr/>
        </p:nvGrpSpPr>
        <p:grpSpPr bwMode="auto">
          <a:xfrm>
            <a:off x="503237" y="5919562"/>
            <a:ext cx="8283575" cy="698952"/>
            <a:chOff x="165" y="3708"/>
            <a:chExt cx="5426" cy="306"/>
          </a:xfrm>
        </p:grpSpPr>
        <p:sp>
          <p:nvSpPr>
            <p:cNvPr id="67594" name="Rectangle 4"/>
            <p:cNvSpPr>
              <a:spLocks noChangeArrowheads="1"/>
            </p:cNvSpPr>
            <p:nvPr/>
          </p:nvSpPr>
          <p:spPr bwMode="auto">
            <a:xfrm>
              <a:off x="165" y="3708"/>
              <a:ext cx="5426" cy="306"/>
            </a:xfrm>
            <a:prstGeom prst="rect">
              <a:avLst/>
            </a:prstGeom>
            <a:solidFill>
              <a:srgbClr val="5A7A00">
                <a:alpha val="50195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182857" tIns="182857" rIns="182857" bIns="182857" anchor="ctr"/>
            <a:lstStyle/>
            <a:p>
              <a:pPr algn="ctr" eaLnBrk="0" hangingPunct="0"/>
              <a:endParaRPr lang="es-PE">
                <a:solidFill>
                  <a:srgbClr val="000000"/>
                </a:solidFill>
                <a:latin typeface="Trebuchet MS" charset="0"/>
                <a:cs typeface="Corbel" charset="0"/>
              </a:endParaRPr>
            </a:p>
          </p:txBody>
        </p:sp>
        <p:grpSp>
          <p:nvGrpSpPr>
            <p:cNvPr id="67595" name="Group 5"/>
            <p:cNvGrpSpPr>
              <a:grpSpLocks/>
            </p:cNvGrpSpPr>
            <p:nvPr/>
          </p:nvGrpSpPr>
          <p:grpSpPr bwMode="auto">
            <a:xfrm>
              <a:off x="165" y="3708"/>
              <a:ext cx="5421" cy="306"/>
              <a:chOff x="270" y="4437"/>
              <a:chExt cx="5202" cy="438"/>
            </a:xfrm>
          </p:grpSpPr>
          <p:sp>
            <p:nvSpPr>
              <p:cNvPr id="67596" name="Text Box 6"/>
              <p:cNvSpPr txBox="1">
                <a:spLocks noChangeArrowheads="1"/>
              </p:cNvSpPr>
              <p:nvPr/>
            </p:nvSpPr>
            <p:spPr bwMode="auto">
              <a:xfrm>
                <a:off x="270" y="4437"/>
                <a:ext cx="865" cy="438"/>
              </a:xfrm>
              <a:prstGeom prst="rect">
                <a:avLst/>
              </a:prstGeom>
              <a:solidFill>
                <a:srgbClr val="5A7A00">
                  <a:alpha val="50195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PE" sz="1200" b="1">
                    <a:solidFill>
                      <a:srgbClr val="DDDDDD"/>
                    </a:solidFill>
                    <a:latin typeface="Trebuchet MS" charset="0"/>
                    <a:cs typeface="Times New Roman" charset="0"/>
                  </a:rPr>
                  <a:t>Descubrimiento</a:t>
                </a:r>
              </a:p>
            </p:txBody>
          </p:sp>
          <p:sp>
            <p:nvSpPr>
              <p:cNvPr id="67597" name="Text Box 7"/>
              <p:cNvSpPr txBox="1">
                <a:spLocks noChangeArrowheads="1"/>
              </p:cNvSpPr>
              <p:nvPr/>
            </p:nvSpPr>
            <p:spPr bwMode="auto">
              <a:xfrm>
                <a:off x="1135" y="4437"/>
                <a:ext cx="872" cy="438"/>
              </a:xfrm>
              <a:prstGeom prst="rect">
                <a:avLst/>
              </a:prstGeom>
              <a:solidFill>
                <a:srgbClr val="5A7A00">
                  <a:alpha val="50195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PE" sz="1400" b="1" dirty="0">
                    <a:solidFill>
                      <a:srgbClr val="DDDDDD"/>
                    </a:solidFill>
                    <a:latin typeface="Trebuchet MS" charset="0"/>
                    <a:cs typeface="Times New Roman" charset="0"/>
                  </a:rPr>
                  <a:t>Fase 1</a:t>
                </a:r>
              </a:p>
              <a:p>
                <a:pPr algn="ctr"/>
                <a:r>
                  <a:rPr lang="es-PE" sz="800" b="1" dirty="0">
                    <a:solidFill>
                      <a:srgbClr val="DDDDDD"/>
                    </a:solidFill>
                    <a:latin typeface="Trebuchet MS" charset="0"/>
                    <a:cs typeface="Times New Roman" charset="0"/>
                  </a:rPr>
                  <a:t>Prueba del concepto</a:t>
                </a:r>
              </a:p>
            </p:txBody>
          </p:sp>
          <p:sp>
            <p:nvSpPr>
              <p:cNvPr id="67598" name="Text Box 8"/>
              <p:cNvSpPr txBox="1">
                <a:spLocks noChangeArrowheads="1"/>
              </p:cNvSpPr>
              <p:nvPr/>
            </p:nvSpPr>
            <p:spPr bwMode="auto">
              <a:xfrm>
                <a:off x="2007" y="4437"/>
                <a:ext cx="865" cy="438"/>
              </a:xfrm>
              <a:prstGeom prst="rect">
                <a:avLst/>
              </a:prstGeom>
              <a:solidFill>
                <a:srgbClr val="5A7A00">
                  <a:alpha val="50195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PE" sz="1400" b="1">
                    <a:solidFill>
                      <a:srgbClr val="DDDDDD"/>
                    </a:solidFill>
                    <a:latin typeface="Trebuchet MS" charset="0"/>
                    <a:cs typeface="Times New Roman" charset="0"/>
                  </a:rPr>
                  <a:t>Fase 2</a:t>
                </a:r>
              </a:p>
              <a:p>
                <a:pPr algn="ctr"/>
                <a:r>
                  <a:rPr lang="es-PE" sz="800" b="1">
                    <a:solidFill>
                      <a:srgbClr val="DDDDDD"/>
                    </a:solidFill>
                    <a:latin typeface="Trebuchet MS" charset="0"/>
                    <a:cs typeface="Times New Roman" charset="0"/>
                  </a:rPr>
                  <a:t>Desarrollo inicial</a:t>
                </a:r>
              </a:p>
            </p:txBody>
          </p:sp>
          <p:sp>
            <p:nvSpPr>
              <p:cNvPr id="67599" name="Text Box 9"/>
              <p:cNvSpPr txBox="1">
                <a:spLocks noChangeArrowheads="1"/>
              </p:cNvSpPr>
              <p:nvPr/>
            </p:nvSpPr>
            <p:spPr bwMode="auto">
              <a:xfrm>
                <a:off x="2872" y="4437"/>
                <a:ext cx="866" cy="438"/>
              </a:xfrm>
              <a:prstGeom prst="rect">
                <a:avLst/>
              </a:prstGeom>
              <a:solidFill>
                <a:srgbClr val="5A7A00">
                  <a:alpha val="50195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PE" sz="1400" b="1">
                    <a:solidFill>
                      <a:srgbClr val="DDDDDD"/>
                    </a:solidFill>
                    <a:latin typeface="Trebuchet MS" charset="0"/>
                    <a:cs typeface="Times New Roman" charset="0"/>
                  </a:rPr>
                  <a:t>Fase 3</a:t>
                </a:r>
              </a:p>
              <a:p>
                <a:pPr algn="ctr"/>
                <a:r>
                  <a:rPr lang="es-PE" sz="800" b="1">
                    <a:solidFill>
                      <a:srgbClr val="DDDDDD"/>
                    </a:solidFill>
                    <a:latin typeface="Trebuchet MS" charset="0"/>
                    <a:cs typeface="Times New Roman" charset="0"/>
                  </a:rPr>
                  <a:t>Desarrollo avanzado</a:t>
                </a:r>
              </a:p>
            </p:txBody>
          </p:sp>
          <p:sp>
            <p:nvSpPr>
              <p:cNvPr id="67600" name="Text Box 10"/>
              <p:cNvSpPr txBox="1">
                <a:spLocks noChangeArrowheads="1"/>
              </p:cNvSpPr>
              <p:nvPr/>
            </p:nvSpPr>
            <p:spPr bwMode="auto">
              <a:xfrm>
                <a:off x="3740" y="4437"/>
                <a:ext cx="866" cy="438"/>
              </a:xfrm>
              <a:prstGeom prst="rect">
                <a:avLst/>
              </a:prstGeom>
              <a:solidFill>
                <a:srgbClr val="9FBD55">
                  <a:alpha val="50195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PE" sz="1400" b="1" dirty="0">
                    <a:solidFill>
                      <a:srgbClr val="003300"/>
                    </a:solidFill>
                    <a:latin typeface="Trebuchet MS" charset="0"/>
                    <a:cs typeface="Times New Roman" charset="0"/>
                  </a:rPr>
                  <a:t>Fase 4</a:t>
                </a:r>
              </a:p>
              <a:p>
                <a:pPr algn="ctr"/>
                <a:r>
                  <a:rPr lang="es-PE" sz="800" b="1" dirty="0" smtClean="0">
                    <a:solidFill>
                      <a:srgbClr val="003300"/>
                    </a:solidFill>
                    <a:latin typeface="Trebuchet MS" charset="0"/>
                    <a:cs typeface="Times New Roman" charset="0"/>
                  </a:rPr>
                  <a:t>Prelanzamiento 2015</a:t>
                </a:r>
                <a:endParaRPr lang="es-PE" sz="800" b="1" dirty="0">
                  <a:solidFill>
                    <a:srgbClr val="003300"/>
                  </a:solidFill>
                  <a:latin typeface="Trebuchet MS" charset="0"/>
                  <a:cs typeface="Times New Roman" charset="0"/>
                </a:endParaRPr>
              </a:p>
            </p:txBody>
          </p:sp>
          <p:sp>
            <p:nvSpPr>
              <p:cNvPr id="67601" name="Text Box 11"/>
              <p:cNvSpPr txBox="1">
                <a:spLocks noChangeArrowheads="1"/>
              </p:cNvSpPr>
              <p:nvPr/>
            </p:nvSpPr>
            <p:spPr bwMode="auto">
              <a:xfrm>
                <a:off x="4606" y="4437"/>
                <a:ext cx="866" cy="438"/>
              </a:xfrm>
              <a:prstGeom prst="rect">
                <a:avLst/>
              </a:prstGeom>
              <a:solidFill>
                <a:srgbClr val="5A7A00">
                  <a:alpha val="50195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PE" sz="1400" b="1" dirty="0">
                    <a:solidFill>
                      <a:srgbClr val="63EAFF"/>
                    </a:solidFill>
                    <a:latin typeface="Trebuchet MS" charset="0"/>
                    <a:cs typeface="Times New Roman" charset="0"/>
                  </a:rPr>
                  <a:t>Lanzamiento</a:t>
                </a:r>
              </a:p>
              <a:p>
                <a:pPr algn="ctr"/>
                <a:r>
                  <a:rPr lang="es-PE" sz="800" b="1" dirty="0" smtClean="0">
                    <a:solidFill>
                      <a:srgbClr val="63EAFF"/>
                    </a:solidFill>
                    <a:latin typeface="Trebuchet MS" charset="0"/>
                    <a:cs typeface="Times New Roman" charset="0"/>
                  </a:rPr>
                  <a:t>2016 - USA-Canada</a:t>
                </a:r>
              </a:p>
              <a:p>
                <a:pPr algn="ctr"/>
                <a:r>
                  <a:rPr lang="es-PE" sz="800" b="1" dirty="0" smtClean="0">
                    <a:solidFill>
                      <a:srgbClr val="63EAFF"/>
                    </a:solidFill>
                    <a:latin typeface="Trebuchet MS" charset="0"/>
                    <a:cs typeface="Times New Roman" charset="0"/>
                  </a:rPr>
                  <a:t> 2020: 800.000 Has.</a:t>
                </a:r>
                <a:endParaRPr lang="es-PE" sz="800" b="1" dirty="0">
                  <a:solidFill>
                    <a:srgbClr val="63EAFF"/>
                  </a:solidFill>
                  <a:latin typeface="Trebuchet MS" charset="0"/>
                  <a:cs typeface="Times New Roman" charset="0"/>
                </a:endParaRPr>
              </a:p>
            </p:txBody>
          </p:sp>
        </p:grpSp>
      </p:grpSp>
      <p:sp>
        <p:nvSpPr>
          <p:cNvPr id="67589" name="Rectangle 12"/>
          <p:cNvSpPr>
            <a:spLocks noChangeArrowheads="1"/>
          </p:cNvSpPr>
          <p:nvPr/>
        </p:nvSpPr>
        <p:spPr bwMode="auto">
          <a:xfrm>
            <a:off x="2655888" y="1698625"/>
            <a:ext cx="60833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s-PE">
              <a:solidFill>
                <a:srgbClr val="000000"/>
              </a:solidFill>
              <a:latin typeface="Trebuchet MS" charset="0"/>
              <a:cs typeface="Corbel" charset="0"/>
            </a:endParaRPr>
          </a:p>
        </p:txBody>
      </p:sp>
      <p:sp>
        <p:nvSpPr>
          <p:cNvPr id="67590" name="Rectangle 14"/>
          <p:cNvSpPr>
            <a:spLocks noChangeArrowheads="1"/>
          </p:cNvSpPr>
          <p:nvPr/>
        </p:nvSpPr>
        <p:spPr bwMode="auto">
          <a:xfrm>
            <a:off x="2655888" y="1395413"/>
            <a:ext cx="60833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s-PE">
              <a:solidFill>
                <a:srgbClr val="000000"/>
              </a:solidFill>
              <a:latin typeface="Trebuchet MS" charset="0"/>
              <a:cs typeface="Corbel" charset="0"/>
            </a:endParaRPr>
          </a:p>
        </p:txBody>
      </p:sp>
      <p:sp>
        <p:nvSpPr>
          <p:cNvPr id="67591" name="Text Box 79"/>
          <p:cNvSpPr txBox="1">
            <a:spLocks noChangeArrowheads="1"/>
          </p:cNvSpPr>
          <p:nvPr/>
        </p:nvSpPr>
        <p:spPr bwMode="auto">
          <a:xfrm>
            <a:off x="5561013" y="1295400"/>
            <a:ext cx="2139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PE" sz="1200" b="1">
                <a:solidFill>
                  <a:srgbClr val="FFFFFF"/>
                </a:solidFill>
                <a:latin typeface="Trebuchet MS" charset="0"/>
                <a:cs typeface="Corbel" charset="0"/>
              </a:rPr>
              <a:t> en colaboración con</a:t>
            </a:r>
          </a:p>
        </p:txBody>
      </p:sp>
      <p:pic>
        <p:nvPicPr>
          <p:cNvPr id="6759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15313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Box 44"/>
          <p:cNvSpPr txBox="1">
            <a:spLocks noChangeArrowheads="1"/>
          </p:cNvSpPr>
          <p:nvPr/>
        </p:nvSpPr>
        <p:spPr bwMode="auto">
          <a:xfrm>
            <a:off x="337726" y="837406"/>
            <a:ext cx="8223250" cy="373063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PE" sz="1800" b="1" dirty="0">
                <a:solidFill>
                  <a:srgbClr val="FFFFFF"/>
                </a:solidFill>
                <a:latin typeface="Calibri" charset="0"/>
                <a:cs typeface="Corbel" charset="0"/>
              </a:rPr>
              <a:t>      </a:t>
            </a:r>
            <a:r>
              <a:rPr lang="es-PE" sz="1800" b="1" dirty="0" smtClean="0">
                <a:solidFill>
                  <a:srgbClr val="FFFFFF"/>
                </a:solidFill>
                <a:latin typeface="Calibri" charset="0"/>
                <a:cs typeface="Corbel" charset="0"/>
              </a:rPr>
              <a:t>   CONTROL</a:t>
            </a:r>
            <a:r>
              <a:rPr lang="es-PE" sz="1800" b="1" dirty="0">
                <a:solidFill>
                  <a:srgbClr val="FFFFFF"/>
                </a:solidFill>
                <a:latin typeface="Calibri" charset="0"/>
                <a:cs typeface="Corbel" charset="0"/>
              </a:rPr>
              <a:t>		</a:t>
            </a:r>
            <a:r>
              <a:rPr lang="es-PE" sz="1800" b="1" dirty="0" smtClean="0">
                <a:solidFill>
                  <a:srgbClr val="FFFFFF"/>
                </a:solidFill>
                <a:latin typeface="Calibri" charset="0"/>
                <a:cs typeface="Corbel" charset="0"/>
              </a:rPr>
              <a:t>         </a:t>
            </a:r>
            <a:r>
              <a:rPr lang="es-PE" sz="1800" b="1" dirty="0">
                <a:solidFill>
                  <a:srgbClr val="FFFFFF"/>
                </a:solidFill>
                <a:latin typeface="Calibri" charset="0"/>
                <a:cs typeface="Corbel" charset="0"/>
              </a:rPr>
              <a:t>	</a:t>
            </a:r>
            <a:r>
              <a:rPr lang="es-PE" sz="1800" b="1" dirty="0" smtClean="0">
                <a:solidFill>
                  <a:srgbClr val="FFFFFF"/>
                </a:solidFill>
                <a:latin typeface="Calibri" charset="0"/>
                <a:cs typeface="Corbel" charset="0"/>
              </a:rPr>
              <a:t>OGM      </a:t>
            </a:r>
            <a:r>
              <a:rPr lang="es-PE" sz="1800" b="1" dirty="0">
                <a:solidFill>
                  <a:srgbClr val="FFFFFF"/>
                </a:solidFill>
                <a:latin typeface="Calibri" charset="0"/>
                <a:cs typeface="Corbel" charset="0"/>
              </a:rPr>
              <a:t>	</a:t>
            </a:r>
            <a:endParaRPr lang="es-PE" sz="1800" b="1" dirty="0">
              <a:solidFill>
                <a:srgbClr val="FFFFFF"/>
              </a:solidFill>
              <a:latin typeface="Trebuchet MS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00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9103" y="38290"/>
            <a:ext cx="56605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Variedades de MAIZ que fijan </a:t>
            </a:r>
          </a:p>
          <a:p>
            <a:pPr algn="ctr"/>
            <a:r>
              <a:rPr lang="es-E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su propio Nitrógeno</a:t>
            </a:r>
            <a:endParaRPr lang="es-ES" sz="3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3" name="Imagen 2" descr="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046" y="1115508"/>
            <a:ext cx="6807456" cy="44666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4612" y="5585589"/>
            <a:ext cx="80966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FFFF"/>
                </a:solidFill>
              </a:rPr>
              <a:t>29 </a:t>
            </a:r>
            <a:r>
              <a:rPr lang="es-ES" sz="1600" dirty="0">
                <a:solidFill>
                  <a:srgbClr val="FFFFFF"/>
                </a:solidFill>
              </a:rPr>
              <a:t>al 82 % del nitrógeno total utilizado por la planta</a:t>
            </a:r>
            <a:r>
              <a:rPr lang="es-ES" sz="1600" dirty="0" smtClean="0">
                <a:solidFill>
                  <a:srgbClr val="FFFFFF"/>
                </a:solidFill>
              </a:rPr>
              <a:t>.                                          </a:t>
            </a:r>
          </a:p>
          <a:p>
            <a:r>
              <a:rPr lang="es-ES" sz="1100" dirty="0" smtClean="0">
                <a:solidFill>
                  <a:srgbClr val="FFFFFF"/>
                </a:solidFill>
              </a:rPr>
              <a:t>Fotos: Alan B. Bennett</a:t>
            </a:r>
            <a:endParaRPr lang="es-ES" sz="1100" dirty="0">
              <a:solidFill>
                <a:srgbClr val="FFFFFF"/>
              </a:solidFill>
            </a:endParaRPr>
          </a:p>
          <a:p>
            <a:endParaRPr lang="es-ES" sz="1100" dirty="0">
              <a:solidFill>
                <a:srgbClr val="FFFFFF"/>
              </a:solidFill>
            </a:endParaRPr>
          </a:p>
          <a:p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>
                <a:solidFill>
                  <a:srgbClr val="FFFFFF"/>
                </a:solidFill>
              </a:rPr>
              <a:t>Van </a:t>
            </a:r>
            <a:r>
              <a:rPr lang="es-ES" sz="1200" dirty="0" err="1">
                <a:solidFill>
                  <a:srgbClr val="FFFFFF"/>
                </a:solidFill>
              </a:rPr>
              <a:t>Deynze</a:t>
            </a:r>
            <a:r>
              <a:rPr lang="es-ES" sz="1200" dirty="0">
                <a:solidFill>
                  <a:srgbClr val="FFFFFF"/>
                </a:solidFill>
              </a:rPr>
              <a:t> A, et al. (2018) </a:t>
            </a:r>
            <a:r>
              <a:rPr lang="es-ES" sz="1200" dirty="0" err="1">
                <a:solidFill>
                  <a:srgbClr val="FFFFFF"/>
                </a:solidFill>
              </a:rPr>
              <a:t>Nitrogen</a:t>
            </a:r>
            <a:r>
              <a:rPr lang="es-ES" sz="1200" dirty="0">
                <a:solidFill>
                  <a:srgbClr val="FFFFFF"/>
                </a:solidFill>
              </a:rPr>
              <a:t> </a:t>
            </a:r>
            <a:r>
              <a:rPr lang="es-ES" sz="1200" dirty="0" err="1">
                <a:solidFill>
                  <a:srgbClr val="FFFFFF"/>
                </a:solidFill>
              </a:rPr>
              <a:t>fixation</a:t>
            </a:r>
            <a:r>
              <a:rPr lang="es-ES" sz="1200" dirty="0">
                <a:solidFill>
                  <a:srgbClr val="FFFFFF"/>
                </a:solidFill>
              </a:rPr>
              <a:t> in a </a:t>
            </a:r>
            <a:r>
              <a:rPr lang="es-ES" sz="1200" dirty="0" err="1">
                <a:solidFill>
                  <a:srgbClr val="FFFFFF"/>
                </a:solidFill>
              </a:rPr>
              <a:t>landrace</a:t>
            </a:r>
            <a:r>
              <a:rPr lang="es-ES" sz="1200" dirty="0">
                <a:solidFill>
                  <a:srgbClr val="FFFFFF"/>
                </a:solidFill>
              </a:rPr>
              <a:t> of </a:t>
            </a:r>
            <a:r>
              <a:rPr lang="es-ES" sz="1200" dirty="0" err="1">
                <a:solidFill>
                  <a:srgbClr val="FFFFFF"/>
                </a:solidFill>
              </a:rPr>
              <a:t>maize</a:t>
            </a:r>
            <a:r>
              <a:rPr lang="es-ES" sz="1200" dirty="0">
                <a:solidFill>
                  <a:srgbClr val="FFFFFF"/>
                </a:solidFill>
              </a:rPr>
              <a:t> </a:t>
            </a:r>
            <a:r>
              <a:rPr lang="es-ES" sz="1200" dirty="0" err="1">
                <a:solidFill>
                  <a:srgbClr val="FFFFFF"/>
                </a:solidFill>
              </a:rPr>
              <a:t>is</a:t>
            </a:r>
            <a:r>
              <a:rPr lang="es-ES" sz="1200" dirty="0">
                <a:solidFill>
                  <a:srgbClr val="FFFFFF"/>
                </a:solidFill>
              </a:rPr>
              <a:t> </a:t>
            </a:r>
            <a:r>
              <a:rPr lang="es-ES" sz="1200" dirty="0" err="1">
                <a:solidFill>
                  <a:srgbClr val="FFFFFF"/>
                </a:solidFill>
              </a:rPr>
              <a:t>supported</a:t>
            </a:r>
            <a:r>
              <a:rPr lang="es-ES" sz="1200" dirty="0">
                <a:solidFill>
                  <a:srgbClr val="FFFFFF"/>
                </a:solidFill>
              </a:rPr>
              <a:t> </a:t>
            </a:r>
            <a:r>
              <a:rPr lang="es-ES" sz="1200" dirty="0" err="1">
                <a:solidFill>
                  <a:srgbClr val="FFFFFF"/>
                </a:solidFill>
              </a:rPr>
              <a:t>by</a:t>
            </a:r>
            <a:r>
              <a:rPr lang="es-ES" sz="1200" dirty="0">
                <a:solidFill>
                  <a:srgbClr val="FFFFFF"/>
                </a:solidFill>
              </a:rPr>
              <a:t> a </a:t>
            </a:r>
            <a:r>
              <a:rPr lang="es-ES" sz="1200" dirty="0" err="1">
                <a:solidFill>
                  <a:srgbClr val="FFFFFF"/>
                </a:solidFill>
              </a:rPr>
              <a:t>mucilage-associated</a:t>
            </a:r>
            <a:r>
              <a:rPr lang="es-ES" sz="1200" dirty="0">
                <a:solidFill>
                  <a:srgbClr val="FFFFFF"/>
                </a:solidFill>
              </a:rPr>
              <a:t> </a:t>
            </a:r>
            <a:r>
              <a:rPr lang="es-ES" sz="1200" dirty="0" err="1">
                <a:solidFill>
                  <a:srgbClr val="FFFFFF"/>
                </a:solidFill>
              </a:rPr>
              <a:t>diazotrophic</a:t>
            </a:r>
            <a:r>
              <a:rPr lang="es-ES" sz="1200" dirty="0">
                <a:solidFill>
                  <a:srgbClr val="FFFFFF"/>
                </a:solidFill>
              </a:rPr>
              <a:t> </a:t>
            </a:r>
            <a:r>
              <a:rPr lang="es-ES" sz="1200" dirty="0" err="1">
                <a:solidFill>
                  <a:srgbClr val="FFFFFF"/>
                </a:solidFill>
              </a:rPr>
              <a:t>microbiota</a:t>
            </a:r>
            <a:r>
              <a:rPr lang="es-ES" sz="1200" dirty="0">
                <a:solidFill>
                  <a:srgbClr val="FFFFFF"/>
                </a:solidFill>
              </a:rPr>
              <a:t>. </a:t>
            </a:r>
            <a:r>
              <a:rPr lang="es-ES" sz="1200" dirty="0" err="1">
                <a:solidFill>
                  <a:srgbClr val="FFFFFF"/>
                </a:solidFill>
              </a:rPr>
              <a:t>PLoS</a:t>
            </a:r>
            <a:r>
              <a:rPr lang="es-ES" sz="1200" dirty="0">
                <a:solidFill>
                  <a:srgbClr val="FFFFFF"/>
                </a:solidFill>
              </a:rPr>
              <a:t> </a:t>
            </a:r>
            <a:r>
              <a:rPr lang="es-ES" sz="1200" dirty="0" err="1">
                <a:solidFill>
                  <a:srgbClr val="FFFFFF"/>
                </a:solidFill>
              </a:rPr>
              <a:t>Biol</a:t>
            </a:r>
            <a:r>
              <a:rPr lang="es-ES" sz="1200" dirty="0">
                <a:solidFill>
                  <a:srgbClr val="FFFFFF"/>
                </a:solidFill>
              </a:rPr>
              <a:t> 16(8): e2006352. </a:t>
            </a:r>
            <a:r>
              <a:rPr lang="es-ES" sz="1200" dirty="0" err="1">
                <a:solidFill>
                  <a:srgbClr val="FFFFFF"/>
                </a:solidFill>
              </a:rPr>
              <a:t>doi.org</a:t>
            </a:r>
            <a:r>
              <a:rPr lang="es-ES" sz="1200" dirty="0">
                <a:solidFill>
                  <a:srgbClr val="FFFFFF"/>
                </a:solidFill>
              </a:rPr>
              <a:t>/10.1371/</a:t>
            </a:r>
            <a:r>
              <a:rPr lang="es-ES" sz="1200" dirty="0" err="1">
                <a:solidFill>
                  <a:srgbClr val="FFFFFF"/>
                </a:solidFill>
              </a:rPr>
              <a:t>journal.pbio</a:t>
            </a:r>
            <a:r>
              <a:rPr lang="es-ES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791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75"/>
          <a:stretch/>
        </p:blipFill>
        <p:spPr>
          <a:xfrm>
            <a:off x="1425266" y="403122"/>
            <a:ext cx="6804333" cy="631694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0629" y="0"/>
            <a:ext cx="9013371" cy="707886"/>
          </a:xfrm>
          <a:prstGeom prst="rect">
            <a:avLst/>
          </a:prstGeom>
          <a:solidFill>
            <a:srgbClr val="0E37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SOYA  con tecnología HB4</a:t>
            </a:r>
          </a:p>
          <a:p>
            <a:pPr algn="ctr"/>
            <a:r>
              <a:rPr lang="es-ES_tradnl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Patente 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de la Universidad Nacional del </a:t>
            </a:r>
            <a:r>
              <a:rPr lang="es-ES_tradnl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Litoral-CONICET-BIOCERES, Argentina</a:t>
            </a:r>
            <a:endParaRPr lang="es-ES_tradnl" sz="11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Raquel 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Chan, R</a:t>
            </a:r>
            <a:r>
              <a:rPr lang="es-ES_tradnl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EDBIO 2019    </a:t>
            </a:r>
            <a:r>
              <a:rPr lang="es-ES_tradnl" sz="9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gen de </a:t>
            </a:r>
            <a:r>
              <a:rPr lang="es-ES_tradnl" sz="9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girasol (activa mecanismos </a:t>
            </a:r>
            <a:r>
              <a:rPr lang="es-ES_tradnl" sz="9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de respuesta ante </a:t>
            </a:r>
            <a:r>
              <a:rPr lang="es-ES_tradnl" sz="9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el </a:t>
            </a:r>
            <a:r>
              <a:rPr lang="es-ES_tradnl" sz="9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estrés abiótico (agua y </a:t>
            </a:r>
            <a:r>
              <a:rPr lang="es-ES_tradnl" sz="9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sales).</a:t>
            </a:r>
            <a:endParaRPr lang="es-ES_tradnl" sz="9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0629" y="952539"/>
            <a:ext cx="4087016" cy="369332"/>
          </a:xfrm>
          <a:prstGeom prst="rect">
            <a:avLst/>
          </a:prstGeom>
          <a:solidFill>
            <a:srgbClr val="0E3714"/>
          </a:solidFill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Semillero, Newport, Arkansas, 2019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34" y="187353"/>
            <a:ext cx="8183617" cy="1945977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s-ES" sz="36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El camino de la Activación </a:t>
            </a:r>
            <a:r>
              <a:rPr lang="es-ES" sz="3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de mecanismos </a:t>
            </a:r>
            <a:r>
              <a:rPr lang="es-ES" sz="36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internos: </a:t>
            </a:r>
            <a:br>
              <a:rPr lang="es-ES" sz="36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s-ES_tradnl" b="1" dirty="0" err="1" smtClean="0">
                <a:solidFill>
                  <a:srgbClr val="63EAFF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Bioestimulantes</a:t>
            </a:r>
            <a:endParaRPr lang="es-ES_tradnl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934" y="2133330"/>
            <a:ext cx="8373437" cy="5592063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"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producto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formulado,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de ORIGEN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biológico,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que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aumenta productividad en base a “nuevas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propiedades del complejo de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constituyentes”,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y </a:t>
            </a:r>
            <a:r>
              <a:rPr lang="es-ES_tradnl" sz="2800" b="1" u="sng" dirty="0">
                <a:effectLst/>
                <a:latin typeface="Helvetica Neue" charset="0"/>
                <a:ea typeface="Helvetica Neue" charset="0"/>
                <a:cs typeface="Helvetica Neue" charset="0"/>
              </a:rPr>
              <a:t>no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 como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consecuencia de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elementos esenciales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s-ES_tradnl" sz="28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microelementos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, hormonas u otros compuestos)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conocidos ". </a:t>
            </a:r>
            <a:endParaRPr lang="es-ES_tradnl" sz="2800" dirty="0" smtClean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Confusi</a:t>
            </a:r>
            <a:r>
              <a:rPr lang="es-ES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ón</a:t>
            </a:r>
            <a:r>
              <a:rPr lang="es-ES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y registro como fertilizantes foliares u otros fertilizantes…… </a:t>
            </a:r>
            <a:endParaRPr lang="es-ES_tradnl" dirty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r>
              <a:rPr lang="es-ES_tradnl" sz="1200" dirty="0" err="1" smtClean="0">
                <a:effectLst/>
                <a:latin typeface="Calibri" charset="0"/>
                <a:ea typeface="Calibri" charset="0"/>
                <a:cs typeface="Calibri" charset="0"/>
              </a:rPr>
              <a:t>Yakhin</a:t>
            </a:r>
            <a:r>
              <a:rPr lang="es-ES_tradnl" sz="1200" dirty="0" smtClean="0">
                <a:effectLst/>
                <a:latin typeface="Calibri" charset="0"/>
                <a:ea typeface="Calibri" charset="0"/>
                <a:cs typeface="Calibri" charset="0"/>
              </a:rPr>
              <a:t> et al.2016</a:t>
            </a:r>
            <a:endParaRPr lang="es-ES_tradnl" sz="1200" dirty="0">
              <a:effectLst/>
              <a:latin typeface="Calibri" charset="0"/>
              <a:ea typeface="Calibri" charset="0"/>
              <a:cs typeface="Calibri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4504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563" y="79468"/>
            <a:ext cx="8784405" cy="1417638"/>
          </a:xfrm>
        </p:spPr>
        <p:txBody>
          <a:bodyPr/>
          <a:lstStyle/>
          <a:p>
            <a:r>
              <a:rPr lang="es-ES_tradnl" sz="44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Beneficios conocidos:</a:t>
            </a:r>
            <a:r>
              <a:rPr lang="es-ES_tradnl" sz="40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44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s-ES_tradnl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7982" y="1611077"/>
            <a:ext cx="8235565" cy="4182035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latin typeface="Helvetica Neue" charset="0"/>
                <a:ea typeface="Helvetica Neue" charset="0"/>
                <a:cs typeface="Helvetica Neue" charset="0"/>
              </a:rPr>
              <a:t>Eficiencia de los procesos metabólicos y </a:t>
            </a:r>
            <a:r>
              <a:rPr lang="es-ES_tradnl" sz="3200" dirty="0" err="1" smtClean="0">
                <a:latin typeface="Helvetica Neue" charset="0"/>
                <a:ea typeface="Helvetica Neue" charset="0"/>
                <a:cs typeface="Helvetica Neue" charset="0"/>
              </a:rPr>
              <a:t>nutrici</a:t>
            </a:r>
            <a:r>
              <a:rPr lang="es-ES" sz="3200" dirty="0" err="1" smtClean="0">
                <a:latin typeface="Helvetica Neue" charset="0"/>
                <a:ea typeface="Helvetica Neue" charset="0"/>
                <a:cs typeface="Helvetica Neue" charset="0"/>
              </a:rPr>
              <a:t>ón</a:t>
            </a:r>
            <a:r>
              <a:rPr lang="es-ES" sz="32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r>
              <a:rPr lang="es-ES" sz="3200" dirty="0" smtClean="0">
                <a:latin typeface="Helvetica Neue" charset="0"/>
                <a:ea typeface="Helvetica Neue" charset="0"/>
                <a:cs typeface="Helvetica Neue" charset="0"/>
              </a:rPr>
              <a:t>Estimulación del crecimiento y desarrollo  </a:t>
            </a:r>
          </a:p>
          <a:p>
            <a:r>
              <a:rPr lang="es-ES" sz="3200" dirty="0" smtClean="0">
                <a:latin typeface="Helvetica Neue" charset="0"/>
                <a:ea typeface="Helvetica Neue" charset="0"/>
                <a:cs typeface="Helvetica Neue" charset="0"/>
              </a:rPr>
              <a:t>Inducción de  tolerancia frente a estreses abióticos o bióticos</a:t>
            </a:r>
            <a:r>
              <a:rPr lang="es-ES_tradnl" sz="32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27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252" y="0"/>
            <a:ext cx="8372748" cy="613308"/>
          </a:xfrm>
        </p:spPr>
        <p:txBody>
          <a:bodyPr/>
          <a:lstStyle/>
          <a:p>
            <a:r>
              <a:rPr lang="es-ES" sz="2800" b="1" dirty="0" smtClean="0">
                <a:solidFill>
                  <a:srgbClr val="61F9FF"/>
                </a:solidFill>
                <a:latin typeface="Helvetica Neue" charset="0"/>
                <a:ea typeface="Helvetica Neue" charset="0"/>
                <a:cs typeface="Helvetica Neue" charset="0"/>
              </a:rPr>
              <a:t>MERCADO</a:t>
            </a:r>
            <a:endParaRPr lang="es-ES" sz="36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4256" y="1514837"/>
            <a:ext cx="80691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s-ES_tradnl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2,910 M USD   (2019</a:t>
            </a:r>
            <a:r>
              <a:rPr lang="es-ES_tradnl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s-ES_tradnl" sz="2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ü"/>
            </a:pPr>
            <a:r>
              <a:rPr lang="es-ES_tradnl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CRECIMIENTO </a:t>
            </a:r>
            <a:r>
              <a:rPr lang="es-ES_tradnl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EXTIMADO: 10 -14 % anual   </a:t>
            </a:r>
            <a:endParaRPr lang="es-ES_tradnl" sz="2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ü"/>
            </a:pPr>
            <a:r>
              <a:rPr lang="es-ES_tradnl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EEUU 25 </a:t>
            </a:r>
            <a:r>
              <a:rPr lang="es-ES_tradnl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 </a:t>
            </a:r>
            <a:r>
              <a:rPr lang="es-ES_tradnl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ha.,   </a:t>
            </a:r>
            <a:r>
              <a:rPr lang="es-ES_tradnl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Europa 6,2 M Ha.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s-ES" sz="2400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Nuevos consorcios de empresas y distribuidores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s-ES" sz="2400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 230 productos registrados en EEUU.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s-ES" sz="2400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 En </a:t>
            </a:r>
            <a:r>
              <a:rPr lang="es-ES" sz="24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China: 20M </a:t>
            </a:r>
            <a:r>
              <a:rPr lang="es-ES" sz="2400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ha. , </a:t>
            </a:r>
            <a:r>
              <a:rPr lang="es-ES" sz="24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25 productos comerciales.</a:t>
            </a:r>
          </a:p>
          <a:p>
            <a:pPr marL="285750" indent="-285750">
              <a:buFont typeface="Wingdings" charset="2"/>
              <a:buChar char="ü"/>
            </a:pPr>
            <a:endParaRPr lang="es-ES" sz="2400" dirty="0" smtClean="0">
              <a:solidFill>
                <a:srgbClr val="FFFFFF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744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579" y="305500"/>
            <a:ext cx="8671391" cy="834931"/>
          </a:xfrm>
        </p:spPr>
        <p:txBody>
          <a:bodyPr/>
          <a:lstStyle/>
          <a:p>
            <a:r>
              <a:rPr lang="es-ES_tradnl" sz="3600" dirty="0" smtClean="0">
                <a:solidFill>
                  <a:srgbClr val="63EAFF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BIOESTIMULANTES </a:t>
            </a:r>
            <a:r>
              <a:rPr lang="es-ES_tradnl" sz="3600" dirty="0">
                <a:solidFill>
                  <a:srgbClr val="63EAFF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EN </a:t>
            </a:r>
            <a:r>
              <a:rPr lang="es-ES_tradnl" sz="3600" dirty="0" smtClean="0">
                <a:solidFill>
                  <a:srgbClr val="63EAFF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EL URUGUAY</a:t>
            </a:r>
            <a:r>
              <a:rPr lang="es-ES_tradnl" dirty="0">
                <a:effectLst/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s-ES_tradnl" dirty="0">
                <a:effectLst/>
                <a:latin typeface="Helvetica Neue" charset="0"/>
                <a:ea typeface="Helvetica Neue" charset="0"/>
                <a:cs typeface="Helvetica Neue" charset="0"/>
              </a:rPr>
            </a:br>
            <a:endParaRPr lang="es-ES_trad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0143" y="1159617"/>
            <a:ext cx="7976547" cy="5698383"/>
          </a:xfrm>
        </p:spPr>
        <p:txBody>
          <a:bodyPr>
            <a:normAutofit fontScale="62500" lnSpcReduction="20000"/>
          </a:bodyPr>
          <a:lstStyle/>
          <a:p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Utilización mínima. </a:t>
            </a:r>
            <a:endParaRPr lang="es-ES_tradnl" sz="28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Relevamiento ( 2017 ): en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62 casas de </a:t>
            </a:r>
            <a:r>
              <a:rPr lang="es-ES_tradnl" sz="2800" dirty="0" err="1">
                <a:effectLst/>
                <a:latin typeface="Helvetica Neue" charset="0"/>
                <a:ea typeface="Helvetica Neue" charset="0"/>
                <a:cs typeface="Helvetica Neue" charset="0"/>
              </a:rPr>
              <a:t>agroinsumos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500" dirty="0">
                <a:effectLst/>
                <a:latin typeface="Helvetica Neue" charset="0"/>
                <a:ea typeface="Helvetica Neue" charset="0"/>
                <a:cs typeface="Helvetica Neue" charset="0"/>
              </a:rPr>
              <a:t>(1</a:t>
            </a:r>
            <a:r>
              <a:rPr lang="es-ES_tradnl" sz="15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):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27 registros como “otros fertilizantes” </a:t>
            </a:r>
            <a:r>
              <a:rPr lang="es-ES_tradnl" sz="2100" dirty="0">
                <a:effectLst/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s-ES_tradnl" sz="2100" dirty="0" err="1">
                <a:effectLst/>
                <a:latin typeface="Helvetica Neue" charset="0"/>
                <a:ea typeface="Helvetica Neue" charset="0"/>
                <a:cs typeface="Helvetica Neue" charset="0"/>
              </a:rPr>
              <a:t>microelementos</a:t>
            </a:r>
            <a:r>
              <a:rPr lang="es-ES_tradnl" sz="2100" dirty="0">
                <a:effectLst/>
                <a:latin typeface="Helvetica Neue" charset="0"/>
                <a:ea typeface="Helvetica Neue" charset="0"/>
                <a:cs typeface="Helvetica Neue" charset="0"/>
              </a:rPr>
              <a:t>, aminoácidos y extractos vegetales (algas)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para </a:t>
            </a:r>
            <a:r>
              <a:rPr lang="es-ES_tradnl" sz="28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hortifruticultura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8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productos: mencionan uso en cultivos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extensivos </a:t>
            </a:r>
            <a:endParaRPr lang="es-ES_tradnl" sz="2800" dirty="0" smtClean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sin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información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nacional publicada: carencia de validación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en ensayos de rendimiento, calidad y/o resistencia a estrés ambiental. </a:t>
            </a:r>
          </a:p>
          <a:p>
            <a:pPr>
              <a:lnSpc>
                <a:spcPct val="120000"/>
              </a:lnSpc>
            </a:pP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plataforma TIMBO: no 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revela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investigación nacional en </a:t>
            </a:r>
            <a:r>
              <a:rPr lang="es-ES_tradnl" sz="28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bioestimulantes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22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(vacío de información tecnológica </a:t>
            </a:r>
            <a:r>
              <a:rPr lang="es-ES_tradnl" sz="2200" dirty="0">
                <a:effectLst/>
                <a:latin typeface="Helvetica Neue" charset="0"/>
                <a:ea typeface="Helvetica Neue" charset="0"/>
                <a:cs typeface="Helvetica Neue" charset="0"/>
              </a:rPr>
              <a:t>y </a:t>
            </a:r>
            <a:r>
              <a:rPr lang="es-ES_tradnl" sz="22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comercial).</a:t>
            </a:r>
          </a:p>
          <a:p>
            <a:pPr>
              <a:lnSpc>
                <a:spcPct val="120000"/>
              </a:lnSpc>
            </a:pP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OPORTUNIDAD PARA EL DESARROLLO DE UNA LINEA DE </a:t>
            </a:r>
            <a:r>
              <a:rPr lang="es-ES_tradnl" sz="28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I+D+i</a:t>
            </a:r>
            <a:r>
              <a:rPr lang="es-ES_tradnl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(proyecto, tesis, </a:t>
            </a:r>
            <a:r>
              <a:rPr lang="es-ES_tradnl" sz="28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validaci</a:t>
            </a:r>
            <a:r>
              <a:rPr lang="es-ES" sz="28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ón</a:t>
            </a:r>
            <a:r>
              <a:rPr lang="es-ES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28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extensi</a:t>
            </a:r>
            <a:r>
              <a:rPr lang="es-ES" sz="28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ón</a:t>
            </a:r>
            <a:r>
              <a:rPr lang="es-ES" sz="28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) para </a:t>
            </a:r>
            <a:r>
              <a:rPr lang="es-ES_tradnl" sz="2800" dirty="0">
                <a:effectLst/>
                <a:latin typeface="Helvetica Neue" charset="0"/>
                <a:ea typeface="Helvetica Neue" charset="0"/>
                <a:cs typeface="Helvetica Neue" charset="0"/>
              </a:rPr>
              <a:t>productos nacionales</a:t>
            </a:r>
            <a:endParaRPr lang="es-ES" sz="2800" dirty="0" smtClean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endParaRPr lang="es-ES_tradnl" sz="28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r>
              <a:rPr lang="es-ES_tradnl" dirty="0">
                <a:effectLst/>
              </a:rPr>
              <a:t>  </a:t>
            </a:r>
            <a:r>
              <a:rPr lang="es-ES_tradnl" sz="1500" dirty="0" smtClean="0">
                <a:effectLst/>
              </a:rPr>
              <a:t>(1) Guía </a:t>
            </a:r>
            <a:r>
              <a:rPr lang="es-ES_tradnl" sz="1500" dirty="0">
                <a:effectLst/>
              </a:rPr>
              <a:t>Uruguaya para la Protección y Nutrición Vegetal), 14ava. edición (2016-2017).</a:t>
            </a:r>
          </a:p>
        </p:txBody>
      </p:sp>
    </p:spTree>
    <p:extLst>
      <p:ext uri="{BB962C8B-B14F-4D97-AF65-F5344CB8AC3E}">
        <p14:creationId xmlns:p14="http://schemas.microsoft.com/office/powerpoint/2010/main" xmlns="" val="14159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448388"/>
          </a:xfrm>
        </p:spPr>
        <p:txBody>
          <a:bodyPr/>
          <a:lstStyle/>
          <a:p>
            <a:r>
              <a:rPr lang="es-ES" sz="3600" dirty="0" smtClean="0">
                <a:solidFill>
                  <a:srgbClr val="63EAFF"/>
                </a:solidFill>
                <a:latin typeface="Arial Black"/>
                <a:cs typeface="Arial Black"/>
              </a:rPr>
              <a:t>Evolución</a:t>
            </a:r>
            <a:endParaRPr lang="es-ES" sz="3600" dirty="0">
              <a:solidFill>
                <a:srgbClr val="63EAFF"/>
              </a:solidFill>
              <a:latin typeface="Arial Black"/>
              <a:cs typeface="Arial Blac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48" y="541416"/>
            <a:ext cx="8840918" cy="6036161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s-ES" sz="4200" dirty="0" smtClean="0">
                <a:latin typeface="Helvetica Neue" charset="0"/>
                <a:ea typeface="Helvetica Neue" charset="0"/>
                <a:cs typeface="Helvetica Neue" charset="0"/>
              </a:rPr>
              <a:t>1997.- </a:t>
            </a:r>
            <a:r>
              <a:rPr lang="es-ES" sz="4200" dirty="0">
                <a:latin typeface="Helvetica Neue" charset="0"/>
                <a:ea typeface="Helvetica Neue" charset="0"/>
                <a:cs typeface="Helvetica Neue" charset="0"/>
              </a:rPr>
              <a:t>Virginia </a:t>
            </a:r>
            <a:r>
              <a:rPr lang="es-ES" sz="4200" dirty="0" err="1">
                <a:latin typeface="Helvetica Neue" charset="0"/>
                <a:ea typeface="Helvetica Neue" charset="0"/>
                <a:cs typeface="Helvetica Neue" charset="0"/>
              </a:rPr>
              <a:t>Polytechnic</a:t>
            </a:r>
            <a:r>
              <a:rPr lang="es-ES" sz="42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4200" dirty="0" err="1" smtClean="0">
                <a:latin typeface="Helvetica Neue" charset="0"/>
                <a:ea typeface="Helvetica Neue" charset="0"/>
                <a:cs typeface="Helvetica Neue" charset="0"/>
              </a:rPr>
              <a:t>Institute</a:t>
            </a:r>
            <a:r>
              <a:rPr lang="es-ES" sz="4200" dirty="0" smtClean="0">
                <a:latin typeface="Helvetica Neue" charset="0"/>
                <a:ea typeface="Helvetica Neue" charset="0"/>
                <a:cs typeface="Helvetica Neue" charset="0"/>
              </a:rPr>
              <a:t>: primera definición “</a:t>
            </a:r>
            <a:r>
              <a:rPr lang="es-ES" sz="4200" dirty="0" err="1" smtClean="0">
                <a:latin typeface="Helvetica Neue" charset="0"/>
                <a:ea typeface="Helvetica Neue" charset="0"/>
                <a:cs typeface="Helvetica Neue" charset="0"/>
              </a:rPr>
              <a:t>bioestimulante</a:t>
            </a:r>
            <a:r>
              <a:rPr lang="es-ES" sz="4200" dirty="0" smtClean="0"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s-ES" sz="3100" dirty="0" smtClean="0">
                <a:latin typeface="Helvetica Neue" charset="0"/>
                <a:ea typeface="Helvetica Neue" charset="0"/>
                <a:cs typeface="Helvetica Neue" charset="0"/>
              </a:rPr>
              <a:t>material que en minúsculas cantidades promueven el crecimiento de las plantas”.  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s-ES" sz="4200" dirty="0" smtClean="0">
                <a:latin typeface="Helvetica Neue" charset="0"/>
                <a:ea typeface="Helvetica Neue" charset="0"/>
                <a:cs typeface="Helvetica Neue" charset="0"/>
              </a:rPr>
              <a:t>1998 - 2013: registros </a:t>
            </a:r>
            <a:r>
              <a:rPr lang="es-ES" sz="2900" dirty="0" smtClean="0">
                <a:latin typeface="Helvetica Neue" charset="0"/>
                <a:ea typeface="Helvetica Neue" charset="0"/>
                <a:cs typeface="Helvetica Neue" charset="0"/>
              </a:rPr>
              <a:t>( horticultura: vitaminas - hormonas - activadores- estimulantes - fertilizantes foliares).</a:t>
            </a:r>
          </a:p>
          <a:p>
            <a:pPr lvl="1">
              <a:lnSpc>
                <a:spcPct val="120000"/>
              </a:lnSpc>
              <a:buFont typeface="Wingdings" charset="2"/>
              <a:buChar char="q"/>
            </a:pPr>
            <a:r>
              <a:rPr lang="es-ES" sz="4000" dirty="0" smtClean="0">
                <a:latin typeface="Helvetica Neue" charset="0"/>
                <a:ea typeface="Helvetica Neue" charset="0"/>
                <a:cs typeface="Helvetica Neue" charset="0"/>
              </a:rPr>
              <a:t> 2013-2019: I+D publica y privada (concepto de </a:t>
            </a:r>
            <a:r>
              <a:rPr lang="es-ES" sz="4000" dirty="0" err="1" smtClean="0">
                <a:latin typeface="Helvetica Neue" charset="0"/>
                <a:ea typeface="Helvetica Neue" charset="0"/>
                <a:cs typeface="Helvetica Neue" charset="0"/>
              </a:rPr>
              <a:t>bioestimulante</a:t>
            </a:r>
            <a:r>
              <a:rPr lang="es-ES" sz="4000" dirty="0" smtClean="0">
                <a:latin typeface="Helvetica Neue" charset="0"/>
                <a:ea typeface="Helvetica Neue" charset="0"/>
                <a:cs typeface="Helvetica Neue" charset="0"/>
              </a:rPr>
              <a:t>). </a:t>
            </a:r>
          </a:p>
          <a:p>
            <a:pPr lvl="1">
              <a:lnSpc>
                <a:spcPct val="120000"/>
              </a:lnSpc>
              <a:buFont typeface="Wingdings" charset="2"/>
              <a:buChar char="q"/>
            </a:pPr>
            <a:r>
              <a:rPr lang="es-ES" sz="4200" dirty="0" smtClean="0">
                <a:latin typeface="Helvetica Neue" charset="0"/>
                <a:ea typeface="Helvetica Neue" charset="0"/>
                <a:cs typeface="Helvetica Neue" charset="0"/>
              </a:rPr>
              <a:t> 2019</a:t>
            </a:r>
            <a:r>
              <a:rPr lang="es-ES" sz="4200" dirty="0">
                <a:latin typeface="Helvetica Neue" charset="0"/>
                <a:ea typeface="Helvetica Neue" charset="0"/>
                <a:cs typeface="Helvetica Neue" charset="0"/>
              </a:rPr>
              <a:t>: Barcelona, Noviembre </a:t>
            </a:r>
            <a:r>
              <a:rPr lang="es-ES" sz="4200" dirty="0" smtClean="0">
                <a:latin typeface="Helvetica Neue" charset="0"/>
                <a:ea typeface="Helvetica Neue" charset="0"/>
                <a:cs typeface="Helvetica Neue" charset="0"/>
              </a:rPr>
              <a:t>2019:  </a:t>
            </a:r>
            <a:r>
              <a:rPr lang="es-ES" sz="5100" dirty="0" smtClean="0">
                <a:latin typeface="Helvetica Neue" charset="0"/>
                <a:ea typeface="Helvetica Neue" charset="0"/>
                <a:cs typeface="Helvetica Neue" charset="0"/>
              </a:rPr>
              <a:t>4º</a:t>
            </a:r>
            <a:r>
              <a:rPr lang="es-ES" sz="4200" dirty="0" smtClean="0">
                <a:latin typeface="Helvetica Neue" charset="0"/>
                <a:ea typeface="Helvetica Neue" charset="0"/>
                <a:cs typeface="Helvetica Neue" charset="0"/>
              </a:rPr>
              <a:t> ‘</a:t>
            </a:r>
            <a:r>
              <a:rPr lang="es-ES" sz="4200" dirty="0" err="1" smtClean="0">
                <a:latin typeface="Helvetica Neue" charset="0"/>
                <a:ea typeface="Helvetica Neue" charset="0"/>
                <a:cs typeface="Helvetica Neue" charset="0"/>
              </a:rPr>
              <a:t>World</a:t>
            </a:r>
            <a:r>
              <a:rPr lang="es-ES" sz="42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4200" dirty="0" err="1">
                <a:latin typeface="Helvetica Neue" charset="0"/>
                <a:ea typeface="Helvetica Neue" charset="0"/>
                <a:cs typeface="Helvetica Neue" charset="0"/>
              </a:rPr>
              <a:t>Congress</a:t>
            </a:r>
            <a:r>
              <a:rPr lang="es-ES" sz="42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4200" dirty="0" err="1">
                <a:latin typeface="Helvetica Neue" charset="0"/>
                <a:ea typeface="Helvetica Neue" charset="0"/>
                <a:cs typeface="Helvetica Neue" charset="0"/>
              </a:rPr>
              <a:t>on</a:t>
            </a:r>
            <a:r>
              <a:rPr lang="es-ES" sz="42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4200" dirty="0" err="1">
                <a:latin typeface="Helvetica Neue" charset="0"/>
                <a:ea typeface="Helvetica Neue" charset="0"/>
                <a:cs typeface="Helvetica Neue" charset="0"/>
              </a:rPr>
              <a:t>the</a:t>
            </a:r>
            <a:r>
              <a:rPr lang="es-ES" sz="4200" dirty="0">
                <a:latin typeface="Helvetica Neue" charset="0"/>
                <a:ea typeface="Helvetica Neue" charset="0"/>
                <a:cs typeface="Helvetica Neue" charset="0"/>
              </a:rPr>
              <a:t> use of </a:t>
            </a:r>
            <a:r>
              <a:rPr lang="es-ES" sz="4200" dirty="0" err="1">
                <a:latin typeface="Helvetica Neue" charset="0"/>
                <a:ea typeface="Helvetica Neue" charset="0"/>
                <a:cs typeface="Helvetica Neue" charset="0"/>
              </a:rPr>
              <a:t>Biostimulants</a:t>
            </a:r>
            <a:r>
              <a:rPr lang="es-ES" sz="4200" dirty="0"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s-ES" sz="4200" dirty="0" err="1" smtClean="0">
                <a:latin typeface="Helvetica Neue" charset="0"/>
                <a:ea typeface="Helvetica Neue" charset="0"/>
                <a:cs typeface="Helvetica Neue" charset="0"/>
              </a:rPr>
              <a:t>agriculture</a:t>
            </a:r>
            <a:r>
              <a:rPr lang="es-ES" sz="4200" dirty="0" smtClean="0">
                <a:latin typeface="Helvetica Neue" charset="0"/>
                <a:ea typeface="Helvetica Neue" charset="0"/>
                <a:cs typeface="Helvetica Neue" charset="0"/>
              </a:rPr>
              <a:t>’.</a:t>
            </a:r>
          </a:p>
          <a:p>
            <a:endParaRPr lang="es-ES" sz="1600" dirty="0" smtClean="0">
              <a:solidFill>
                <a:srgbClr val="61F9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9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9469"/>
            <a:ext cx="9144000" cy="454788"/>
          </a:xfrm>
        </p:spPr>
        <p:txBody>
          <a:bodyPr/>
          <a:lstStyle/>
          <a:p>
            <a:r>
              <a:rPr lang="es-ES_tradnl" sz="44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Grupos de compuestos…</a:t>
            </a:r>
            <a:r>
              <a:rPr lang="es-ES_tradnl" sz="6000" b="1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es-ES_tradnl" sz="44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s-ES_tradnl" sz="4400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21"/>
          <a:stretch/>
        </p:blipFill>
        <p:spPr>
          <a:xfrm>
            <a:off x="123288" y="636997"/>
            <a:ext cx="8866600" cy="6097486"/>
          </a:xfrm>
        </p:spPr>
      </p:pic>
      <p:sp>
        <p:nvSpPr>
          <p:cNvPr id="7" name="Rectángulo 6"/>
          <p:cNvSpPr/>
          <p:nvPr/>
        </p:nvSpPr>
        <p:spPr>
          <a:xfrm>
            <a:off x="5020140" y="1353804"/>
            <a:ext cx="184935" cy="22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8" name="Rectángulo 7"/>
          <p:cNvSpPr/>
          <p:nvPr/>
        </p:nvSpPr>
        <p:spPr>
          <a:xfrm>
            <a:off x="3201490" y="2426911"/>
            <a:ext cx="184935" cy="22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11" name="Rectángulo 10"/>
          <p:cNvSpPr/>
          <p:nvPr/>
        </p:nvSpPr>
        <p:spPr>
          <a:xfrm>
            <a:off x="4678011" y="5800634"/>
            <a:ext cx="184935" cy="22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12" name="Rectángulo 11"/>
          <p:cNvSpPr/>
          <p:nvPr/>
        </p:nvSpPr>
        <p:spPr>
          <a:xfrm>
            <a:off x="4371653" y="4127035"/>
            <a:ext cx="184935" cy="22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13" name="Rectángulo 12"/>
          <p:cNvSpPr/>
          <p:nvPr/>
        </p:nvSpPr>
        <p:spPr>
          <a:xfrm>
            <a:off x="6912795" y="2998342"/>
            <a:ext cx="184935" cy="22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14" name="Rectángulo 13"/>
          <p:cNvSpPr/>
          <p:nvPr/>
        </p:nvSpPr>
        <p:spPr>
          <a:xfrm>
            <a:off x="1321911" y="3795037"/>
            <a:ext cx="184935" cy="22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</p:spTree>
    <p:extLst>
      <p:ext uri="{BB962C8B-B14F-4D97-AF65-F5344CB8AC3E}">
        <p14:creationId xmlns:p14="http://schemas.microsoft.com/office/powerpoint/2010/main" xmlns="" val="8271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Helvetica Neue"/>
                <a:cs typeface="Helvetica Neue"/>
              </a:rPr>
              <a:t>Temas:</a:t>
            </a:r>
            <a:endParaRPr lang="es-ES" dirty="0">
              <a:solidFill>
                <a:srgbClr val="FFFF00"/>
              </a:solidFill>
              <a:latin typeface="Helvetica Neue"/>
              <a:cs typeface="Helvetica Neue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4" y="1579233"/>
            <a:ext cx="7612064" cy="4182035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s-ES" sz="2800" b="1" dirty="0" smtClean="0">
                <a:latin typeface="Helvetica Neue"/>
                <a:cs typeface="Helvetica Neue"/>
              </a:rPr>
              <a:t>Contexto y desafíos de la agricultura</a:t>
            </a:r>
          </a:p>
          <a:p>
            <a:pPr>
              <a:buFont typeface="Wingdings" charset="2"/>
              <a:buChar char="ü"/>
            </a:pPr>
            <a:r>
              <a:rPr lang="es-ES" sz="2800" b="1" dirty="0" err="1" smtClean="0">
                <a:latin typeface="Helvetica Neue"/>
                <a:cs typeface="Helvetica Neue"/>
              </a:rPr>
              <a:t>Bioestimulantes</a:t>
            </a:r>
            <a:r>
              <a:rPr lang="es-ES" sz="2800" b="1" dirty="0" smtClean="0">
                <a:latin typeface="Helvetica Neue"/>
                <a:cs typeface="Helvetica Neue"/>
              </a:rPr>
              <a:t>: </a:t>
            </a:r>
          </a:p>
          <a:p>
            <a:pPr lvl="2">
              <a:buFont typeface="Wingdings" charset="2"/>
              <a:buChar char="q"/>
            </a:pPr>
            <a:r>
              <a:rPr lang="es-ES" sz="2400" b="1" dirty="0" smtClean="0">
                <a:latin typeface="Helvetica Neue"/>
                <a:cs typeface="Helvetica Neue"/>
              </a:rPr>
              <a:t>Definición, beneficios y mercado</a:t>
            </a:r>
          </a:p>
          <a:p>
            <a:pPr lvl="2">
              <a:buFont typeface="Wingdings" charset="2"/>
              <a:buChar char="q"/>
            </a:pPr>
            <a:r>
              <a:rPr lang="es-ES" sz="2400" b="1" dirty="0" smtClean="0">
                <a:latin typeface="Helvetica Neue"/>
                <a:cs typeface="Helvetica Neue"/>
              </a:rPr>
              <a:t> Grupos, Fuentes, Compuestos, Efectos</a:t>
            </a:r>
          </a:p>
          <a:p>
            <a:pPr lvl="2">
              <a:buFont typeface="Wingdings" charset="2"/>
              <a:buChar char="q"/>
            </a:pPr>
            <a:r>
              <a:rPr lang="es-ES" sz="2400" b="1" dirty="0" smtClean="0">
                <a:latin typeface="Helvetica Neue"/>
                <a:cs typeface="Helvetica Neue"/>
              </a:rPr>
              <a:t>Mecanismos de acción</a:t>
            </a:r>
          </a:p>
          <a:p>
            <a:pPr>
              <a:buFont typeface="Wingdings" charset="2"/>
              <a:buChar char="ü"/>
            </a:pPr>
            <a:r>
              <a:rPr lang="es-ES" sz="2800" b="1" dirty="0">
                <a:latin typeface="Helvetica Neue"/>
                <a:cs typeface="Helvetica Neue"/>
              </a:rPr>
              <a:t> </a:t>
            </a:r>
            <a:r>
              <a:rPr lang="es-ES" sz="2800" b="1" dirty="0" smtClean="0">
                <a:latin typeface="Helvetica Neue"/>
                <a:cs typeface="Helvetica Neue"/>
              </a:rPr>
              <a:t>Desarrollo de una línea de I+D en Uruguay ?</a:t>
            </a:r>
          </a:p>
          <a:p>
            <a:pPr lvl="3">
              <a:buFont typeface="Wingdings" charset="2"/>
              <a:buChar char="q"/>
            </a:pPr>
            <a:r>
              <a:rPr lang="es-ES" sz="2200" b="1" dirty="0" smtClean="0">
                <a:latin typeface="Helvetica Neue"/>
                <a:cs typeface="Helvetica Neue"/>
              </a:rPr>
              <a:t>Grupo de trabajo on-line</a:t>
            </a:r>
          </a:p>
          <a:p>
            <a:pPr lvl="3">
              <a:buFont typeface="Wingdings" charset="2"/>
              <a:buChar char="q"/>
            </a:pPr>
            <a:r>
              <a:rPr lang="es-ES" sz="2200" b="1" dirty="0">
                <a:latin typeface="Helvetica Neue"/>
                <a:cs typeface="Helvetica Neue"/>
              </a:rPr>
              <a:t>T</a:t>
            </a:r>
            <a:r>
              <a:rPr lang="es-ES" sz="2200" b="1" dirty="0" smtClean="0">
                <a:latin typeface="Helvetica Neue"/>
                <a:cs typeface="Helvetica Neue"/>
              </a:rPr>
              <a:t>esis</a:t>
            </a:r>
          </a:p>
        </p:txBody>
      </p:sp>
    </p:spTree>
    <p:extLst>
      <p:ext uri="{BB962C8B-B14F-4D97-AF65-F5344CB8AC3E}">
        <p14:creationId xmlns:p14="http://schemas.microsoft.com/office/powerpoint/2010/main" xmlns="" val="29426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30984" cy="565079"/>
          </a:xfrm>
        </p:spPr>
        <p:txBody>
          <a:bodyPr/>
          <a:lstStyle/>
          <a:p>
            <a:r>
              <a:rPr lang="es-ES_tradnl" sz="3200" b="1" dirty="0" smtClean="0">
                <a:solidFill>
                  <a:srgbClr val="63EAFF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                                                 Fuentes</a:t>
            </a:r>
            <a:endParaRPr lang="es-ES_tradnl" sz="3200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355" y="565079"/>
            <a:ext cx="8574033" cy="4497933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r>
              <a:rPr lang="es-ES_tradnl" sz="3600" b="1" dirty="0" smtClean="0">
                <a:solidFill>
                  <a:srgbClr val="FFC0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(i</a:t>
            </a:r>
            <a:r>
              <a:rPr lang="es-ES_tradnl" sz="3600" b="1" dirty="0">
                <a:solidFill>
                  <a:srgbClr val="FFC0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)</a:t>
            </a:r>
            <a:r>
              <a:rPr lang="es-ES_tradnl" sz="3600" b="1" dirty="0"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3600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Sustancias húmicas </a:t>
            </a:r>
          </a:p>
          <a:p>
            <a:pPr marL="342900" lvl="1" indent="0">
              <a:buNone/>
            </a:pPr>
            <a:r>
              <a:rPr lang="es-ES_tradnl" sz="3600" b="1" dirty="0" smtClean="0">
                <a:solidFill>
                  <a:srgbClr val="FFC0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s-ES_tradnl" sz="3600" b="1" dirty="0">
                <a:solidFill>
                  <a:srgbClr val="FFC0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ii) </a:t>
            </a:r>
            <a:r>
              <a:rPr lang="es-ES_tradnl" sz="3600" b="1" dirty="0" smtClean="0">
                <a:solidFill>
                  <a:srgbClr val="FFC0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3600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Plantas superiores</a:t>
            </a:r>
          </a:p>
          <a:p>
            <a:pPr marL="342900" lvl="1" indent="0">
              <a:buNone/>
            </a:pPr>
            <a:r>
              <a:rPr lang="es-ES_tradnl" sz="3600" b="1" dirty="0" smtClean="0">
                <a:solidFill>
                  <a:srgbClr val="FFC0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(iii) </a:t>
            </a:r>
            <a:r>
              <a:rPr lang="es-ES_tradnl" sz="3600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Algas </a:t>
            </a:r>
          </a:p>
          <a:p>
            <a:pPr marL="342900" lvl="1" indent="0">
              <a:buNone/>
            </a:pPr>
            <a:r>
              <a:rPr lang="es-ES_tradnl" sz="3600" b="1" dirty="0" smtClean="0">
                <a:solidFill>
                  <a:srgbClr val="FFC0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(iv) </a:t>
            </a:r>
            <a:r>
              <a:rPr lang="es-ES_tradnl" sz="3600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Hongos </a:t>
            </a:r>
          </a:p>
          <a:p>
            <a:pPr marL="342900" lvl="1" indent="0">
              <a:buNone/>
            </a:pPr>
            <a:r>
              <a:rPr lang="es-ES_tradnl" sz="3600" b="1" dirty="0" smtClean="0">
                <a:solidFill>
                  <a:schemeClr val="accent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(v</a:t>
            </a:r>
            <a:r>
              <a:rPr lang="es-ES_tradnl" sz="3600" b="1" dirty="0">
                <a:solidFill>
                  <a:schemeClr val="accent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) </a:t>
            </a:r>
            <a:r>
              <a:rPr lang="es-ES_tradnl" sz="3600" b="1" dirty="0" smtClean="0">
                <a:solidFill>
                  <a:schemeClr val="accent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3600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Bacterias</a:t>
            </a:r>
          </a:p>
          <a:p>
            <a:pPr marL="342900" lvl="1" indent="0">
              <a:buNone/>
            </a:pPr>
            <a:r>
              <a:rPr lang="es-ES_tradnl" sz="3600" b="1" dirty="0" smtClean="0">
                <a:solidFill>
                  <a:srgbClr val="FFC0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s-ES_tradnl" sz="3600" b="1" dirty="0">
                <a:solidFill>
                  <a:srgbClr val="FFC0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vi) </a:t>
            </a:r>
            <a:r>
              <a:rPr lang="es-ES_tradnl" sz="3600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Materias primas de origen animal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1193" y="5096290"/>
            <a:ext cx="232734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Compuestos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68540" y="5482021"/>
            <a:ext cx="4075155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Mecanismos de </a:t>
            </a:r>
            <a:r>
              <a:rPr lang="es-ES_tradnl" b="1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acci</a:t>
            </a:r>
            <a:r>
              <a:rPr lang="es-ES" b="1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ón</a:t>
            </a:r>
            <a:r>
              <a:rPr lang="es-E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(en estudio)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43695" y="5851353"/>
            <a:ext cx="2226892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Efectos </a:t>
            </a:r>
            <a:r>
              <a:rPr lang="es-ES_tradnl" b="1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biol</a:t>
            </a:r>
            <a:r>
              <a:rPr lang="es-ES" b="1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ó</a:t>
            </a:r>
            <a:r>
              <a:rPr lang="es-ES_tradnl" b="1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gicos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5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3488399"/>
              </p:ext>
            </p:extLst>
          </p:nvPr>
        </p:nvGraphicFramePr>
        <p:xfrm>
          <a:off x="2917393" y="1212207"/>
          <a:ext cx="6051946" cy="3780241"/>
        </p:xfrm>
        <a:graphic>
          <a:graphicData uri="http://schemas.openxmlformats.org/drawingml/2006/table">
            <a:tbl>
              <a:tblPr firstRow="1" firstCol="1" bandRow="1"/>
              <a:tblGrid>
                <a:gridCol w="2143249"/>
                <a:gridCol w="2168792"/>
                <a:gridCol w="1739905"/>
              </a:tblGrid>
              <a:tr h="3780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u="sng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u="sng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Sustancias húmicas derivadas de alto peso molecular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:</a:t>
                      </a:r>
                      <a:endParaRPr lang="es-ES" sz="1000" b="0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b="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aminoácidos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celulosa y 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hemicelulosas</a:t>
                      </a:r>
                      <a:endParaRPr lang="es-ES" sz="1000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polisacáridos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acidos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grasos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ácido húmico / ácido 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fúlvico</a:t>
                      </a:r>
                      <a:endParaRPr lang="es-ES" sz="1000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ácidos fenólicos (ácido p-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hidroxibenzoico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ácido p-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cumarico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ácido 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ferúlico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fenoles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ligninas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lípidos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péptidos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u="sng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u="sng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Sales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Ca, Cu, Fe, K, 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Na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P, S, Si, Zn, etc.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u="sng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Hormonas vegetales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auxina (IAA);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-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Brasinoesteroides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-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Citoquininas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-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Giberelinas</a:t>
                      </a:r>
                      <a:endParaRPr lang="es-ES_tradnl" sz="1000" dirty="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absorción de nitrato y nutrientes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fortalece estado nutricional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Aumenta la translocación de 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fotoasimilados</a:t>
                      </a:r>
                      <a:endParaRPr lang="es-ES" sz="1000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charset="0"/>
                        <a:buChar char="•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Actividad similar a la auxina, 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citoquinina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giberelina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" sz="1000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200" kern="1200" dirty="0" smtClean="0">
                          <a:solidFill>
                            <a:schemeClr val="accent5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Regulación  de la expresión génica.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Estímulo de vías metabólicas. Aumento de clorofila a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Regulación de la fotosíntesis</a:t>
                      </a:r>
                      <a:r>
                        <a:rPr lang="es-E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y 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asimilación de N, C y S.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Aumento de la proteína y contenido de fenol, 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poliaminas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Estimula la actividad de las enzimas. Mejora la tolerancia al estrés por agua, salinidad y metales pesados. </a:t>
                      </a:r>
                      <a:endParaRPr lang="es-ES_tradnl" sz="1000" b="1" dirty="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s-ES_tradnl" sz="1000" dirty="0" smtClean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ctivación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del crecimiento de raíces y hojas (longitud, peso </a:t>
                      </a:r>
                      <a:r>
                        <a:rPr lang="es-ES" sz="100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fesco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y seco) de brotes y raíces.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endParaRPr lang="es-ES" sz="1000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Aumenta el tamaño de la raíz, ramificación.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endParaRPr lang="es-ES" sz="1000" kern="1200" dirty="0" smtClean="0"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Aumento general de biomasa y de los  rendimientos comercializables.</a:t>
                      </a:r>
                      <a:r>
                        <a:rPr lang="es-ES_tradnl" sz="1000" dirty="0" smtClean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s-ES_tradnl" sz="1000" kern="1200" dirty="0" smtClean="0"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000" b="1" dirty="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59743" y="79468"/>
            <a:ext cx="6609596" cy="578078"/>
          </a:xfrm>
        </p:spPr>
        <p:txBody>
          <a:bodyPr/>
          <a:lstStyle/>
          <a:p>
            <a:r>
              <a:rPr lang="es-ES_tradnl" sz="2800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Bioestimulantes</a:t>
            </a:r>
            <a:r>
              <a:rPr lang="es-ES_tradnl" sz="28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a partir de </a:t>
            </a:r>
            <a:r>
              <a:rPr lang="es-ES_tradnl" sz="2800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humatos</a:t>
            </a:r>
            <a:endParaRPr lang="es-ES_tradnl" sz="2800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17393" y="899229"/>
            <a:ext cx="172339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Compuestos </a:t>
            </a:r>
            <a:r>
              <a:rPr lang="es-ES_tradnl" sz="1100" dirty="0" err="1" smtClean="0">
                <a:solidFill>
                  <a:schemeClr val="bg1"/>
                </a:solidFill>
              </a:rPr>
              <a:t>bioactivos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70979" y="899229"/>
            <a:ext cx="235833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Mecanismos de </a:t>
            </a:r>
            <a:r>
              <a:rPr lang="es-ES_tradnl" sz="1100" dirty="0" err="1" smtClean="0">
                <a:solidFill>
                  <a:schemeClr val="bg1"/>
                </a:solidFill>
              </a:rPr>
              <a:t>acci</a:t>
            </a:r>
            <a:r>
              <a:rPr lang="es-ES" sz="1100" dirty="0" err="1" smtClean="0">
                <a:solidFill>
                  <a:schemeClr val="bg1"/>
                </a:solidFill>
              </a:rPr>
              <a:t>ón</a:t>
            </a:r>
            <a:r>
              <a:rPr lang="es-ES" sz="1100" dirty="0" smtClean="0">
                <a:solidFill>
                  <a:schemeClr val="bg1"/>
                </a:solidFill>
              </a:rPr>
              <a:t> (en estudio)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11511" y="883840"/>
            <a:ext cx="1399742" cy="276999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Efectos </a:t>
            </a:r>
            <a:r>
              <a:rPr lang="es-ES_tradnl" sz="1200" dirty="0" err="1" smtClean="0">
                <a:solidFill>
                  <a:schemeClr val="bg1"/>
                </a:solidFill>
              </a:rPr>
              <a:t>biol</a:t>
            </a:r>
            <a:r>
              <a:rPr lang="es-ES" sz="1200" dirty="0" err="1" smtClean="0">
                <a:solidFill>
                  <a:schemeClr val="bg1"/>
                </a:solidFill>
              </a:rPr>
              <a:t>ó</a:t>
            </a:r>
            <a:r>
              <a:rPr lang="es-ES_tradnl" sz="1200" dirty="0" err="1" smtClean="0">
                <a:solidFill>
                  <a:schemeClr val="bg1"/>
                </a:solidFill>
              </a:rPr>
              <a:t>gicos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212" y="704375"/>
            <a:ext cx="2589087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2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Compostaje</a:t>
            </a:r>
            <a:r>
              <a:rPr lang="es-ES" sz="1400" dirty="0">
                <a:latin typeface="Helvetica Neue" charset="0"/>
                <a:ea typeface="Helvetica Neue" charset="0"/>
                <a:cs typeface="Helvetica Neue" charset="0"/>
              </a:rPr>
              <a:t>, sustancias húmicas extraídas de </a:t>
            </a:r>
            <a:r>
              <a:rPr lang="es-ES" sz="14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desechos agroindustriales</a:t>
            </a:r>
            <a:r>
              <a:rPr lang="es-ES" sz="1400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" sz="1400" dirty="0" err="1">
                <a:latin typeface="Helvetica Neue" charset="0"/>
                <a:ea typeface="Helvetica Neue" charset="0"/>
                <a:cs typeface="Helvetica Neue" charset="0"/>
              </a:rPr>
              <a:t>leonardita</a:t>
            </a:r>
            <a:r>
              <a:rPr lang="es-ES" sz="1400" dirty="0">
                <a:latin typeface="Helvetica Neue" charset="0"/>
                <a:ea typeface="Helvetica Neue" charset="0"/>
                <a:cs typeface="Helvetica Neue" charset="0"/>
              </a:rPr>
              <a:t>, lignina, </a:t>
            </a:r>
            <a:r>
              <a:rPr lang="es-ES" sz="14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turba, tierra, </a:t>
            </a:r>
            <a:r>
              <a:rPr lang="es-ES" sz="1400" dirty="0" err="1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vermicompost</a:t>
            </a:r>
            <a:r>
              <a:rPr lang="es-ES" sz="1400" dirty="0">
                <a:latin typeface="Helvetica Neue" charset="0"/>
                <a:ea typeface="Helvetica Neue" charset="0"/>
                <a:cs typeface="Helvetica Neue" charset="0"/>
              </a:rPr>
              <a:t>, tierra volcánica, materiales de desecho</a:t>
            </a:r>
            <a:r>
              <a:rPr lang="es-ES" sz="1200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es-ES_tradnl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6305" y="183841"/>
            <a:ext cx="941283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Fuente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3212" y="5465764"/>
            <a:ext cx="8806127" cy="1292662"/>
          </a:xfrm>
          <a:prstGeom prst="rect">
            <a:avLst/>
          </a:prstGeom>
          <a:noFill/>
          <a:ln>
            <a:solidFill>
              <a:srgbClr val="F8C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Meta análisis - Revisión de 274 artículos publicados:</a:t>
            </a:r>
          </a:p>
          <a:p>
            <a:r>
              <a:rPr lang="es-ES" i="1" dirty="0" err="1" smtClean="0">
                <a:solidFill>
                  <a:schemeClr val="bg1"/>
                </a:solidFill>
              </a:rPr>
              <a:t>Yakhin</a:t>
            </a:r>
            <a:r>
              <a:rPr lang="es-ES" i="1" dirty="0" smtClean="0">
                <a:solidFill>
                  <a:schemeClr val="bg1"/>
                </a:solidFill>
              </a:rPr>
              <a:t> et al (</a:t>
            </a:r>
            <a:r>
              <a:rPr lang="es-ES" i="1" dirty="0">
                <a:solidFill>
                  <a:schemeClr val="bg1"/>
                </a:solidFill>
              </a:rPr>
              <a:t>2017) </a:t>
            </a:r>
            <a:r>
              <a:rPr lang="es-ES" i="1" dirty="0" err="1">
                <a:solidFill>
                  <a:schemeClr val="bg1"/>
                </a:solidFill>
              </a:rPr>
              <a:t>Biostimulants</a:t>
            </a:r>
            <a:r>
              <a:rPr lang="es-ES" i="1" dirty="0">
                <a:solidFill>
                  <a:schemeClr val="bg1"/>
                </a:solidFill>
              </a:rPr>
              <a:t> in</a:t>
            </a:r>
            <a:r>
              <a:rPr lang="es-ES" i="1" dirty="0">
                <a:solidFill>
                  <a:srgbClr val="FFFFFF"/>
                </a:solidFill>
              </a:rPr>
              <a:t> </a:t>
            </a:r>
            <a:r>
              <a:rPr lang="es-ES" i="1" dirty="0" err="1">
                <a:solidFill>
                  <a:srgbClr val="FFFFFF"/>
                </a:solidFill>
              </a:rPr>
              <a:t>Plant</a:t>
            </a:r>
            <a:r>
              <a:rPr lang="es-ES" i="1" dirty="0">
                <a:solidFill>
                  <a:srgbClr val="FFFFFF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Science</a:t>
            </a:r>
            <a:r>
              <a:rPr lang="es-ES" i="1" dirty="0">
                <a:solidFill>
                  <a:schemeClr val="bg1"/>
                </a:solidFill>
              </a:rPr>
              <a:t>: </a:t>
            </a:r>
            <a:r>
              <a:rPr lang="es-ES" i="1" dirty="0" smtClean="0">
                <a:solidFill>
                  <a:schemeClr val="bg1"/>
                </a:solidFill>
              </a:rPr>
              <a:t>A </a:t>
            </a:r>
            <a:r>
              <a:rPr lang="es-ES" i="1" dirty="0">
                <a:solidFill>
                  <a:schemeClr val="bg1"/>
                </a:solidFill>
              </a:rPr>
              <a:t>Global </a:t>
            </a:r>
            <a:r>
              <a:rPr lang="es-ES" i="1" dirty="0" err="1">
                <a:solidFill>
                  <a:schemeClr val="bg1"/>
                </a:solidFill>
              </a:rPr>
              <a:t>Perspective</a:t>
            </a:r>
            <a:r>
              <a:rPr lang="es-ES" i="1" dirty="0">
                <a:solidFill>
                  <a:schemeClr val="bg1"/>
                </a:solidFill>
              </a:rPr>
              <a:t>. </a:t>
            </a:r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i="1" dirty="0" smtClean="0">
                <a:solidFill>
                  <a:schemeClr val="bg1"/>
                </a:solidFill>
              </a:rPr>
              <a:t>Front</a:t>
            </a:r>
            <a:r>
              <a:rPr lang="es-ES" i="1" dirty="0">
                <a:solidFill>
                  <a:schemeClr val="bg1"/>
                </a:solidFill>
              </a:rPr>
              <a:t>. </a:t>
            </a:r>
            <a:r>
              <a:rPr lang="es-ES" i="1" dirty="0" err="1">
                <a:solidFill>
                  <a:schemeClr val="bg1"/>
                </a:solidFill>
              </a:rPr>
              <a:t>Plant</a:t>
            </a:r>
            <a:r>
              <a:rPr lang="es-ES" i="1" dirty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Sci</a:t>
            </a:r>
            <a:r>
              <a:rPr lang="es-ES" i="1" dirty="0">
                <a:solidFill>
                  <a:schemeClr val="bg1"/>
                </a:solidFill>
              </a:rPr>
              <a:t>. 7:2049. </a:t>
            </a:r>
            <a:r>
              <a:rPr lang="es-ES" i="1" dirty="0" err="1">
                <a:solidFill>
                  <a:schemeClr val="bg1"/>
                </a:solidFill>
              </a:rPr>
              <a:t>doi</a:t>
            </a:r>
            <a:r>
              <a:rPr lang="es-ES" i="1" dirty="0">
                <a:solidFill>
                  <a:schemeClr val="bg1"/>
                </a:solidFill>
              </a:rPr>
              <a:t>: 10.3389/fpls.2016.02049 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52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4311" y="647047"/>
            <a:ext cx="5414479" cy="410966"/>
          </a:xfrm>
        </p:spPr>
        <p:txBody>
          <a:bodyPr/>
          <a:lstStyle/>
          <a:p>
            <a:r>
              <a:rPr lang="es-ES_tradnl" sz="3600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Bioestimulantes</a:t>
            </a:r>
            <a:r>
              <a:rPr lang="es-ES_tradnl" sz="36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a partir de plantas superiores</a:t>
            </a:r>
            <a:endParaRPr lang="es-ES_tradnl" sz="3600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Imagen 3" descr="/Users/juanizquierdo/Desktop/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32"/>
          <a:stretch/>
        </p:blipFill>
        <p:spPr bwMode="auto">
          <a:xfrm rot="5400000">
            <a:off x="754010" y="-73067"/>
            <a:ext cx="1809762" cy="28246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629384" y="2298753"/>
            <a:ext cx="172339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Compuestos </a:t>
            </a:r>
            <a:r>
              <a:rPr lang="es-ES_tradnl" sz="1100" dirty="0" err="1" smtClean="0">
                <a:solidFill>
                  <a:schemeClr val="bg1"/>
                </a:solidFill>
              </a:rPr>
              <a:t>bioactivos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71205" y="2298753"/>
            <a:ext cx="235833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Mecanismos de </a:t>
            </a:r>
            <a:r>
              <a:rPr lang="es-ES_tradnl" sz="1100" dirty="0" err="1" smtClean="0">
                <a:solidFill>
                  <a:schemeClr val="bg1"/>
                </a:solidFill>
              </a:rPr>
              <a:t>acci</a:t>
            </a:r>
            <a:r>
              <a:rPr lang="es-ES" sz="1100" dirty="0" err="1" smtClean="0">
                <a:solidFill>
                  <a:schemeClr val="bg1"/>
                </a:solidFill>
              </a:rPr>
              <a:t>ón</a:t>
            </a:r>
            <a:r>
              <a:rPr lang="es-ES" sz="1100" dirty="0" smtClean="0">
                <a:solidFill>
                  <a:schemeClr val="bg1"/>
                </a:solidFill>
              </a:rPr>
              <a:t> (en estudio)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12105" y="2272955"/>
            <a:ext cx="1399742" cy="276999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Efectos </a:t>
            </a:r>
            <a:r>
              <a:rPr lang="es-ES_tradnl" sz="1200" dirty="0" err="1" smtClean="0">
                <a:solidFill>
                  <a:schemeClr val="bg1"/>
                </a:solidFill>
              </a:rPr>
              <a:t>biol</a:t>
            </a:r>
            <a:r>
              <a:rPr lang="es-ES" sz="1200" dirty="0" err="1" smtClean="0">
                <a:solidFill>
                  <a:schemeClr val="bg1"/>
                </a:solidFill>
              </a:rPr>
              <a:t>ó</a:t>
            </a:r>
            <a:r>
              <a:rPr lang="es-ES_tradnl" sz="1200" dirty="0" err="1" smtClean="0">
                <a:solidFill>
                  <a:schemeClr val="bg1"/>
                </a:solidFill>
              </a:rPr>
              <a:t>gicos</a:t>
            </a:r>
            <a:endParaRPr lang="es-ES_tradnl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7026842"/>
              </p:ext>
            </p:extLst>
          </p:nvPr>
        </p:nvGraphicFramePr>
        <p:xfrm>
          <a:off x="246578" y="2614988"/>
          <a:ext cx="8702212" cy="4183063"/>
        </p:xfrm>
        <a:graphic>
          <a:graphicData uri="http://schemas.openxmlformats.org/drawingml/2006/table">
            <a:tbl>
              <a:tblPr firstRow="1" firstCol="1" bandRow="1"/>
              <a:tblGrid>
                <a:gridCol w="2791208"/>
                <a:gridCol w="3409161"/>
                <a:gridCol w="2501843"/>
              </a:tblGrid>
              <a:tr h="418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u="sng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Aminoácidos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: 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alanina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arginina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 </a:t>
                      </a:r>
                      <a:r>
                        <a:rPr lang="es-ES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á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cido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aspártico; cisteína; </a:t>
                      </a:r>
                      <a:r>
                        <a:rPr lang="es-ES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ácido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glutámico, glicina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histidina, isoleucina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 leucina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lisina, metionina;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fenilalanina, prolina, </a:t>
                      </a:r>
                      <a:r>
                        <a:rPr lang="es-ES_tradnl" sz="10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serina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alonina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triptófano, tirosina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 valina.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u="sng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Reguladores de crecimiento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Auxinas: indol-3-acetic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acid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(IAA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),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Indol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butiric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ácido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(IBA),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naftoxi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Acetic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acid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(NAA); 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Citoquininas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: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isopenteniladenosina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(IPA),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carbohidratos: galactosa, glucosa,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manosa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</a:t>
                      </a:r>
                      <a:endParaRPr lang="es-ES_tradnl" sz="105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xilosa, arabinosa, celulosa.</a:t>
                      </a:r>
                      <a:endParaRPr lang="es-ES_tradnl" sz="105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u="sng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Elementos minerales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(N, P, K, </a:t>
                      </a:r>
                      <a:r>
                        <a:rPr lang="es-ES_tradnl" sz="10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Na,S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K, Ca, Mg, P, B, Fe, Zn, Cu, Mn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Ni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Cl, Mo, Co, etc.) 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u="sng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Taninos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: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Castalagin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 </a:t>
                      </a:r>
                      <a:r>
                        <a:rPr lang="es-ES_tradnl" sz="10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Vescalagin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Roburin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E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Grandinin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+ </a:t>
                      </a:r>
                      <a:r>
                        <a:rPr lang="es-ES_tradnl" sz="10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roburinD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Roburin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A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 B;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RoburinC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u="sng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Antioxidantes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flavonoles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</a:t>
                      </a:r>
                      <a:r>
                        <a:rPr lang="es-ES_tradnl" sz="10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catequina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epicatequina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),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compuestos flavonoides: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9216" marR="3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Acumulación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de </a:t>
                      </a:r>
                      <a:r>
                        <a:rPr lang="es-ES_tradnl" sz="10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Na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+ y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Cl bajo condiciones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salinas moderadas. 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Respuestas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Auxin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cytokinin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</a:t>
                      </a:r>
                      <a:r>
                        <a:rPr lang="es-ES_tradnl" sz="1000" b="1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giberelina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. 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200" b="1" dirty="0" smtClean="0">
                          <a:solidFill>
                            <a:schemeClr val="accent4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Regulación de la expresión de genes.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Aumento: fotosíntesis (mayor eficiencia de disipación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de energía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en el PSII).</a:t>
                      </a:r>
                      <a:r>
                        <a:rPr lang="es-ES_tradnl" sz="1000" b="1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_tradnl" sz="1000" b="1" baseline="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Aumento en clorofila y carotenoides.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Aumento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de la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actividad de células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meristem</a:t>
                      </a:r>
                      <a:r>
                        <a:rPr lang="es-ES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á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aticas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Mayor contenido de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nitrógeno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 de </a:t>
                      </a: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prote</a:t>
                      </a:r>
                      <a:r>
                        <a:rPr lang="es-ES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ína</a:t>
                      </a:r>
                      <a:r>
                        <a:rPr lang="es-ES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libre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de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la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hoja.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Aumento de aminoácidos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carbohidratos, azúcares totales;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Lectina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;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compuestos fenólicos en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tejidos vegetales;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ácido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ascórbico, b-caroteno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Mayor cantidad de macronutrientes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en el tejido de la planta.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solidFill>
                            <a:schemeClr val="accent4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Activación del sistema de </a:t>
                      </a:r>
                      <a:r>
                        <a:rPr lang="es-ES_tradnl" sz="1000" b="1" dirty="0">
                          <a:solidFill>
                            <a:schemeClr val="accent4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defensa antioxidante </a:t>
                      </a:r>
                      <a:endParaRPr lang="es-ES_tradnl" sz="1000" b="1" dirty="0" smtClean="0">
                        <a:solidFill>
                          <a:schemeClr val="accent4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mejor uso del agua, eficiencia,</a:t>
                      </a:r>
                      <a:r>
                        <a:rPr lang="es-ES_tradnl" sz="1000" b="1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r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egulación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de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estomas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5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Resistencia a la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actividad </a:t>
                      </a:r>
                      <a:r>
                        <a:rPr lang="es-ES_tradnl" sz="1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antimicrobiana, especialmente actividad </a:t>
                      </a:r>
                      <a:r>
                        <a:rPr lang="es-ES_tradnl" sz="1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anti fúngica</a:t>
                      </a:r>
                      <a:endParaRPr lang="es-ES_tradnl" sz="105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9216" marR="3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9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Aumento: de la asimilación de nitrógeno y fosfato. Cambios en la arquitectura de la raíz.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endParaRPr lang="es-ES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Promoción del crecimiento de las plantas y rendimiento. Mejora</a:t>
                      </a:r>
                      <a:r>
                        <a:rPr lang="es-ES" sz="900" b="1" baseline="0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 la germinación de semillas. </a:t>
                      </a:r>
                      <a:endParaRPr lang="es-ES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endParaRPr lang="es-ES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Aumento de la biomasa vegetal, peso de raíces. 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endParaRPr lang="es-ES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Estimulación al crecimiento temprano de plántulas. Mejor enraizamiento.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endParaRPr lang="es-ES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Aumento de la altura, número de flores y cantidad de frutas por planta.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endParaRPr lang="es-ES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Anticipa madurez.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endParaRPr lang="es-ES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Mejora el rendimiento de los cultivos.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endParaRPr lang="es-ES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Efecto positivo sobre el desarrollo y calidad de los</a:t>
                      </a:r>
                      <a:r>
                        <a:rPr lang="es-ES" sz="900" b="1" baseline="0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 </a:t>
                      </a: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frutos.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endParaRPr lang="es-ES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Aumento en la calidad organoléptica</a:t>
                      </a:r>
                      <a:r>
                        <a:rPr lang="es-ES" sz="900" b="1" baseline="0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 y otros </a:t>
                      </a: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 parámetros alimentarios.</a:t>
                      </a:r>
                      <a:endParaRPr lang="es-ES_tradnl" sz="1000" b="1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Wingdings" charset="2"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s-ES_tradn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9216" marR="3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46577" y="65033"/>
            <a:ext cx="941283" cy="369332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Fuente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377455"/>
              </p:ext>
            </p:extLst>
          </p:nvPr>
        </p:nvGraphicFramePr>
        <p:xfrm>
          <a:off x="2917393" y="1212207"/>
          <a:ext cx="6051946" cy="5645793"/>
        </p:xfrm>
        <a:graphic>
          <a:graphicData uri="http://schemas.openxmlformats.org/drawingml/2006/table">
            <a:tbl>
              <a:tblPr firstRow="1" firstCol="1" bandRow="1"/>
              <a:tblGrid>
                <a:gridCol w="2143249"/>
                <a:gridCol w="2168792"/>
                <a:gridCol w="1739905"/>
              </a:tblGrid>
              <a:tr h="5645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u="sng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Acidos</a:t>
                      </a:r>
                      <a:endParaRPr lang="es-ES" sz="900" b="1" u="sng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Acido 1-aminociclopropano-l-carboxílico  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(ACC); ácido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abscísico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(ABA); </a:t>
                      </a: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ácido </a:t>
                      </a:r>
                      <a:r>
                        <a:rPr lang="es-ES_tradnl" sz="9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alg</a:t>
                      </a: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í</a:t>
                      </a:r>
                      <a:r>
                        <a:rPr lang="es-ES_tradnl" sz="9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nico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900" b="1" u="sng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u="sng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Auxins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(IAA,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IAAsp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IAAla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IAGly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IALeu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ICA, ILA, IPA,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IPia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ICA, N, N-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dimetiltriptamina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IAId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iso-indol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1,3-diona (N-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hidroxietilftalimida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),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900" b="1" u="sng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u="sng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Betaínas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(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Glicinabetaína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ácido 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g-</a:t>
                      </a:r>
                      <a:r>
                        <a:rPr lang="es-ES_tradnl" sz="9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aminobutírico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ácido 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d-</a:t>
                      </a:r>
                      <a:r>
                        <a:rPr lang="es-ES_tradnl" sz="9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aminovalerico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</a:t>
                      </a:r>
                      <a:r>
                        <a:rPr lang="es-ES_tradnl" sz="900" b="1" baseline="0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betaína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glicina-</a:t>
                      </a:r>
                      <a:r>
                        <a:rPr lang="es-ES_tradnl" sz="9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betaína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laminina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lisinebetaine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ascophylline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); </a:t>
                      </a: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900" b="1" u="sng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u="sng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Carbohidratos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: </a:t>
                      </a: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1- 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(2-furanilo)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etanona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(manitol), 5-metil-2-furcarboxaldehído (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fucoidan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), 2-hidroxi-3-metil-2- ciclopenten-1-ona (</a:t>
                      </a:r>
                      <a:r>
                        <a:rPr lang="es-ES_tradnl" sz="900" b="1" u="sng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laminarina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), </a:t>
                      </a: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900" b="1" u="sng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u="sng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Citoquininas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: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zeatina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(Z),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dihidrozeatina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(DHZ),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trans-zeatina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(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tZR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),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cis-zeatina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(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cZR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),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dihidrozeatinriboside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(DHZR),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isopenteniladenina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(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iP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),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isopenteniladenosina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(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iPR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), </a:t>
                      </a: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Gibberellic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</a:t>
                      </a:r>
                      <a:r>
                        <a:rPr lang="es-ES_tradnl" sz="9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acid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(GA3); </a:t>
                      </a: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Carragenanos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lípidos, melatonina; </a:t>
                      </a: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900" b="1" u="sng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u="sng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Minerales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(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Ca, Cu, Fe, I, K, Mg,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Na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P, S, B, Mn, Zn, Co, </a:t>
                      </a: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900" b="1" u="sng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u="sng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oligosacáridos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; pepsina; </a:t>
                      </a:r>
                      <a:r>
                        <a:rPr lang="es-ES_tradnl" sz="9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alginatos</a:t>
                      </a: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9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fenoles: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eckol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</a:t>
                      </a:r>
                      <a:r>
                        <a:rPr lang="es-ES_tradnl" sz="9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floroglucinol</a:t>
                      </a:r>
                      <a:r>
                        <a:rPr lang="es-ES_tradnl" sz="9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, etc. polisacáridos, proteínas, </a:t>
                      </a:r>
                      <a:r>
                        <a:rPr lang="es-ES_tradnl" sz="9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esteroles</a:t>
                      </a:r>
                      <a:r>
                        <a:rPr lang="es-ES_tradnl" sz="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s-ES_tradnl" sz="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Aumento de la absorción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de nutrientes y la eficiencia de fertilización;</a:t>
                      </a:r>
                      <a:endParaRPr lang="es-ES_tradn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Mayor contenido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de macro y </a:t>
                      </a:r>
                      <a:r>
                        <a:rPr lang="es-ES" sz="10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microelementos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;  se podrían reducir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los fertilizantes.</a:t>
                      </a:r>
                      <a:endParaRPr lang="es-ES_tradn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Efectos similares a las </a:t>
                      </a:r>
                      <a:r>
                        <a:rPr lang="es-ES" sz="10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Auxin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, </a:t>
                      </a:r>
                      <a:r>
                        <a:rPr lang="es-ES" sz="10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Cytokinin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 y </a:t>
                      </a:r>
                      <a:r>
                        <a:rPr lang="es-ES" sz="10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Gibberellin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200" b="1" dirty="0" smtClean="0">
                          <a:solidFill>
                            <a:schemeClr val="accent5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Regulación </a:t>
                      </a:r>
                      <a:r>
                        <a:rPr lang="es-ES" sz="1200" b="1" dirty="0">
                          <a:solidFill>
                            <a:schemeClr val="accent5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de expresión génica. </a:t>
                      </a:r>
                      <a:endParaRPr lang="es-ES" sz="1200" b="1" dirty="0" smtClean="0">
                        <a:solidFill>
                          <a:schemeClr val="accent5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Incremento de 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la eficiencia de la 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fotosíntesis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concentraciones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de proteínas totales; aminoácidos, </a:t>
                      </a:r>
                      <a:r>
                        <a:rPr lang="es-ES" sz="10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betaínas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, contenido de carbohidratos; ácido 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ascórbico. 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Aumento de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metabolitos, incluidos compuestos fenólicos. </a:t>
                      </a:r>
                      <a:endParaRPr lang="es-ES" sz="10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Regulación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ascendente de 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la </a:t>
                      </a:r>
                      <a:r>
                        <a:rPr lang="es-ES" sz="10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biosintésis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 de enzimas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; mejora la actividad antioxidante.</a:t>
                      </a:r>
                      <a:endParaRPr lang="es-ES_tradn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D</a:t>
                      </a:r>
                      <a:r>
                        <a:rPr lang="es-ES" sz="1000" b="1" dirty="0" err="1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etención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 de senescencia.  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Regulación de la 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la transpiración; 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Mejora la conductancia </a:t>
                      </a:r>
                      <a:r>
                        <a:rPr lang="es-ES" sz="1000" b="1" dirty="0" err="1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estomatal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; </a:t>
                      </a:r>
                      <a:endParaRPr lang="es-ES" sz="10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Disminuyen sensibilidad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de 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las</a:t>
                      </a:r>
                      <a:r>
                        <a:rPr lang="es-ES" sz="1000" b="1" baseline="0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 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plantas </a:t>
                      </a:r>
                      <a:r>
                        <a:rPr lang="es-ES" sz="100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a la deficiencia de agua. </a:t>
                      </a:r>
                      <a:endParaRPr lang="es-ES" sz="100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Calibri" charset="0"/>
                        <a:cs typeface="Courier New" charset="0"/>
                      </a:endParaRP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Tolerancia a ataques por insectos y</a:t>
                      </a:r>
                      <a:r>
                        <a:rPr lang="es-ES" sz="1000" b="1" baseline="0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 </a:t>
                      </a: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patógenos. 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00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Calibri" charset="0"/>
                          <a:cs typeface="Courier New" charset="0"/>
                        </a:rPr>
                        <a:t>Inmunidad local contra  virus</a:t>
                      </a: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Aumento del número </a:t>
                      </a:r>
                      <a:r>
                        <a:rPr lang="es-ES_tradnl" sz="105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de </a:t>
                      </a: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frutos </a:t>
                      </a:r>
                      <a:r>
                        <a:rPr lang="es-ES_tradnl" sz="105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por </a:t>
                      </a: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planta y tamaño de la fruta, 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Mayor rendimiento,  </a:t>
                      </a:r>
                      <a:r>
                        <a:rPr lang="es-ES_tradnl" sz="105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calidad de fruta; desarrollo </a:t>
                      </a: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radicular vigoroso, 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crecimiento </a:t>
                      </a:r>
                      <a:r>
                        <a:rPr lang="es-ES_tradnl" sz="105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mejorado; aumento de peso fresco, </a:t>
                      </a: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efectos sobre los componentes </a:t>
                      </a:r>
                      <a:r>
                        <a:rPr lang="es-ES_tradnl" sz="105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de rendimiento; </a:t>
                      </a:r>
                      <a:endParaRPr lang="es-ES_tradnl" sz="1050" b="1" dirty="0" smtClean="0">
                        <a:solidFill>
                          <a:srgbClr val="222222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formación </a:t>
                      </a:r>
                      <a:r>
                        <a:rPr lang="es-ES_tradnl" sz="105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de raíces; crecimiento </a:t>
                      </a: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(</a:t>
                      </a:r>
                      <a:r>
                        <a:rPr lang="es-ES_tradnl" sz="1050" b="1" dirty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longitud, fresco, seco peso) de ramas y </a:t>
                      </a:r>
                      <a:r>
                        <a:rPr lang="es-ES_tradnl" sz="1050" b="1" dirty="0" smtClean="0">
                          <a:solidFill>
                            <a:srgbClr val="222222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raíces</a:t>
                      </a:r>
                      <a:endParaRPr lang="es-ES_tradnl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 descr="/Users/juanizquierdo/Desktop/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32" r="8927"/>
          <a:stretch/>
        </p:blipFill>
        <p:spPr bwMode="auto">
          <a:xfrm rot="5400000">
            <a:off x="199007" y="446442"/>
            <a:ext cx="2232580" cy="2543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402379" y="79468"/>
            <a:ext cx="6566960" cy="578078"/>
          </a:xfrm>
        </p:spPr>
        <p:txBody>
          <a:bodyPr/>
          <a:lstStyle/>
          <a:p>
            <a:r>
              <a:rPr lang="es-ES_tradnl" sz="3200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Bioestimulantes</a:t>
            </a:r>
            <a:r>
              <a:rPr lang="es-ES_tradnl" sz="32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a partir de </a:t>
            </a:r>
            <a:r>
              <a:rPr lang="es-ES_tradnl" sz="36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algas</a:t>
            </a:r>
            <a:endParaRPr lang="es-ES_tradnl" sz="3200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17393" y="899229"/>
            <a:ext cx="172339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Compuestos </a:t>
            </a:r>
            <a:r>
              <a:rPr lang="es-ES_tradnl" sz="1100" dirty="0" err="1" smtClean="0">
                <a:solidFill>
                  <a:schemeClr val="bg1"/>
                </a:solidFill>
              </a:rPr>
              <a:t>bioactivos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70979" y="899229"/>
            <a:ext cx="235833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Mecanismos de </a:t>
            </a:r>
            <a:r>
              <a:rPr lang="es-ES_tradnl" sz="1100" dirty="0" err="1" smtClean="0">
                <a:solidFill>
                  <a:schemeClr val="bg1"/>
                </a:solidFill>
              </a:rPr>
              <a:t>acci</a:t>
            </a:r>
            <a:r>
              <a:rPr lang="es-ES" sz="1100" dirty="0" err="1" smtClean="0">
                <a:solidFill>
                  <a:schemeClr val="bg1"/>
                </a:solidFill>
              </a:rPr>
              <a:t>ón</a:t>
            </a:r>
            <a:r>
              <a:rPr lang="es-ES" sz="1100" dirty="0" smtClean="0">
                <a:solidFill>
                  <a:schemeClr val="bg1"/>
                </a:solidFill>
              </a:rPr>
              <a:t> (en estudio)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11511" y="883840"/>
            <a:ext cx="1399742" cy="276999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Efectos </a:t>
            </a:r>
            <a:r>
              <a:rPr lang="es-ES_tradnl" sz="1200" dirty="0" err="1" smtClean="0">
                <a:solidFill>
                  <a:schemeClr val="bg1"/>
                </a:solidFill>
              </a:rPr>
              <a:t>biol</a:t>
            </a:r>
            <a:r>
              <a:rPr lang="es-ES" sz="1200" dirty="0" err="1" smtClean="0">
                <a:solidFill>
                  <a:schemeClr val="bg1"/>
                </a:solidFill>
              </a:rPr>
              <a:t>ó</a:t>
            </a:r>
            <a:r>
              <a:rPr lang="es-ES_tradnl" sz="1200" dirty="0" err="1" smtClean="0">
                <a:solidFill>
                  <a:schemeClr val="bg1"/>
                </a:solidFill>
              </a:rPr>
              <a:t>gicos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193" y="3076016"/>
            <a:ext cx="2554797" cy="17312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 smtClean="0">
                <a:solidFill>
                  <a:schemeClr val="bg1"/>
                </a:solidFill>
              </a:rPr>
              <a:t>Uruguay</a:t>
            </a:r>
            <a:r>
              <a:rPr lang="es-ES_tradnl" sz="1200" dirty="0">
                <a:solidFill>
                  <a:schemeClr val="bg1"/>
                </a:solidFill>
              </a:rPr>
              <a:t>. 38 géneros. </a:t>
            </a:r>
            <a:r>
              <a:rPr lang="es-ES_tradnl" sz="1200" dirty="0" smtClean="0">
                <a:solidFill>
                  <a:schemeClr val="bg1"/>
                </a:solidFill>
              </a:rPr>
              <a:t>Costa </a:t>
            </a:r>
            <a:r>
              <a:rPr lang="es-ES_tradnl" sz="1200" dirty="0">
                <a:solidFill>
                  <a:schemeClr val="bg1"/>
                </a:solidFill>
              </a:rPr>
              <a:t>de Rocha (La Coronilla, Punta del Diablo, La Paloma). </a:t>
            </a:r>
            <a:endParaRPr lang="es-ES_tradnl" sz="1200" dirty="0" smtClean="0">
              <a:solidFill>
                <a:schemeClr val="bg1"/>
              </a:solidFill>
            </a:endParaRPr>
          </a:p>
          <a:p>
            <a:pPr algn="just"/>
            <a:endParaRPr lang="es-ES_tradnl" sz="1200" dirty="0" smtClean="0">
              <a:solidFill>
                <a:schemeClr val="bg1"/>
              </a:solidFill>
            </a:endParaRP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</a:rPr>
              <a:t>El </a:t>
            </a:r>
            <a:r>
              <a:rPr lang="es-ES_tradnl" sz="1200" b="1" u="sng" dirty="0">
                <a:solidFill>
                  <a:schemeClr val="bg1"/>
                </a:solidFill>
              </a:rPr>
              <a:t>complejo Ulva </a:t>
            </a:r>
            <a:r>
              <a:rPr lang="es-ES_tradnl" sz="1200" b="1" u="sng" dirty="0" err="1">
                <a:solidFill>
                  <a:schemeClr val="bg1"/>
                </a:solidFill>
              </a:rPr>
              <a:t>spp</a:t>
            </a:r>
            <a:r>
              <a:rPr lang="es-ES_tradnl" sz="1200" dirty="0">
                <a:solidFill>
                  <a:schemeClr val="bg1"/>
                </a:solidFill>
              </a:rPr>
              <a:t>. (</a:t>
            </a:r>
            <a:r>
              <a:rPr lang="es-ES_tradnl" sz="1200" dirty="0" err="1">
                <a:solidFill>
                  <a:schemeClr val="bg1"/>
                </a:solidFill>
              </a:rPr>
              <a:t>clorofita</a:t>
            </a:r>
            <a:r>
              <a:rPr lang="es-ES_tradnl" sz="1200" dirty="0">
                <a:solidFill>
                  <a:schemeClr val="bg1"/>
                </a:solidFill>
              </a:rPr>
              <a:t>): de mayor dominancia y </a:t>
            </a:r>
            <a:r>
              <a:rPr lang="es-ES_tradnl" sz="1200" dirty="0" smtClean="0">
                <a:solidFill>
                  <a:schemeClr val="bg1"/>
                </a:solidFill>
              </a:rPr>
              <a:t>biomasa en zonas </a:t>
            </a:r>
            <a:r>
              <a:rPr lang="es-ES_tradnl" sz="1200" dirty="0">
                <a:solidFill>
                  <a:schemeClr val="bg1"/>
                </a:solidFill>
              </a:rPr>
              <a:t>expuestas </a:t>
            </a:r>
            <a:r>
              <a:rPr lang="es-ES_tradnl" sz="1200" dirty="0" smtClean="0">
                <a:solidFill>
                  <a:schemeClr val="bg1"/>
                </a:solidFill>
              </a:rPr>
              <a:t>a </a:t>
            </a:r>
            <a:r>
              <a:rPr lang="es-ES_tradnl" sz="1200" dirty="0" err="1" smtClean="0">
                <a:solidFill>
                  <a:schemeClr val="bg1"/>
                </a:solidFill>
              </a:rPr>
              <a:t>estr</a:t>
            </a:r>
            <a:r>
              <a:rPr lang="es-ES" sz="1200" dirty="0" err="1" smtClean="0">
                <a:solidFill>
                  <a:schemeClr val="bg1"/>
                </a:solidFill>
              </a:rPr>
              <a:t>és</a:t>
            </a:r>
            <a:r>
              <a:rPr lang="es-ES" sz="1200" dirty="0" smtClean="0">
                <a:solidFill>
                  <a:schemeClr val="bg1"/>
                </a:solidFill>
              </a:rPr>
              <a:t> de </a:t>
            </a:r>
            <a:r>
              <a:rPr lang="es-ES_tradnl" sz="1200" dirty="0" smtClean="0">
                <a:solidFill>
                  <a:schemeClr val="bg1"/>
                </a:solidFill>
              </a:rPr>
              <a:t> </a:t>
            </a:r>
            <a:r>
              <a:rPr lang="es-ES_tradnl" sz="1200" dirty="0">
                <a:solidFill>
                  <a:schemeClr val="bg1"/>
                </a:solidFill>
              </a:rPr>
              <a:t>salinidad y desecación. </a:t>
            </a:r>
            <a:endParaRPr lang="es-ES_tradnl" sz="1200" dirty="0" smtClean="0">
              <a:solidFill>
                <a:schemeClr val="bg1"/>
              </a:solidFill>
            </a:endParaRPr>
          </a:p>
          <a:p>
            <a:pPr algn="just"/>
            <a:r>
              <a:rPr lang="es-ES_tradnl" sz="1050" dirty="0" smtClean="0">
                <a:solidFill>
                  <a:schemeClr val="bg1"/>
                </a:solidFill>
              </a:rPr>
              <a:t>UDELAR </a:t>
            </a:r>
            <a:r>
              <a:rPr lang="es-ES_tradnl" sz="1050" dirty="0">
                <a:solidFill>
                  <a:schemeClr val="bg1"/>
                </a:solidFill>
              </a:rPr>
              <a:t>2018.</a:t>
            </a:r>
            <a:endParaRPr lang="es-ES_tradnl" sz="1400" dirty="0">
              <a:solidFill>
                <a:schemeClr val="bg1"/>
              </a:solidFill>
            </a:endParaRPr>
          </a:p>
        </p:txBody>
      </p:sp>
      <p:pic>
        <p:nvPicPr>
          <p:cNvPr id="10" name="Imagen 9" descr="/Users/juanizquierdo/Desktop/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93" y="4905764"/>
            <a:ext cx="2386595" cy="1859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236305" y="183841"/>
            <a:ext cx="9412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Fuente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8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96" y="79468"/>
            <a:ext cx="8847139" cy="63542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3200" dirty="0" smtClean="0">
                <a:solidFill>
                  <a:schemeClr val="bg1"/>
                </a:solidFill>
              </a:rPr>
              <a:t>Resultados agronómicos: rendimiento y componentes en soya</a:t>
            </a:r>
            <a:r>
              <a:rPr lang="es-ES_tradnl" sz="2000" dirty="0" smtClean="0">
                <a:solidFill>
                  <a:schemeClr val="bg1"/>
                </a:solidFill>
              </a:rPr>
              <a:t>:  </a:t>
            </a:r>
            <a:r>
              <a:rPr lang="es-ES_tradnl" sz="3200" dirty="0" smtClean="0">
                <a:solidFill>
                  <a:srgbClr val="63DBFF"/>
                </a:solidFill>
              </a:rPr>
              <a:t>extracto de alga</a:t>
            </a:r>
            <a:endParaRPr lang="es-ES_tradnl" sz="3200" dirty="0">
              <a:solidFill>
                <a:srgbClr val="63DB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7" t="4313" b="3845"/>
          <a:stretch/>
        </p:blipFill>
        <p:spPr>
          <a:xfrm>
            <a:off x="1352727" y="1118973"/>
            <a:ext cx="7393480" cy="41979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4270" y="5720978"/>
            <a:ext cx="69161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Kocira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S., et al (2018). 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Modeling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Biometric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Traits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Yield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Nutritional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Antioxidant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Properties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Seeds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Three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Soybean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Cultivars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Application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Biostimulant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Containing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Seaweed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and Amino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Acids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Frontiers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Plant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Science</a:t>
            </a:r>
            <a:r>
              <a:rPr lang="es-ES_tradnl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9. doi:10.3389/fpls.2018.00388</a:t>
            </a:r>
            <a:r>
              <a:rPr lang="es-ES_tradnl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s-ES_tradnl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266901" y="3895320"/>
            <a:ext cx="133003" cy="1080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Elipse 7"/>
          <p:cNvSpPr/>
          <p:nvPr/>
        </p:nvSpPr>
        <p:spPr>
          <a:xfrm flipH="1" flipV="1">
            <a:off x="8021514" y="3878695"/>
            <a:ext cx="177339" cy="1047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9259" y="3769821"/>
            <a:ext cx="342900" cy="3175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960112" y="834313"/>
            <a:ext cx="922047" cy="307777"/>
          </a:xfrm>
          <a:prstGeom prst="rect">
            <a:avLst/>
          </a:prstGeom>
          <a:solidFill>
            <a:srgbClr val="0E3714"/>
          </a:solidFill>
        </p:spPr>
        <p:txBody>
          <a:bodyPr wrap="none" rtlCol="0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</a:rPr>
              <a:t>V</a:t>
            </a:r>
            <a:r>
              <a:rPr lang="es-ES_tradnl" sz="1400" dirty="0" smtClean="0">
                <a:solidFill>
                  <a:schemeClr val="bg1"/>
                </a:solidFill>
              </a:rPr>
              <a:t>ariedad</a:t>
            </a:r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9285" y="2144445"/>
            <a:ext cx="942887" cy="253916"/>
          </a:xfrm>
          <a:prstGeom prst="rect">
            <a:avLst/>
          </a:prstGeom>
          <a:solidFill>
            <a:srgbClr val="0E3714"/>
          </a:solidFill>
        </p:spPr>
        <p:txBody>
          <a:bodyPr wrap="none" rtlCol="0">
            <a:spAutoFit/>
          </a:bodyPr>
          <a:lstStyle/>
          <a:p>
            <a:r>
              <a:rPr lang="es-ES_tradnl" sz="1050" dirty="0" smtClean="0">
                <a:solidFill>
                  <a:schemeClr val="bg1"/>
                </a:solidFill>
              </a:rPr>
              <a:t>Semillas . m</a:t>
            </a:r>
            <a:r>
              <a:rPr lang="es-ES_tradnl" sz="1050" baseline="30000" dirty="0" smtClean="0">
                <a:solidFill>
                  <a:schemeClr val="bg1"/>
                </a:solidFill>
              </a:rPr>
              <a:t>2</a:t>
            </a:r>
            <a:endParaRPr lang="es-ES_tradnl" sz="1050" baseline="300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8796" y="3375106"/>
            <a:ext cx="1126873" cy="415498"/>
          </a:xfrm>
          <a:prstGeom prst="rect">
            <a:avLst/>
          </a:prstGeom>
          <a:solidFill>
            <a:srgbClr val="0E3714"/>
          </a:solidFill>
        </p:spPr>
        <p:txBody>
          <a:bodyPr wrap="square" rtlCol="0">
            <a:spAutoFit/>
          </a:bodyPr>
          <a:lstStyle/>
          <a:p>
            <a:r>
              <a:rPr lang="es-ES_tradnl" sz="1050" b="1" dirty="0" smtClean="0">
                <a:solidFill>
                  <a:srgbClr val="FFFF00"/>
                </a:solidFill>
              </a:rPr>
              <a:t>Rendimiento </a:t>
            </a:r>
          </a:p>
          <a:p>
            <a:r>
              <a:rPr lang="es-ES_tradnl" sz="1050" b="1" dirty="0" smtClean="0">
                <a:solidFill>
                  <a:srgbClr val="FFFF00"/>
                </a:solidFill>
              </a:rPr>
              <a:t>       t ha</a:t>
            </a:r>
            <a:endParaRPr lang="es-ES_tradnl" sz="1050" b="1" dirty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5636" y="4314245"/>
            <a:ext cx="791726" cy="577081"/>
          </a:xfrm>
          <a:prstGeom prst="rect">
            <a:avLst/>
          </a:prstGeom>
          <a:solidFill>
            <a:srgbClr val="0E3714"/>
          </a:solidFill>
        </p:spPr>
        <p:txBody>
          <a:bodyPr wrap="square" rtlCol="0">
            <a:spAutoFit/>
          </a:bodyPr>
          <a:lstStyle/>
          <a:p>
            <a:r>
              <a:rPr lang="es-ES_tradnl" sz="1050" dirty="0" smtClean="0">
                <a:solidFill>
                  <a:schemeClr val="bg1"/>
                </a:solidFill>
              </a:rPr>
              <a:t>Peso 1000 semillas </a:t>
            </a:r>
          </a:p>
          <a:p>
            <a:r>
              <a:rPr lang="es-ES_tradnl" sz="1050" dirty="0" smtClean="0">
                <a:solidFill>
                  <a:schemeClr val="bg1"/>
                </a:solidFill>
              </a:rPr>
              <a:t>     g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593645" y="5330442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AS: PROMEDIO DEL AÑO;   AA: PROMEDIO APLICACIÓN;   AFT: PROMEDIO APLICACIÓN EXTRACTO DE ALGA;   C: CONTROL;   SS07:APLICACIÓN SIMPLE 0.7%;    DS0.7&lt;: APLICACI</a:t>
            </a:r>
            <a:r>
              <a:rPr lang="es-ES" sz="7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ÓN DOBLE</a:t>
            </a:r>
            <a:r>
              <a:rPr lang="es-ES_tradnl" sz="7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s-ES_tradnl" sz="7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44637" y="55274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453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5916544"/>
              </p:ext>
            </p:extLst>
          </p:nvPr>
        </p:nvGraphicFramePr>
        <p:xfrm>
          <a:off x="2917393" y="1212207"/>
          <a:ext cx="6051946" cy="4828997"/>
        </p:xfrm>
        <a:graphic>
          <a:graphicData uri="http://schemas.openxmlformats.org/drawingml/2006/table">
            <a:tbl>
              <a:tblPr firstRow="1" firstCol="1" bandRow="1"/>
              <a:tblGrid>
                <a:gridCol w="2143249"/>
                <a:gridCol w="2168792"/>
                <a:gridCol w="1739905"/>
              </a:tblGrid>
              <a:tr h="4828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Aminoácidos,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compuestos similares a las auxinas,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betaínas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carbohidratos, polisacáridos, </a:t>
                      </a: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citoquininas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giberelinas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IAA,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melatonina,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minerales,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ácidos nucleicos, </a:t>
                      </a: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oligopéptidos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oligoproteínas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proteínas,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vitaminas.</a:t>
                      </a:r>
                      <a:r>
                        <a:rPr lang="es-ES_tradnl" sz="11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es-ES_tradnl" sz="11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Aumenta la absorción de nutrientes en especial nitrógeno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Aumenta la actividad enzimática y metabólica de las plantas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Estimula la síntesis de aminoácidos libres 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Aumenta los carbohidratos totales, azúcares solubles y</a:t>
                      </a:r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fenoles totales.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Aumenta contenido de clorofila y carotenoides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Aumenta las concentraciones de nutrientes.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400" kern="1200" dirty="0" smtClean="0">
                          <a:solidFill>
                            <a:schemeClr val="accent4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Reacciones de defensa de la planta: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mejora la tolerancia al estrés ambiental: sequía, salinidad, alteración del suelo, contaminantes tóxicos.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Limita la propagación de la enfermedad por competencia microbiana.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Prevención de la infección de patógenos por mecanismos resistencia inducida sistémica.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Reducción del inóculo de patógenos en la </a:t>
                      </a: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rizosfera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reduciendo así la incidencia de infección.</a:t>
                      </a:r>
                      <a:r>
                        <a:rPr lang="es-ES_tradnl" sz="11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es-ES_tradnl" sz="11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Aumentan:  eficiencia nutricional,  tolerancia al estrés, rendimiento y  calidad</a:t>
                      </a:r>
                      <a:r>
                        <a:rPr lang="es-ES_tradnl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s-ES_tradnl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Favorecen germinación, </a:t>
                      </a:r>
                      <a:r>
                        <a:rPr lang="es-ES_tradnl" sz="1100" kern="1200" dirty="0" smtClean="0"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crecimiento (longitud, peso fresco y seco) de brotes y raíces</a:t>
                      </a:r>
                      <a:r>
                        <a:rPr lang="es-ES_tradnl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;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s-ES_tradnl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crecimiento vegetativo; tamaño de las plantas; cantidad de flores; la cantidad de frutas; calidad de la planta; productividad; rendimiento y componente de rendimiento.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endParaRPr lang="es-ES_tradnl" sz="1100" kern="12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Beneficios confirmados: mayor absorción de P y micronutrientes; protección contra el estrés biótico y abiótico de las plantas.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1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79407" y="79468"/>
            <a:ext cx="6589932" cy="578078"/>
          </a:xfrm>
        </p:spPr>
        <p:txBody>
          <a:bodyPr/>
          <a:lstStyle/>
          <a:p>
            <a:r>
              <a:rPr lang="es-ES_tradnl" sz="3200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Bioestimulantes</a:t>
            </a:r>
            <a:r>
              <a:rPr lang="es-ES_tradnl" sz="32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a partir de hongos</a:t>
            </a:r>
            <a:endParaRPr lang="es-ES_tradnl" sz="3200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17393" y="899229"/>
            <a:ext cx="172339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Compuestos </a:t>
            </a:r>
            <a:r>
              <a:rPr lang="es-ES_tradnl" sz="1100" dirty="0" err="1" smtClean="0">
                <a:solidFill>
                  <a:schemeClr val="bg1"/>
                </a:solidFill>
              </a:rPr>
              <a:t>bioactivos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70979" y="899229"/>
            <a:ext cx="235833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Mecanismos de </a:t>
            </a:r>
            <a:r>
              <a:rPr lang="es-ES_tradnl" sz="1100" dirty="0" err="1" smtClean="0">
                <a:solidFill>
                  <a:schemeClr val="bg1"/>
                </a:solidFill>
              </a:rPr>
              <a:t>acci</a:t>
            </a:r>
            <a:r>
              <a:rPr lang="es-ES" sz="1100" dirty="0" err="1" smtClean="0">
                <a:solidFill>
                  <a:schemeClr val="bg1"/>
                </a:solidFill>
              </a:rPr>
              <a:t>ón</a:t>
            </a:r>
            <a:r>
              <a:rPr lang="es-ES" sz="1100" dirty="0" smtClean="0">
                <a:solidFill>
                  <a:schemeClr val="bg1"/>
                </a:solidFill>
              </a:rPr>
              <a:t> (en estudio)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11511" y="883840"/>
            <a:ext cx="1399742" cy="276999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Efectos </a:t>
            </a:r>
            <a:r>
              <a:rPr lang="es-ES_tradnl" sz="1200" dirty="0" err="1" smtClean="0">
                <a:solidFill>
                  <a:schemeClr val="bg1"/>
                </a:solidFill>
              </a:rPr>
              <a:t>biol</a:t>
            </a:r>
            <a:r>
              <a:rPr lang="es-ES" sz="1200" dirty="0" err="1" smtClean="0">
                <a:solidFill>
                  <a:schemeClr val="bg1"/>
                </a:solidFill>
              </a:rPr>
              <a:t>ó</a:t>
            </a:r>
            <a:r>
              <a:rPr lang="es-ES_tradnl" sz="1200" dirty="0" err="1" smtClean="0">
                <a:solidFill>
                  <a:schemeClr val="bg1"/>
                </a:solidFill>
              </a:rPr>
              <a:t>gicos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212" y="621827"/>
            <a:ext cx="2589087" cy="3385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latin typeface="Helvetica Neue" charset="0"/>
                <a:ea typeface="Helvetica Neue" charset="0"/>
                <a:cs typeface="Helvetica Neue" charset="0"/>
              </a:rPr>
              <a:t>A partir de hongos </a:t>
            </a:r>
            <a:r>
              <a:rPr lang="es-ES_tradnl" sz="1400" b="1" dirty="0" smtClean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vivos</a:t>
            </a:r>
            <a:r>
              <a:rPr lang="es-ES_tradnl" sz="1400" b="1" dirty="0" smtClean="0"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s-ES_tradnl" sz="1100" i="1" dirty="0" err="1">
                <a:latin typeface="Helvetica Neue" charset="0"/>
                <a:ea typeface="Helvetica Neue" charset="0"/>
                <a:cs typeface="Helvetica Neue" charset="0"/>
              </a:rPr>
              <a:t>Glomusintraradices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,</a:t>
            </a:r>
          </a:p>
          <a:p>
            <a:r>
              <a:rPr lang="es-ES_tradnl" sz="1100" b="1" i="1" dirty="0" err="1" smtClean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Trichoderma</a:t>
            </a:r>
            <a:r>
              <a:rPr lang="es-ES_tradnl" sz="1100" b="1" i="1" dirty="0" smtClean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b="1" i="1" dirty="0" err="1" smtClean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atroviride</a:t>
            </a:r>
            <a:r>
              <a:rPr lang="es-ES_tradnl" sz="1100" i="1" dirty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endParaRPr lang="es-ES_tradnl" sz="1100" i="1" dirty="0" smtClean="0">
              <a:solidFill>
                <a:schemeClr val="accent3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s-ES_tradnl" sz="11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sz="1400" b="1" dirty="0" smtClean="0">
                <a:latin typeface="Helvetica Neue" charset="0"/>
                <a:ea typeface="Helvetica Neue" charset="0"/>
                <a:cs typeface="Helvetica Neue" charset="0"/>
              </a:rPr>
              <a:t>A partir de hongos </a:t>
            </a:r>
            <a:r>
              <a:rPr lang="es-ES_tradnl" sz="14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atenuados o no vivos: </a:t>
            </a:r>
          </a:p>
          <a:p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Candida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.,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Hanseniaspora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100" i="1" dirty="0">
                <a:latin typeface="Helvetica Neue" charset="0"/>
                <a:ea typeface="Helvetica Neue" charset="0"/>
                <a:cs typeface="Helvetica Neue" charset="0"/>
              </a:rPr>
              <a:t>.,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Issatchenkia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.,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Kloeckera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100" i="1" dirty="0">
                <a:latin typeface="Helvetica Neue" charset="0"/>
                <a:ea typeface="Helvetica Neue" charset="0"/>
                <a:cs typeface="Helvetica Neue" charset="0"/>
              </a:rPr>
              <a:t>.,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Kluyveromyces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100" i="1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es-ES_tradnl" sz="1100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Metschnikowia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100" i="1" dirty="0">
                <a:latin typeface="Helvetica Neue" charset="0"/>
                <a:ea typeface="Helvetica Neue" charset="0"/>
                <a:cs typeface="Helvetica Neue" charset="0"/>
              </a:rPr>
              <a:t>.,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Pichia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.,</a:t>
            </a:r>
          </a:p>
          <a:p>
            <a:endParaRPr lang="es-ES_tradnl" sz="1100" i="1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Saccharomyces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bayanus</a:t>
            </a:r>
            <a:r>
              <a:rPr lang="es-ES_tradnl" sz="1100" i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Saccharomyces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boulardii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Saccharomyces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cerevisiae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Saccharomyces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exiguous</a:t>
            </a:r>
            <a:r>
              <a:rPr lang="es-ES_tradnl" sz="1100" i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Saccharomyces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pastorianus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100" i="1" dirty="0" err="1" smtClean="0">
                <a:latin typeface="Helvetica Neue" charset="0"/>
                <a:ea typeface="Helvetica Neue" charset="0"/>
                <a:cs typeface="Helvetica Neue" charset="0"/>
              </a:rPr>
              <a:t>Saccharomyces</a:t>
            </a:r>
            <a:r>
              <a:rPr lang="es-ES_tradnl" sz="11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latin typeface="Helvetica Neue" charset="0"/>
                <a:ea typeface="Helvetica Neue" charset="0"/>
                <a:cs typeface="Helvetica Neue" charset="0"/>
              </a:rPr>
              <a:t>pombe</a:t>
            </a:r>
            <a:r>
              <a:rPr lang="es-ES_tradnl" sz="1100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i="1" dirty="0"/>
              <a:t> </a:t>
            </a:r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36305" y="183841"/>
            <a:ext cx="941283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Fuente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3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788" y="79468"/>
            <a:ext cx="8721212" cy="1417638"/>
          </a:xfrm>
        </p:spPr>
        <p:txBody>
          <a:bodyPr/>
          <a:lstStyle/>
          <a:p>
            <a:pPr algn="l"/>
            <a:r>
              <a:rPr lang="es-ES_tradnl" sz="3600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Bioestimulante</a:t>
            </a:r>
            <a:r>
              <a:rPr lang="es-ES_tradnl" sz="36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3600" dirty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a partir de </a:t>
            </a:r>
            <a:r>
              <a:rPr lang="es-ES_tradnl" sz="3600" i="1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Trichoderma</a:t>
            </a:r>
            <a:r>
              <a:rPr lang="es-ES_tradnl" sz="36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: </a:t>
            </a:r>
            <a:r>
              <a:rPr lang="es-ES_tradnl" sz="24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efecto sobre  sobre la masa radicular</a:t>
            </a:r>
            <a:endParaRPr lang="es-ES_tradnl" sz="3600" dirty="0">
              <a:solidFill>
                <a:srgbClr val="FFFF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75" y="1497106"/>
            <a:ext cx="7612063" cy="4112760"/>
          </a:xfrm>
        </p:spPr>
      </p:pic>
      <p:sp>
        <p:nvSpPr>
          <p:cNvPr id="5" name="CuadroTexto 4"/>
          <p:cNvSpPr txBox="1"/>
          <p:nvPr/>
        </p:nvSpPr>
        <p:spPr>
          <a:xfrm>
            <a:off x="1816926" y="5178979"/>
            <a:ext cx="2754280" cy="43088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ES_tradnl" sz="1100" b="1" i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Tratamiento al suelo con </a:t>
            </a:r>
            <a:r>
              <a:rPr lang="es-ES_tradnl" sz="1100" b="1" i="1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Trichoderma</a:t>
            </a:r>
            <a:endParaRPr lang="es-ES_tradnl" sz="1100" b="1" i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sz="1100" b="1" i="1" dirty="0" smtClean="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94714" y="5178979"/>
            <a:ext cx="1053656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_tradnl" sz="11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  Control     </a:t>
            </a:r>
            <a:endParaRPr lang="es-ES_tradnl" sz="11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1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s-ES" sz="4000" dirty="0" smtClean="0">
                <a:solidFill>
                  <a:srgbClr val="63DBFF"/>
                </a:solidFill>
              </a:rPr>
              <a:t>Control biológico con un </a:t>
            </a:r>
            <a:r>
              <a:rPr lang="es-ES" sz="4000" dirty="0" err="1" smtClean="0">
                <a:solidFill>
                  <a:srgbClr val="63DBFF"/>
                </a:solidFill>
              </a:rPr>
              <a:t>biofungicida</a:t>
            </a:r>
            <a:r>
              <a:rPr lang="es-ES" sz="4000" dirty="0" smtClean="0">
                <a:solidFill>
                  <a:srgbClr val="63DBFF"/>
                </a:solidFill>
              </a:rPr>
              <a:t> en base de </a:t>
            </a:r>
            <a:r>
              <a:rPr lang="es-ES" sz="4000" dirty="0" err="1" smtClean="0">
                <a:solidFill>
                  <a:srgbClr val="63DBFF"/>
                </a:solidFill>
              </a:rPr>
              <a:t>Trichoderma</a:t>
            </a:r>
            <a:endParaRPr lang="es-ES" sz="4000" dirty="0">
              <a:solidFill>
                <a:srgbClr val="63DBFF"/>
              </a:solidFill>
            </a:endParaRPr>
          </a:p>
        </p:txBody>
      </p:sp>
      <p:pic>
        <p:nvPicPr>
          <p:cNvPr id="4" name="Imagen 3" descr="52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1" t="20671" b="46215"/>
          <a:stretch/>
        </p:blipFill>
        <p:spPr>
          <a:xfrm>
            <a:off x="1295400" y="2001838"/>
            <a:ext cx="6444624" cy="29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8380289"/>
              </p:ext>
            </p:extLst>
          </p:nvPr>
        </p:nvGraphicFramePr>
        <p:xfrm>
          <a:off x="2917393" y="1150707"/>
          <a:ext cx="6051946" cy="5257801"/>
        </p:xfrm>
        <a:graphic>
          <a:graphicData uri="http://schemas.openxmlformats.org/drawingml/2006/table">
            <a:tbl>
              <a:tblPr firstRow="1" firstCol="1" bandRow="1"/>
              <a:tblGrid>
                <a:gridCol w="2143249"/>
                <a:gridCol w="2168792"/>
                <a:gridCol w="1739905"/>
              </a:tblGrid>
              <a:tr h="4882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bioactividad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similar a auxina (IAA), 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citoquininas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betaínas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giberelinas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aminoácidos,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oligopéptidos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péptidos de bajo peso molecular, péptido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glucanos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;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lipopolisacáridos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melatonina. </a:t>
                      </a: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Influyen en los ciclos bioquímicos, suministro de nutrientes, eficiencia en el uso de nutrientes,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accent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inducción de la resistencia a enfermedades y tolerancia al estrés abiótico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calor, sequía, desgaste, tráfico y / o salinidad). Activación de resistencia sistémica </a:t>
                      </a:r>
                      <a:endParaRPr lang="es-ES_tradnl" sz="11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endParaRPr lang="es-ES" sz="1100" dirty="0" smtClean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modulación de la morfogénesis 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Estimula absorción y fijación de nitrógeno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Solubilización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de P insoluble 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Aumento concentraciones de carbohidratos totales. 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Aumenta contenido de  nutrientes (magnesio, nitrógeno y fósforo, etc.). 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Aumenta pigmentos (clorofila, carotenoides). 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Resistencia al estrés: Control de enfermedades fúngicas</a:t>
                      </a:r>
                      <a:endParaRPr lang="es-ES_tradnl" sz="11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1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/>
                      </a:r>
                      <a:br>
                        <a:rPr lang="es-ES_tradnl" sz="11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es-ES" sz="11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Aumenta la tasa de germinación, crecimiento (longitud, peso fresco y seco) de los brotes y las raíces,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1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productividad y el rendimiento.</a:t>
                      </a:r>
                      <a:endParaRPr lang="es-ES_tradnl" sz="11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33601" y="79468"/>
            <a:ext cx="6835738" cy="578078"/>
          </a:xfrm>
        </p:spPr>
        <p:txBody>
          <a:bodyPr/>
          <a:lstStyle/>
          <a:p>
            <a:r>
              <a:rPr lang="es-ES_tradnl" sz="2800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Bioestimulantes</a:t>
            </a:r>
            <a:r>
              <a:rPr lang="es-ES_tradnl" sz="28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a partir de bacterias</a:t>
            </a:r>
            <a:endParaRPr lang="es-ES_tradnl" sz="2800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17393" y="899229"/>
            <a:ext cx="172339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Compuestos </a:t>
            </a:r>
            <a:r>
              <a:rPr lang="es-ES_tradnl" sz="1100" dirty="0" err="1" smtClean="0">
                <a:solidFill>
                  <a:schemeClr val="bg1"/>
                </a:solidFill>
              </a:rPr>
              <a:t>bioactivos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70979" y="899229"/>
            <a:ext cx="235833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Mecanismos de </a:t>
            </a:r>
            <a:r>
              <a:rPr lang="es-ES_tradnl" sz="1100" dirty="0" err="1" smtClean="0">
                <a:solidFill>
                  <a:schemeClr val="bg1"/>
                </a:solidFill>
              </a:rPr>
              <a:t>acci</a:t>
            </a:r>
            <a:r>
              <a:rPr lang="es-ES" sz="1100" dirty="0" err="1" smtClean="0">
                <a:solidFill>
                  <a:schemeClr val="bg1"/>
                </a:solidFill>
              </a:rPr>
              <a:t>ón</a:t>
            </a:r>
            <a:r>
              <a:rPr lang="es-ES" sz="1100" dirty="0" smtClean="0">
                <a:solidFill>
                  <a:schemeClr val="bg1"/>
                </a:solidFill>
              </a:rPr>
              <a:t> (en estudio)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11511" y="883840"/>
            <a:ext cx="1399742" cy="276999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Efectos </a:t>
            </a:r>
            <a:r>
              <a:rPr lang="es-ES_tradnl" sz="1200" dirty="0" err="1" smtClean="0">
                <a:solidFill>
                  <a:schemeClr val="bg1"/>
                </a:solidFill>
              </a:rPr>
              <a:t>biol</a:t>
            </a:r>
            <a:r>
              <a:rPr lang="es-ES" sz="1200" dirty="0" err="1" smtClean="0">
                <a:solidFill>
                  <a:schemeClr val="bg1"/>
                </a:solidFill>
              </a:rPr>
              <a:t>ó</a:t>
            </a:r>
            <a:r>
              <a:rPr lang="es-ES_tradnl" sz="1200" dirty="0" err="1" smtClean="0">
                <a:solidFill>
                  <a:schemeClr val="bg1"/>
                </a:solidFill>
              </a:rPr>
              <a:t>gicos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212" y="657546"/>
            <a:ext cx="2589087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Helvetica Neue" charset="0"/>
                <a:ea typeface="Helvetica Neue" charset="0"/>
                <a:cs typeface="Helvetica Neue" charset="0"/>
              </a:rPr>
              <a:t>Bacterias vivas</a:t>
            </a:r>
            <a:r>
              <a:rPr lang="es-ES" sz="1100" dirty="0" smtClean="0">
                <a:latin typeface="Helvetica Neue" charset="0"/>
                <a:ea typeface="Helvetica Neue" charset="0"/>
                <a:cs typeface="Helvetica Neue" charset="0"/>
              </a:rPr>
              <a:t>: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Aeromonas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rivuli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Agromyces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fucosus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Bacillus</a:t>
            </a:r>
            <a:r>
              <a:rPr lang="es-ES_tradnl" sz="1000" i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licheniformis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megaterium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>
                <a:latin typeface="Helvetica Neue" charset="0"/>
                <a:ea typeface="Helvetica Neue" charset="0"/>
                <a:cs typeface="Helvetica Neue" charset="0"/>
              </a:rPr>
              <a:t>pumilus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safensis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Microbacterium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sp</a:t>
            </a:r>
            <a:r>
              <a:rPr lang="es-ES_tradnl" sz="1000" i="1" dirty="0">
                <a:latin typeface="Helvetica Neue" charset="0"/>
                <a:ea typeface="Helvetica Neue" charset="0"/>
                <a:cs typeface="Helvetica Neue" charset="0"/>
              </a:rPr>
              <a:t>., 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Nocardia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globerula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Pseudomonas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fluorescens</a:t>
            </a:r>
            <a:r>
              <a:rPr lang="es-ES_tradnl" sz="1000" i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endParaRPr lang="es-ES_tradnl" sz="1000" i="1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Pseudomonas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fulva,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Pseudo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xanthomonas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>
                <a:latin typeface="Helvetica Neue" charset="0"/>
                <a:ea typeface="Helvetica Neue" charset="0"/>
                <a:cs typeface="Helvetica Neue" charset="0"/>
              </a:rPr>
              <a:t>dajeonensis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Rhodococcus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coprophilus</a:t>
            </a:r>
            <a:r>
              <a:rPr lang="es-ES_tradnl" sz="1000" i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Sphingopyxis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macrogoltabida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Streptomyces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000" i="1" dirty="0">
                <a:latin typeface="Helvetica Neue" charset="0"/>
                <a:ea typeface="Helvetica Neue" charset="0"/>
                <a:cs typeface="Helvetica Neue" charset="0"/>
              </a:rPr>
              <a:t>. </a:t>
            </a:r>
            <a:endParaRPr lang="es-ES" sz="10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s-ES" sz="1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" sz="1100" b="1" dirty="0" smtClean="0">
                <a:latin typeface="Helvetica Neue" charset="0"/>
                <a:ea typeface="Helvetica Neue" charset="0"/>
                <a:cs typeface="Helvetica Neue" charset="0"/>
              </a:rPr>
              <a:t>Bacterias atenuadas o muertas: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Bifidobacterium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bifidus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Lactobaccillus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000" i="1" dirty="0">
                <a:latin typeface="Helvetica Neue" charset="0"/>
                <a:ea typeface="Helvetica Neue" charset="0"/>
                <a:cs typeface="Helvetica Neue" charset="0"/>
              </a:rPr>
              <a:t>., </a:t>
            </a:r>
            <a:endParaRPr lang="es-ES_tradnl" sz="1000" i="1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acidophilus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>
                <a:latin typeface="Helvetica Neue" charset="0"/>
                <a:ea typeface="Helvetica Neue" charset="0"/>
                <a:cs typeface="Helvetica Neue" charset="0"/>
              </a:rPr>
              <a:t>buchneri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delbrueckii</a:t>
            </a:r>
            <a:r>
              <a:rPr lang="es-ES_tradnl" sz="1000" i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endParaRPr lang="es-ES_tradnl" sz="1000" i="1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johnsonii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murinus</a:t>
            </a:r>
            <a:r>
              <a:rPr lang="es-ES_tradnl" sz="1000" i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endParaRPr lang="es-ES_tradnl" sz="1000" i="1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paraplantarum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>
                <a:latin typeface="Helvetica Neue" charset="0"/>
                <a:ea typeface="Helvetica Neue" charset="0"/>
                <a:cs typeface="Helvetica Neue" charset="0"/>
              </a:rPr>
              <a:t>pentosus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Lactobacillus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plantarum</a:t>
            </a:r>
            <a:r>
              <a:rPr lang="es-ES_tradnl" sz="1000" i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Lactococcus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tactis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Streptococcus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spp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.,</a:t>
            </a:r>
          </a:p>
          <a:p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Streptococcus</a:t>
            </a:r>
            <a:r>
              <a:rPr lang="es-ES_tradnl" sz="1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000" i="1" dirty="0" err="1" smtClean="0">
                <a:latin typeface="Helvetica Neue" charset="0"/>
                <a:ea typeface="Helvetica Neue" charset="0"/>
                <a:cs typeface="Helvetica Neue" charset="0"/>
              </a:rPr>
              <a:t>thermophilus</a:t>
            </a:r>
            <a:endParaRPr lang="es-ES" sz="1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6305" y="183841"/>
            <a:ext cx="941283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Fuente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530132"/>
          </a:xfrm>
        </p:spPr>
        <p:txBody>
          <a:bodyPr/>
          <a:lstStyle/>
          <a:p>
            <a:r>
              <a:rPr lang="es-ES" dirty="0" err="1" smtClean="0">
                <a:solidFill>
                  <a:srgbClr val="63DBFF"/>
                </a:solidFill>
              </a:rPr>
              <a:t>Microbioma</a:t>
            </a:r>
            <a:r>
              <a:rPr lang="es-ES" dirty="0" smtClean="0">
                <a:solidFill>
                  <a:srgbClr val="63DBFF"/>
                </a:solidFill>
              </a:rPr>
              <a:t> de una planta</a:t>
            </a:r>
            <a:endParaRPr lang="es-ES" dirty="0">
              <a:solidFill>
                <a:srgbClr val="63DBFF"/>
              </a:solidFill>
            </a:endParaRPr>
          </a:p>
        </p:txBody>
      </p:sp>
      <p:pic>
        <p:nvPicPr>
          <p:cNvPr id="4" name="Imagen 3" descr="51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9" t="26667" r="7531" b="2963"/>
          <a:stretch/>
        </p:blipFill>
        <p:spPr>
          <a:xfrm>
            <a:off x="1879600" y="725715"/>
            <a:ext cx="5461000" cy="59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6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0" y="105167"/>
            <a:ext cx="9144000" cy="1377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800" dirty="0">
                <a:solidFill>
                  <a:srgbClr val="61F9FF"/>
                </a:solidFill>
                <a:latin typeface="Corbel" charset="0"/>
              </a:rPr>
              <a:t> </a:t>
            </a:r>
            <a:r>
              <a:rPr lang="es-ES" sz="3100" dirty="0">
                <a:solidFill>
                  <a:srgbClr val="61F9FF"/>
                </a:solidFill>
                <a:latin typeface="Helvetica Neue"/>
                <a:cs typeface="Helvetica Neue"/>
              </a:rPr>
              <a:t>.. </a:t>
            </a:r>
            <a:r>
              <a:rPr lang="es-ES" sz="3100" dirty="0" smtClean="0">
                <a:solidFill>
                  <a:srgbClr val="61F9FF"/>
                </a:solidFill>
                <a:latin typeface="Helvetica Neue"/>
                <a:cs typeface="Helvetica Neue"/>
              </a:rPr>
              <a:t>…má</a:t>
            </a:r>
            <a:r>
              <a:rPr lang="es-ES" sz="3100" dirty="0" smtClean="0">
                <a:solidFill>
                  <a:srgbClr val="61F9FF"/>
                </a:solidFill>
                <a:latin typeface="Corbel" charset="0"/>
              </a:rPr>
              <a:t>s </a:t>
            </a:r>
            <a:r>
              <a:rPr lang="es-ES" sz="3100" dirty="0" smtClean="0">
                <a:solidFill>
                  <a:srgbClr val="61F9FF"/>
                </a:solidFill>
                <a:latin typeface="Helvetica Neue" charset="0"/>
                <a:ea typeface="Helvetica Neue" charset="0"/>
                <a:cs typeface="Helvetica Neue" charset="0"/>
              </a:rPr>
              <a:t>alimentos</a:t>
            </a:r>
            <a:r>
              <a:rPr lang="es-ES" sz="3100" dirty="0" smtClean="0">
                <a:solidFill>
                  <a:srgbClr val="61F9FF"/>
                </a:solidFill>
                <a:latin typeface="Corbel" charset="0"/>
              </a:rPr>
              <a:t> para personas urbanizadas en países en vías de desarrollo</a:t>
            </a:r>
            <a:endParaRPr lang="es-ES" sz="3100" dirty="0">
              <a:solidFill>
                <a:srgbClr val="61F9FF"/>
              </a:solidFill>
              <a:latin typeface="Corbel" charset="0"/>
            </a:endParaRPr>
          </a:p>
        </p:txBody>
      </p:sp>
      <p:pic>
        <p:nvPicPr>
          <p:cNvPr id="24578" name="Imagen 3" descr="pob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28"/>
          <a:stretch>
            <a:fillRect/>
          </a:stretch>
        </p:blipFill>
        <p:spPr bwMode="auto">
          <a:xfrm>
            <a:off x="1098550" y="1762657"/>
            <a:ext cx="74041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89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69932"/>
          </a:xfrm>
        </p:spPr>
        <p:txBody>
          <a:bodyPr/>
          <a:lstStyle/>
          <a:p>
            <a:r>
              <a:rPr lang="es-ES" sz="2800" dirty="0" smtClean="0">
                <a:solidFill>
                  <a:srgbClr val="63DBFF"/>
                </a:solidFill>
              </a:rPr>
              <a:t>Sistemas biológicos aplicados: eficiencia de </a:t>
            </a:r>
            <a:r>
              <a:rPr lang="es-ES" sz="2800" dirty="0" err="1" smtClean="0">
                <a:solidFill>
                  <a:srgbClr val="63DBFF"/>
                </a:solidFill>
              </a:rPr>
              <a:t>bioconversión</a:t>
            </a:r>
            <a:r>
              <a:rPr lang="es-ES" sz="2800" dirty="0" smtClean="0">
                <a:solidFill>
                  <a:srgbClr val="63DBFF"/>
                </a:solidFill>
              </a:rPr>
              <a:t> </a:t>
            </a:r>
            <a:br>
              <a:rPr lang="es-ES" sz="2800" dirty="0" smtClean="0">
                <a:solidFill>
                  <a:srgbClr val="63DBFF"/>
                </a:solidFill>
              </a:rPr>
            </a:br>
            <a:r>
              <a:rPr lang="es-ES" dirty="0" err="1" smtClean="0">
                <a:solidFill>
                  <a:srgbClr val="63DBFF"/>
                </a:solidFill>
              </a:rPr>
              <a:t>Microbiomas</a:t>
            </a:r>
            <a:r>
              <a:rPr lang="es-ES" dirty="0" smtClean="0">
                <a:solidFill>
                  <a:srgbClr val="63DBFF"/>
                </a:solidFill>
              </a:rPr>
              <a:t> en Trigo</a:t>
            </a:r>
            <a:endParaRPr lang="es-ES" dirty="0">
              <a:solidFill>
                <a:srgbClr val="63DB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484" y="1877890"/>
            <a:ext cx="6257941" cy="4182035"/>
          </a:xfrm>
        </p:spPr>
        <p:txBody>
          <a:bodyPr/>
          <a:lstStyle/>
          <a:p>
            <a:r>
              <a:rPr lang="es-ES" dirty="0" err="1" smtClean="0"/>
              <a:t>Biofertilizantes</a:t>
            </a:r>
            <a:endParaRPr lang="es-ES" dirty="0" smtClean="0"/>
          </a:p>
          <a:p>
            <a:r>
              <a:rPr lang="es-ES" dirty="0" err="1" smtClean="0"/>
              <a:t>Bioestimulantes</a:t>
            </a:r>
            <a:r>
              <a:rPr lang="es-ES" dirty="0" smtClean="0"/>
              <a:t> </a:t>
            </a:r>
          </a:p>
          <a:p>
            <a:r>
              <a:rPr lang="es-ES" dirty="0" smtClean="0"/>
              <a:t>Otros compuestos </a:t>
            </a:r>
            <a:r>
              <a:rPr lang="es-ES" dirty="0" err="1" smtClean="0"/>
              <a:t>bioactivos</a:t>
            </a:r>
            <a:endParaRPr lang="es-ES" dirty="0" smtClean="0"/>
          </a:p>
          <a:p>
            <a:r>
              <a:rPr lang="es-ES" dirty="0" smtClean="0"/>
              <a:t>Selección in </a:t>
            </a:r>
            <a:r>
              <a:rPr lang="es-ES" i="1" dirty="0" smtClean="0"/>
              <a:t>vivo in vitro</a:t>
            </a:r>
            <a:r>
              <a:rPr lang="es-ES" dirty="0" smtClean="0"/>
              <a:t>:  líneas de bacterias que estimulan tolerancia a sequia </a:t>
            </a:r>
            <a:endParaRPr lang="es-ES" dirty="0"/>
          </a:p>
        </p:txBody>
      </p:sp>
      <p:pic>
        <p:nvPicPr>
          <p:cNvPr id="4" name="Imagen 3" descr="11IMG_245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7" t="18333" r="24688" b="3334"/>
          <a:stretch/>
        </p:blipFill>
        <p:spPr>
          <a:xfrm rot="5400000">
            <a:off x="6325458" y="2291341"/>
            <a:ext cx="3001679" cy="2635404"/>
          </a:xfrm>
          <a:prstGeom prst="rect">
            <a:avLst/>
          </a:prstGeom>
        </p:spPr>
      </p:pic>
      <p:pic>
        <p:nvPicPr>
          <p:cNvPr id="5" name="Imagen 4" descr="122Sin títul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72" b="14310"/>
          <a:stretch/>
        </p:blipFill>
        <p:spPr>
          <a:xfrm>
            <a:off x="1620837" y="5109882"/>
            <a:ext cx="5181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9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9287772"/>
              </p:ext>
            </p:extLst>
          </p:nvPr>
        </p:nvGraphicFramePr>
        <p:xfrm>
          <a:off x="2917393" y="1659133"/>
          <a:ext cx="6051946" cy="5198867"/>
        </p:xfrm>
        <a:graphic>
          <a:graphicData uri="http://schemas.openxmlformats.org/drawingml/2006/table">
            <a:tbl>
              <a:tblPr firstRow="1" firstCol="1" bandRow="1"/>
              <a:tblGrid>
                <a:gridCol w="2143249"/>
                <a:gridCol w="2168792"/>
                <a:gridCol w="1739905"/>
              </a:tblGrid>
              <a:tr h="5198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u="sng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minerales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(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S, K, Ca, Mg, P, Fe, Zn, Cu, Mn, Ni, B, etc.);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kern="12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quitosanos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; quitina;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kern="12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grasas;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kern="12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u="sng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aminoácidos libres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aspártico,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hidroxiprolina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treonina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serina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ácido glutámico, prolina, glicina,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alanina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valina, metionina, isoleucina, leucina, tirosina, fenilalanina, ácido g-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aminobutírico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histidina,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ornitina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lisina, arginina, cisteína, cistina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kern="12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péptidos;  péptido ligados a  aminoácidos de cadena corta</a:t>
                      </a:r>
                      <a:r>
                        <a:rPr lang="es-ES_tradnl" sz="1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es-ES" sz="1200" kern="12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_tradnl" sz="1100" b="1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Mejorar la utilización de nutrientes en las plantas.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Actividad similar a la auxina, </a:t>
                      </a: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citoquinina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giberelina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Regulación de la biosíntesis de  reguladores naturales del crecimiento de las plantas.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" sz="1400" b="1" kern="1200" dirty="0" smtClean="0">
                          <a:solidFill>
                            <a:schemeClr val="accent4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Inducción de la expresión génica</a:t>
                      </a:r>
                      <a:r>
                        <a:rPr lang="es-ES" sz="1100" b="1" kern="1200" dirty="0" smtClean="0">
                          <a:solidFill>
                            <a:schemeClr val="accent4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. 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Aumento de las actividades enzimáticas.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Acelera las principales reacciones metabólicas. Tasa fotosintética.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Aumenta el contenido de pigmentos, proteínas, vitamina C, contenido fenólico, K, </a:t>
                      </a: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Cu, Zn, Fe  en tejidos vegetales.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alteran la conductancia estomática y reducen transpiración.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Incrementar las actividades enzimáticas y la biodiversidad del suelo.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Efecto </a:t>
                      </a:r>
                      <a:r>
                        <a:rPr lang="es-ES" sz="11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antiestrés</a:t>
                      </a:r>
                      <a:r>
                        <a:rPr lang="es-ES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bajo sequía, altas temperaturas y congelación, estrés mecánico y químico e infección viral.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Estimula el crecimiento y la actividad de microorganismos beneficiosos.</a:t>
                      </a:r>
                      <a:r>
                        <a:rPr lang="es-ES_tradnl" sz="11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es-ES_tradnl" sz="11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Mejor crecimiento y desarrollo de las raíces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efectos sobre el crecimiento foliar, raíces y hojas.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Formación de raíces. Inducción de floración.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Mejora del cuajado de frutos, 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reducci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ón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de</a:t>
                      </a:r>
                      <a:r>
                        <a:rPr lang="es-E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_tradnl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la caída de fruta.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Mayor uniformidad en el peso y el tamaño de la fruta.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charset="2"/>
                        <a:buChar char="q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_tradnl" sz="120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Mayores rendimientos.</a:t>
                      </a:r>
                      <a:r>
                        <a:rPr lang="es-ES_tradnl" sz="1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es-ES_tradnl" sz="12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776" marR="43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6379" y="23389"/>
            <a:ext cx="8852960" cy="472101"/>
          </a:xfrm>
        </p:spPr>
        <p:txBody>
          <a:bodyPr/>
          <a:lstStyle/>
          <a:p>
            <a:r>
              <a:rPr lang="es-ES_tradnl" sz="2800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Bioestimulantes</a:t>
            </a:r>
            <a:r>
              <a:rPr lang="es-ES_tradnl" sz="28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a partir de materias primas animales</a:t>
            </a:r>
            <a:endParaRPr lang="es-ES_tradnl" sz="2800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17393" y="899229"/>
            <a:ext cx="172339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Compuestos </a:t>
            </a:r>
            <a:r>
              <a:rPr lang="es-ES_tradnl" sz="1100" dirty="0" err="1" smtClean="0">
                <a:solidFill>
                  <a:schemeClr val="bg1"/>
                </a:solidFill>
              </a:rPr>
              <a:t>bioactivos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70979" y="899229"/>
            <a:ext cx="2358338" cy="26161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Mecanismos de </a:t>
            </a:r>
            <a:r>
              <a:rPr lang="es-ES_tradnl" sz="1100" dirty="0" err="1" smtClean="0">
                <a:solidFill>
                  <a:schemeClr val="bg1"/>
                </a:solidFill>
              </a:rPr>
              <a:t>acci</a:t>
            </a:r>
            <a:r>
              <a:rPr lang="es-ES" sz="1100" dirty="0" err="1" smtClean="0">
                <a:solidFill>
                  <a:schemeClr val="bg1"/>
                </a:solidFill>
              </a:rPr>
              <a:t>ón</a:t>
            </a:r>
            <a:r>
              <a:rPr lang="es-ES" sz="1100" dirty="0" smtClean="0">
                <a:solidFill>
                  <a:schemeClr val="bg1"/>
                </a:solidFill>
              </a:rPr>
              <a:t> (en estudio)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11511" y="883840"/>
            <a:ext cx="1399742" cy="276999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Efectos </a:t>
            </a:r>
            <a:r>
              <a:rPr lang="es-ES_tradnl" sz="1200" dirty="0" err="1" smtClean="0">
                <a:solidFill>
                  <a:schemeClr val="bg1"/>
                </a:solidFill>
              </a:rPr>
              <a:t>biol</a:t>
            </a:r>
            <a:r>
              <a:rPr lang="es-ES" sz="1200" dirty="0" err="1" smtClean="0">
                <a:solidFill>
                  <a:schemeClr val="bg1"/>
                </a:solidFill>
              </a:rPr>
              <a:t>ó</a:t>
            </a:r>
            <a:r>
              <a:rPr lang="es-ES_tradnl" sz="1200" dirty="0" err="1" smtClean="0">
                <a:solidFill>
                  <a:schemeClr val="bg1"/>
                </a:solidFill>
              </a:rPr>
              <a:t>gicos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660" y="1643623"/>
            <a:ext cx="2509546" cy="298543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Hidrólisis: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epitelio </a:t>
            </a:r>
            <a:r>
              <a:rPr kumimoji="0" lang="es-ES_tradnl" alt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animal, </a:t>
            </a:r>
            <a:endParaRPr kumimoji="0" lang="es-ES_tradnl" alt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subproductos </a:t>
            </a:r>
            <a:r>
              <a:rPr kumimoji="0" lang="es-ES_tradnl" alt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derivados de la fabricación de cuero, </a:t>
            </a:r>
            <a:endParaRPr kumimoji="0" lang="es-ES_tradnl" alt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plumas </a:t>
            </a:r>
            <a:r>
              <a:rPr kumimoji="0" lang="es-ES_tradnl" alt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de pollo, </a:t>
            </a:r>
            <a:endParaRPr kumimoji="0" lang="es-ES_tradnl" alt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materiales </a:t>
            </a:r>
            <a:r>
              <a:rPr kumimoji="0" lang="es-ES_tradnl" alt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de desecho </a:t>
            </a:r>
            <a:endParaRPr kumimoji="0" lang="es-ES_tradnl" alt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de </a:t>
            </a:r>
            <a:r>
              <a:rPr kumimoji="0" lang="es-ES_tradnl" alt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la industria </a:t>
            </a:r>
            <a:r>
              <a:rPr lang="es-ES_tradnl" altLang="es-ES_tradnl" sz="1200" dirty="0">
                <a:latin typeface="Helvetica Neue" charset="0"/>
                <a:ea typeface="Helvetica Neue" charset="0"/>
                <a:cs typeface="Helvetica Neue" charset="0"/>
              </a:rPr>
              <a:t>pesquera (</a:t>
            </a:r>
            <a:r>
              <a:rPr lang="es-ES_tradnl" altLang="es-ES_tradnl" sz="1200" dirty="0" smtClean="0">
                <a:latin typeface="Helvetica Neue" charset="0"/>
                <a:ea typeface="Helvetica Neue" charset="0"/>
                <a:cs typeface="Helvetica Neue" charset="0"/>
              </a:rPr>
              <a:t>quitina)</a:t>
            </a:r>
            <a:endParaRPr kumimoji="0" lang="es-ES_tradnl" alt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hidrolizado </a:t>
            </a:r>
            <a:r>
              <a:rPr kumimoji="0" lang="es-ES_tradnl" alt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de hemoglobina, </a:t>
            </a:r>
            <a:endParaRPr kumimoji="0" lang="es-ES_tradnl" alt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_tradnl" alt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Hidrólisis </a:t>
            </a:r>
            <a:r>
              <a:rPr lang="es-ES_tradnl" altLang="es-ES_tradnl" sz="1200" dirty="0" smtClean="0">
                <a:latin typeface="Helvetica Neue" charset="0"/>
                <a:ea typeface="Helvetica Neue" charset="0"/>
                <a:cs typeface="Helvetica Neue" charset="0"/>
              </a:rPr>
              <a:t>enzimática: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_tradnl" altLang="es-ES_tradnl" sz="1200" dirty="0" smtClean="0">
                <a:latin typeface="Helvetica Neue" charset="0"/>
                <a:ea typeface="Helvetica Neue" charset="0"/>
                <a:cs typeface="Helvetica Neue" charset="0"/>
              </a:rPr>
              <a:t>desechos </a:t>
            </a: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de cueros curtidos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_tradnl" altLang="es-ES_tradnl" sz="1200" dirty="0">
                <a:latin typeface="Helvetica Neue" charset="0"/>
                <a:ea typeface="Helvetica Neue" charset="0"/>
                <a:cs typeface="Helvetica Neue" charset="0"/>
              </a:rPr>
              <a:t>pezuñas y  cuernos </a:t>
            </a:r>
            <a:endParaRPr lang="es-ES_tradnl" altLang="es-ES_tradnl" sz="12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_tradnl" altLang="es-ES_tradnl" sz="1200" dirty="0">
                <a:latin typeface="Helvetica Neue" charset="0"/>
                <a:ea typeface="Helvetica Neue" charset="0"/>
                <a:cs typeface="Helvetica Neue" charset="0"/>
              </a:rPr>
              <a:t>colágeno </a:t>
            </a:r>
            <a:endParaRPr lang="es-ES_tradnl" altLang="es-ES_tradnl" sz="12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harina </a:t>
            </a:r>
            <a:r>
              <a:rPr kumimoji="0" lang="es-ES_tradnl" alt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de carne, </a:t>
            </a:r>
            <a:endParaRPr kumimoji="0" lang="es-ES_tradnl" alt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Courier New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4660" y="568644"/>
            <a:ext cx="941283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Fuente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5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839" y="190675"/>
            <a:ext cx="8825500" cy="5942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 Modo de acción </a:t>
            </a:r>
            <a:r>
              <a:rPr lang="es-ES_tradnl" sz="3200" i="1" u="sng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vrs</a:t>
            </a:r>
            <a:r>
              <a:rPr lang="es-ES_tradnl" sz="3200" i="1" u="sng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es-ES_tradnl" sz="32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Mecanismo de acción</a:t>
            </a:r>
            <a:endParaRPr lang="es-ES" sz="3200" dirty="0" smtClean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endParaRPr lang="es-ES" sz="3200" dirty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buFont typeface="Wingdings" charset="2"/>
              <a:buChar char="q"/>
            </a:pPr>
            <a:r>
              <a:rPr lang="es-ES" sz="24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Modo de Acción</a:t>
            </a:r>
            <a:r>
              <a:rPr lang="es-ES" sz="2400" dirty="0" smtClean="0">
                <a:latin typeface="Helvetica Neue" charset="0"/>
                <a:ea typeface="Helvetica Neue" charset="0"/>
                <a:cs typeface="Helvetica Neue" charset="0"/>
              </a:rPr>
              <a:t>: M</a:t>
            </a:r>
            <a:r>
              <a:rPr lang="es-ES_tradnl" sz="2400" dirty="0" err="1" smtClean="0">
                <a:latin typeface="Helvetica Neue" charset="0"/>
                <a:ea typeface="Helvetica Neue" charset="0"/>
                <a:cs typeface="Helvetica Neue" charset="0"/>
              </a:rPr>
              <a:t>ol</a:t>
            </a:r>
            <a:r>
              <a:rPr lang="es-ES" sz="2400" dirty="0" err="1" smtClean="0">
                <a:latin typeface="Helvetica Neue" charset="0"/>
                <a:ea typeface="Helvetica Neue" charset="0"/>
                <a:cs typeface="Helvetica Neue" charset="0"/>
              </a:rPr>
              <a:t>écula</a:t>
            </a:r>
            <a:r>
              <a:rPr lang="es-ES" sz="24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2400" dirty="0" err="1" smtClean="0">
                <a:latin typeface="Helvetica Neue" charset="0"/>
                <a:ea typeface="Helvetica Neue" charset="0"/>
                <a:cs typeface="Helvetica Neue" charset="0"/>
              </a:rPr>
              <a:t>bioactiva</a:t>
            </a:r>
            <a:r>
              <a:rPr lang="es-ES" sz="24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800" dirty="0" smtClean="0">
                <a:latin typeface="Helvetica Neue" charset="0"/>
                <a:ea typeface="Helvetica Neue" charset="0"/>
                <a:cs typeface="Helvetica Neue" charset="0"/>
              </a:rPr>
              <a:t>(natural o sintética, plaguicida u hormona)</a:t>
            </a:r>
            <a:r>
              <a:rPr lang="es-ES" sz="2400" dirty="0" smtClean="0">
                <a:latin typeface="Helvetica Neue" charset="0"/>
                <a:ea typeface="Helvetica Neue" charset="0"/>
                <a:cs typeface="Helvetica Neue" charset="0"/>
              </a:rPr>
              <a:t> con acción bioquímica actuando sobre un receptor específico con efecto molecular conocido.</a:t>
            </a:r>
            <a:endParaRPr lang="es-ES_tradnl" sz="24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buFont typeface="Wingdings" charset="2"/>
              <a:buChar char="q"/>
            </a:pPr>
            <a:r>
              <a:rPr lang="es-ES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Mecanismo de acción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: productos </a:t>
            </a:r>
            <a:r>
              <a:rPr lang="es-ES" dirty="0" err="1" smtClean="0">
                <a:latin typeface="Helvetica Neue" charset="0"/>
                <a:ea typeface="Helvetica Neue" charset="0"/>
                <a:cs typeface="Helvetica Neue" charset="0"/>
              </a:rPr>
              <a:t>multicomponente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, con uno o más compuestos </a:t>
            </a:r>
            <a:r>
              <a:rPr lang="es-ES" dirty="0" err="1" smtClean="0">
                <a:latin typeface="Helvetica Neue" charset="0"/>
                <a:ea typeface="Helvetica Neue" charset="0"/>
                <a:cs typeface="Helvetica Neue" charset="0"/>
              </a:rPr>
              <a:t>bioactivos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 (</a:t>
            </a:r>
            <a:r>
              <a:rPr lang="es-ES" u="sng" dirty="0" smtClean="0">
                <a:latin typeface="Helvetica Neue" charset="0"/>
                <a:ea typeface="Helvetica Neue" charset="0"/>
                <a:cs typeface="Helvetica Neue" charset="0"/>
              </a:rPr>
              <a:t>en investigación)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identificación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 del</a:t>
            </a:r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dirty="0">
                <a:latin typeface="Helvetica Neue" charset="0"/>
                <a:ea typeface="Helvetica Neue" charset="0"/>
                <a:cs typeface="Helvetica Neue" charset="0"/>
              </a:rPr>
              <a:t>sitio  y </a:t>
            </a:r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del receptor, reacciones </a:t>
            </a:r>
            <a:r>
              <a:rPr lang="es-ES_tradnl" dirty="0">
                <a:latin typeface="Helvetica Neue" charset="0"/>
                <a:ea typeface="Helvetica Neue" charset="0"/>
                <a:cs typeface="Helvetica Neue" charset="0"/>
              </a:rPr>
              <a:t>subsecuentes </a:t>
            </a:r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a nivel molecular).</a:t>
            </a:r>
          </a:p>
          <a:p>
            <a:pPr>
              <a:buFont typeface="Wingdings" charset="2"/>
              <a:buChar char="q"/>
            </a:pPr>
            <a:endParaRPr lang="es-ES_tradnl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7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728" y="784305"/>
            <a:ext cx="8686520" cy="704837"/>
          </a:xfrm>
        </p:spPr>
        <p:txBody>
          <a:bodyPr/>
          <a:lstStyle/>
          <a:p>
            <a:r>
              <a:rPr lang="es-ES" sz="2800" dirty="0" err="1" smtClean="0">
                <a:solidFill>
                  <a:srgbClr val="63EAFF"/>
                </a:solidFill>
                <a:latin typeface="Arial Black"/>
                <a:cs typeface="Arial Black"/>
              </a:rPr>
              <a:t>Screening</a:t>
            </a:r>
            <a:r>
              <a:rPr lang="es-ES" sz="2800" dirty="0" smtClean="0">
                <a:solidFill>
                  <a:srgbClr val="63EAFF"/>
                </a:solidFill>
                <a:latin typeface="Arial Black"/>
                <a:cs typeface="Arial Black"/>
              </a:rPr>
              <a:t> </a:t>
            </a:r>
            <a:r>
              <a:rPr lang="es-ES" sz="2800" dirty="0" err="1" smtClean="0">
                <a:solidFill>
                  <a:srgbClr val="63EAFF"/>
                </a:solidFill>
                <a:latin typeface="Arial Black"/>
                <a:cs typeface="Arial Black"/>
              </a:rPr>
              <a:t>multiespectral</a:t>
            </a:r>
            <a:r>
              <a:rPr lang="es-ES" sz="2800" dirty="0" smtClean="0">
                <a:solidFill>
                  <a:srgbClr val="63EAFF"/>
                </a:solidFill>
                <a:latin typeface="Arial Black"/>
                <a:cs typeface="Arial Black"/>
              </a:rPr>
              <a:t> de respuestas a </a:t>
            </a:r>
            <a:r>
              <a:rPr lang="es-ES" sz="2800" dirty="0" err="1" smtClean="0">
                <a:solidFill>
                  <a:srgbClr val="63EAFF"/>
                </a:solidFill>
                <a:latin typeface="Arial Black"/>
                <a:cs typeface="Arial Black"/>
              </a:rPr>
              <a:t>bioestimulantes</a:t>
            </a:r>
            <a:endParaRPr lang="es-ES" sz="2800" dirty="0">
              <a:solidFill>
                <a:srgbClr val="63EAFF"/>
              </a:solidFill>
              <a:latin typeface="Arial Black"/>
              <a:cs typeface="Arial Black"/>
            </a:endParaRPr>
          </a:p>
        </p:txBody>
      </p:sp>
      <p:pic>
        <p:nvPicPr>
          <p:cNvPr id="4" name="Imagen 3" descr="44IMG_246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82"/>
          <a:stretch/>
        </p:blipFill>
        <p:spPr>
          <a:xfrm>
            <a:off x="277727" y="2110155"/>
            <a:ext cx="4727311" cy="3634759"/>
          </a:xfrm>
          <a:prstGeom prst="rect">
            <a:avLst/>
          </a:prstGeom>
        </p:spPr>
      </p:pic>
      <p:pic>
        <p:nvPicPr>
          <p:cNvPr id="5" name="Imagen 4" descr="33IMG_2464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40"/>
          <a:stretch/>
        </p:blipFill>
        <p:spPr>
          <a:xfrm>
            <a:off x="5102348" y="2789765"/>
            <a:ext cx="4041652" cy="29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4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833527"/>
          </a:xfrm>
        </p:spPr>
        <p:txBody>
          <a:bodyPr/>
          <a:lstStyle/>
          <a:p>
            <a:r>
              <a:rPr lang="es-ES_tradnl" sz="2800" dirty="0" smtClean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Avances en la investigación sobre los mecanismos de acción </a:t>
            </a:r>
            <a:r>
              <a:rPr lang="es-ES_tradnl" sz="1800" dirty="0" smtClean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(efectos complementarios) </a:t>
            </a:r>
            <a:endParaRPr lang="es-ES_tradnl" sz="1800" dirty="0">
              <a:solidFill>
                <a:srgbClr val="00B0F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365" y="2093905"/>
            <a:ext cx="6870700" cy="4152900"/>
          </a:xfrm>
        </p:spPr>
      </p:pic>
      <p:sp>
        <p:nvSpPr>
          <p:cNvPr id="5" name="CuadroTexto 4"/>
          <p:cNvSpPr txBox="1"/>
          <p:nvPr/>
        </p:nvSpPr>
        <p:spPr>
          <a:xfrm>
            <a:off x="1184758" y="1004019"/>
            <a:ext cx="706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u="sng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Soya</a:t>
            </a:r>
            <a:r>
              <a:rPr lang="es-ES_tradnl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conservación de la clorofila frente al ataque </a:t>
            </a:r>
            <a:r>
              <a:rPr lang="es-ES_tradnl" b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de hongos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52052" y="1351844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Imagen infrarroja con dron a 40 m. </a:t>
            </a:r>
            <a:endParaRPr lang="es-ES_tradnl" sz="1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37113" y="2073810"/>
            <a:ext cx="101560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    </a:t>
            </a:r>
            <a:r>
              <a:rPr lang="es-ES_tradnl" sz="1200" smtClean="0">
                <a:solidFill>
                  <a:schemeClr val="bg1"/>
                </a:solidFill>
              </a:rPr>
              <a:t>control 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13363" y="1889144"/>
            <a:ext cx="906017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Fungicida </a:t>
            </a:r>
          </a:p>
          <a:p>
            <a:r>
              <a:rPr lang="es-ES_tradnl" sz="1200" dirty="0" smtClean="0">
                <a:solidFill>
                  <a:schemeClr val="bg1"/>
                </a:solidFill>
              </a:rPr>
              <a:t>comercial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85294" y="5598820"/>
            <a:ext cx="2432771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Aplicación</a:t>
            </a:r>
            <a:r>
              <a:rPr lang="es-ES" sz="1200" dirty="0" smtClean="0">
                <a:solidFill>
                  <a:schemeClr val="bg1"/>
                </a:solidFill>
              </a:rPr>
              <a:t> : 10 Junio 2015</a:t>
            </a:r>
            <a:r>
              <a:rPr lang="es-ES_tradnl" sz="1200" dirty="0" smtClean="0">
                <a:solidFill>
                  <a:schemeClr val="bg1"/>
                </a:solidFill>
              </a:rPr>
              <a:t> </a:t>
            </a:r>
            <a:endParaRPr lang="es-ES_tradnl" sz="1200" dirty="0">
              <a:solidFill>
                <a:schemeClr val="bg1"/>
              </a:solidFill>
            </a:endParaRPr>
          </a:p>
          <a:p>
            <a:endParaRPr lang="es-ES_tradnl" sz="1200" dirty="0" smtClean="0">
              <a:solidFill>
                <a:schemeClr val="bg1"/>
              </a:solidFill>
            </a:endParaRPr>
          </a:p>
          <a:p>
            <a:r>
              <a:rPr lang="es-ES_tradnl" sz="1200" dirty="0" err="1" smtClean="0">
                <a:solidFill>
                  <a:schemeClr val="bg1"/>
                </a:solidFill>
              </a:rPr>
              <a:t>Im</a:t>
            </a:r>
            <a:r>
              <a:rPr lang="es-ES" sz="1200" dirty="0" smtClean="0">
                <a:solidFill>
                  <a:schemeClr val="bg1"/>
                </a:solidFill>
              </a:rPr>
              <a:t>á</a:t>
            </a:r>
            <a:r>
              <a:rPr lang="es-ES_tradnl" sz="1200" dirty="0" smtClean="0">
                <a:solidFill>
                  <a:schemeClr val="bg1"/>
                </a:solidFill>
              </a:rPr>
              <a:t>gen</a:t>
            </a:r>
            <a:r>
              <a:rPr lang="es-ES" sz="1200" dirty="0" smtClean="0">
                <a:solidFill>
                  <a:schemeClr val="bg1"/>
                </a:solidFill>
              </a:rPr>
              <a:t>: 2 de Julio 2015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650579" y="6384217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Marrone, 2018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23347" y="1750645"/>
            <a:ext cx="2200165" cy="60016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</a:rPr>
              <a:t>Fungicida </a:t>
            </a:r>
            <a:r>
              <a:rPr lang="es-ES_tradnl" sz="1200" dirty="0" smtClean="0">
                <a:solidFill>
                  <a:schemeClr val="bg1"/>
                </a:solidFill>
              </a:rPr>
              <a:t>Comercial +</a:t>
            </a:r>
            <a:endParaRPr lang="es-ES_tradnl" sz="1200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 smtClean="0">
                <a:solidFill>
                  <a:schemeClr val="bg1"/>
                </a:solidFill>
              </a:rPr>
              <a:t>Extracto de planta </a:t>
            </a:r>
          </a:p>
          <a:p>
            <a:pPr algn="ctr"/>
            <a:r>
              <a:rPr lang="es-ES_tradnl" sz="900" i="1" dirty="0" err="1" smtClean="0">
                <a:solidFill>
                  <a:schemeClr val="bg1"/>
                </a:solidFill>
              </a:rPr>
              <a:t>Reynoutria</a:t>
            </a:r>
            <a:r>
              <a:rPr lang="es-ES_tradnl" sz="900" i="1" dirty="0" smtClean="0">
                <a:solidFill>
                  <a:schemeClr val="bg1"/>
                </a:solidFill>
              </a:rPr>
              <a:t> </a:t>
            </a:r>
            <a:r>
              <a:rPr lang="es-ES_tradnl" sz="900" i="1" dirty="0" err="1" smtClean="0">
                <a:solidFill>
                  <a:schemeClr val="bg1"/>
                </a:solidFill>
              </a:rPr>
              <a:t>sachalinensis</a:t>
            </a:r>
            <a:r>
              <a:rPr lang="es-ES_tradnl" sz="900" i="1" dirty="0" smtClean="0">
                <a:solidFill>
                  <a:schemeClr val="bg1"/>
                </a:solidFill>
              </a:rPr>
              <a:t>, </a:t>
            </a:r>
            <a:r>
              <a:rPr lang="es-ES_tradnl" sz="900" u="sng" dirty="0" smtClean="0">
                <a:solidFill>
                  <a:schemeClr val="bg1"/>
                </a:solidFill>
                <a:hlinkClick r:id="rId3"/>
              </a:rPr>
              <a:t>Polygonaceae</a:t>
            </a:r>
            <a:endParaRPr lang="es-ES_tradnl" sz="900" i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797"/>
          <a:stretch/>
        </p:blipFill>
        <p:spPr>
          <a:xfrm>
            <a:off x="6632909" y="2461617"/>
            <a:ext cx="2292799" cy="18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2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RESPUESTAS </a:t>
            </a:r>
            <a:r>
              <a:rPr lang="es-ES_tradnl" sz="3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DE LAS PLANTAS AL </a:t>
            </a:r>
            <a:r>
              <a:rPr lang="es-ES_tradnl" sz="3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ESTRÉS </a:t>
            </a:r>
            <a:r>
              <a:rPr lang="es-ES_tradnl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 bajas temperaturas, </a:t>
            </a:r>
            <a:r>
              <a:rPr lang="es-ES_tradnl" sz="24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sequ</a:t>
            </a:r>
            <a:r>
              <a:rPr lang="es-ES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í</a:t>
            </a:r>
            <a:r>
              <a:rPr lang="es-ES_tradnl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a, salinidad, golpes de calor, heridas, desecación, </a:t>
            </a:r>
            <a:r>
              <a:rPr lang="es-ES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exceso de luz)</a:t>
            </a:r>
            <a:r>
              <a:rPr lang="es-ES_tradnl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s-ES_tradnl" sz="3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752" y="1988653"/>
            <a:ext cx="8306906" cy="450329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a </a:t>
            </a:r>
            <a:r>
              <a:rPr lang="es-ES" dirty="0">
                <a:latin typeface="Helvetica Neue" charset="0"/>
                <a:ea typeface="Helvetica Neue" charset="0"/>
                <a:cs typeface="Helvetica Neue" charset="0"/>
              </a:rPr>
              <a:t>niveles 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celular, bioquímicos </a:t>
            </a:r>
            <a:r>
              <a:rPr lang="es-ES" dirty="0">
                <a:latin typeface="Helvetica Neue" charset="0"/>
                <a:ea typeface="Helvetica Neue" charset="0"/>
                <a:cs typeface="Helvetica Neue" charset="0"/>
              </a:rPr>
              <a:t>y 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molecular. </a:t>
            </a:r>
          </a:p>
          <a:p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movilización </a:t>
            </a:r>
            <a:r>
              <a:rPr lang="es-ES" dirty="0">
                <a:latin typeface="Helvetica Neue" charset="0"/>
                <a:ea typeface="Helvetica Neue" charset="0"/>
                <a:cs typeface="Helvetica Neue" charset="0"/>
              </a:rPr>
              <a:t>de hormonas relacionadas con el 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estrés (ABA)</a:t>
            </a:r>
          </a:p>
          <a:p>
            <a:r>
              <a:rPr lang="es-ES" dirty="0">
                <a:latin typeface="Helvetica Neue" charset="0"/>
                <a:ea typeface="Helvetica Neue" charset="0"/>
                <a:cs typeface="Helvetica Neue" charset="0"/>
              </a:rPr>
              <a:t>acumulación de proteínas 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protectoras y </a:t>
            </a:r>
            <a:r>
              <a:rPr lang="es-ES" dirty="0" err="1" smtClean="0">
                <a:latin typeface="Helvetica Neue" charset="0"/>
                <a:ea typeface="Helvetica Neue" charset="0"/>
                <a:cs typeface="Helvetica Neue" charset="0"/>
              </a:rPr>
              <a:t>osmolitos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 (</a:t>
            </a:r>
            <a:r>
              <a:rPr lang="es-ES" dirty="0" err="1" smtClean="0">
                <a:latin typeface="Helvetica Neue" charset="0"/>
                <a:ea typeface="Helvetica Neue" charset="0"/>
                <a:cs typeface="Helvetica Neue" charset="0"/>
              </a:rPr>
              <a:t>betaína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" dirty="0" err="1" smtClean="0">
                <a:latin typeface="Helvetica Neue" charset="0"/>
                <a:ea typeface="Helvetica Neue" charset="0"/>
                <a:cs typeface="Helvetica Neue" charset="0"/>
              </a:rPr>
              <a:t>prolina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es-ES" dirty="0"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osto energético)</a:t>
            </a:r>
          </a:p>
          <a:p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eliminación </a:t>
            </a:r>
            <a:r>
              <a:rPr lang="es-ES" dirty="0">
                <a:latin typeface="Helvetica Neue" charset="0"/>
                <a:ea typeface="Helvetica Neue" charset="0"/>
                <a:cs typeface="Helvetica Neue" charset="0"/>
              </a:rPr>
              <a:t>de especies reactivas de oxígeno (ROS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s-ES" sz="30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  Cada </a:t>
            </a:r>
            <a:r>
              <a:rPr lang="es-ES" sz="3000" dirty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mecanismo depende de la expresión y regulación de una variedad de genes con diversas </a:t>
            </a:r>
            <a:r>
              <a:rPr lang="es-ES" sz="30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funciones  (genómica </a:t>
            </a:r>
            <a:r>
              <a:rPr lang="es-ES" sz="3000" dirty="0" err="1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transcripcional</a:t>
            </a:r>
            <a:r>
              <a:rPr lang="es-ES" sz="3000" dirty="0" smtClean="0">
                <a:solidFill>
                  <a:srgbClr val="63EAFF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0" indent="0">
              <a:buNone/>
            </a:pPr>
            <a:endParaRPr lang="es-ES" sz="3000" dirty="0" smtClean="0">
              <a:solidFill>
                <a:srgbClr val="63EAF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r>
              <a:rPr lang="es-ES" sz="1900" dirty="0" smtClean="0">
                <a:latin typeface="Helvetica Neue" charset="0"/>
                <a:ea typeface="Helvetica Neue" charset="0"/>
                <a:cs typeface="Helvetica Neue" charset="0"/>
              </a:rPr>
              <a:t>Olvera-Carrillo </a:t>
            </a:r>
            <a:r>
              <a:rPr lang="es-ES" sz="1900" dirty="0">
                <a:latin typeface="Helvetica Neue" charset="0"/>
                <a:ea typeface="Helvetica Neue" charset="0"/>
                <a:cs typeface="Helvetica Neue" charset="0"/>
              </a:rPr>
              <a:t>et al., 2011 ; </a:t>
            </a:r>
            <a:r>
              <a:rPr lang="es-ES" sz="1900" dirty="0" err="1">
                <a:latin typeface="Helvetica Neue" charset="0"/>
                <a:ea typeface="Helvetica Neue" charset="0"/>
                <a:cs typeface="Helvetica Neue" charset="0"/>
              </a:rPr>
              <a:t>Fang</a:t>
            </a:r>
            <a:r>
              <a:rPr lang="es-ES" sz="1900" dirty="0">
                <a:latin typeface="Helvetica Neue" charset="0"/>
                <a:ea typeface="Helvetica Neue" charset="0"/>
                <a:cs typeface="Helvetica Neue" charset="0"/>
              </a:rPr>
              <a:t> y </a:t>
            </a:r>
            <a:r>
              <a:rPr lang="es-ES" sz="1900" dirty="0" err="1">
                <a:latin typeface="Helvetica Neue" charset="0"/>
                <a:ea typeface="Helvetica Neue" charset="0"/>
                <a:cs typeface="Helvetica Neue" charset="0"/>
              </a:rPr>
              <a:t>Xiong</a:t>
            </a:r>
            <a:r>
              <a:rPr lang="es-ES" sz="1900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" sz="1900" dirty="0" smtClean="0">
                <a:latin typeface="Helvetica Neue" charset="0"/>
                <a:ea typeface="Helvetica Neue" charset="0"/>
                <a:cs typeface="Helvetica Neue" charset="0"/>
              </a:rPr>
              <a:t>2015, </a:t>
            </a:r>
            <a:r>
              <a:rPr lang="es-ES" sz="1900" dirty="0" err="1" smtClean="0">
                <a:latin typeface="Helvetica Neue" charset="0"/>
                <a:ea typeface="Helvetica Neue" charset="0"/>
                <a:cs typeface="Helvetica Neue" charset="0"/>
              </a:rPr>
              <a:t>Nakashima</a:t>
            </a:r>
            <a:r>
              <a:rPr lang="es-ES" sz="19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900" dirty="0">
                <a:latin typeface="Helvetica Neue" charset="0"/>
                <a:ea typeface="Helvetica Neue" charset="0"/>
                <a:cs typeface="Helvetica Neue" charset="0"/>
              </a:rPr>
              <a:t>et al., 2014).</a:t>
            </a:r>
            <a:endParaRPr lang="es-ES_tradnl" sz="19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4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096" y="0"/>
            <a:ext cx="7612063" cy="69109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_tradnl" sz="2400" dirty="0" smtClean="0"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Bioensayo con extracto de alga en soja. </a:t>
            </a:r>
            <a:r>
              <a:rPr lang="es-ES_tradnl" sz="1600" dirty="0" smtClean="0"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EFECTO DE RECUPERACI</a:t>
            </a:r>
            <a:r>
              <a:rPr lang="es-ES" sz="1600" dirty="0" smtClean="0"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ÓN   cámara de crecimiento a 32ºC</a:t>
            </a:r>
            <a:endParaRPr lang="es-ES_tradnl" sz="1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4" t="62627" r="52216" b="10961"/>
          <a:stretch/>
        </p:blipFill>
        <p:spPr>
          <a:xfrm>
            <a:off x="0" y="1063451"/>
            <a:ext cx="3203268" cy="26399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38" t="48185" r="21077" b="15652"/>
          <a:stretch/>
        </p:blipFill>
        <p:spPr>
          <a:xfrm>
            <a:off x="3117036" y="1063451"/>
            <a:ext cx="5837262" cy="310577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88409" y="5778228"/>
            <a:ext cx="8396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Martynenko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, </a:t>
            </a:r>
            <a:r>
              <a:rPr lang="es-ES_tradnl" sz="1200" dirty="0" smtClean="0">
                <a:solidFill>
                  <a:srgbClr val="AAAAAA"/>
                </a:solidFill>
                <a:latin typeface="-apple-system" charset="0"/>
              </a:rPr>
              <a:t>A. 2016.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Thermal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imaging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 of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soybean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 response to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drought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 stress: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the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effect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 of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Ascophyllum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nodosum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seaweed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extract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. </a:t>
            </a:r>
            <a:r>
              <a:rPr lang="es-ES_tradnl" sz="1200" dirty="0" err="1">
                <a:solidFill>
                  <a:srgbClr val="AAAAAA"/>
                </a:solidFill>
                <a:latin typeface="-apple-system" charset="0"/>
              </a:rPr>
              <a:t>SpringerPlus</a:t>
            </a:r>
            <a:r>
              <a:rPr lang="es-ES_tradnl" sz="1200" dirty="0">
                <a:solidFill>
                  <a:srgbClr val="AAAAAA"/>
                </a:solidFill>
                <a:latin typeface="-apple-system" charset="0"/>
              </a:rPr>
              <a:t>, 5(1). doi:10.1186/s40064-016-3019-2 </a:t>
            </a:r>
            <a:endParaRPr lang="es-ES_tradnl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907972" y="4615684"/>
            <a:ext cx="483325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       </a:t>
            </a:r>
            <a:r>
              <a:rPr lang="es-ES_tradnl" b="1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Turgor</a:t>
            </a:r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de las hojas.</a:t>
            </a:r>
          </a:p>
          <a:p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5 días de </a:t>
            </a:r>
            <a:r>
              <a:rPr lang="es-ES_tradnl" b="1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estr</a:t>
            </a:r>
            <a:r>
              <a:rPr lang="es-ES" b="1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és</a:t>
            </a:r>
            <a:r>
              <a:rPr lang="es-E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con riego al 5to. día.</a:t>
            </a:r>
            <a:endParaRPr lang="es-ES_tradnl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0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763013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Mecanismos de </a:t>
            </a:r>
            <a:r>
              <a:rPr lang="es-ES_tradnl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acci</a:t>
            </a:r>
            <a:r>
              <a:rPr lang="es-ES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ón</a:t>
            </a:r>
            <a:endParaRPr lang="es-ES_trad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18595" y="842481"/>
            <a:ext cx="7612064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s-ES_tradnl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falta información </a:t>
            </a:r>
            <a:r>
              <a:rPr lang="es-ES_tradnl" b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sobre las bases moleculares </a:t>
            </a:r>
            <a:r>
              <a:rPr lang="es-ES_tradnl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pero se concuerda en “una memoria </a:t>
            </a:r>
            <a:r>
              <a:rPr lang="es-ES_tradnl" b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adaptativa </a:t>
            </a:r>
            <a:r>
              <a:rPr lang="es-ES_tradnl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a partir de un pre-estrés”</a:t>
            </a:r>
          </a:p>
          <a:p>
            <a:pPr algn="just">
              <a:buFont typeface="Wingdings" charset="2"/>
              <a:buChar char="q"/>
            </a:pPr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reajuste del metabolismo por señales previas  y </a:t>
            </a:r>
            <a:r>
              <a:rPr lang="es-ES_tradnl" dirty="0">
                <a:latin typeface="Helvetica Neue" charset="0"/>
                <a:ea typeface="Helvetica Neue" charset="0"/>
                <a:cs typeface="Helvetica Neue" charset="0"/>
              </a:rPr>
              <a:t>expresión génica en respuesta al </a:t>
            </a:r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estrés subsiguiente.  </a:t>
            </a:r>
          </a:p>
          <a:p>
            <a:pPr algn="just"/>
            <a:r>
              <a:rPr lang="es-ES_tradnl" sz="3200" dirty="0" err="1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Priming</a:t>
            </a:r>
            <a:r>
              <a:rPr lang="es-ES_tradnl" sz="32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s-ES_tradnl" sz="32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de la resistencia </a:t>
            </a:r>
            <a:r>
              <a:rPr lang="es-ES_tradnl" sz="32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inducida </a:t>
            </a:r>
            <a:r>
              <a:rPr lang="es-ES_tradnl" sz="3200" dirty="0" smtClean="0">
                <a:latin typeface="Helvetica Neue" charset="0"/>
                <a:ea typeface="Helvetica Neue" charset="0"/>
                <a:cs typeface="Helvetica Neue" charset="0"/>
              </a:rPr>
              <a:t>(es posible pensar en </a:t>
            </a:r>
            <a:r>
              <a:rPr lang="es-ES_tradnl" sz="3200" dirty="0" err="1" smtClean="0">
                <a:latin typeface="Helvetica Neue" charset="0"/>
                <a:ea typeface="Helvetica Neue" charset="0"/>
                <a:cs typeface="Helvetica Neue" charset="0"/>
              </a:rPr>
              <a:t>fitovacunas</a:t>
            </a:r>
            <a:r>
              <a:rPr lang="es-ES_tradnl" sz="3200" dirty="0" smtClean="0">
                <a:latin typeface="Helvetica Neue" charset="0"/>
                <a:ea typeface="Helvetica Neue" charset="0"/>
                <a:cs typeface="Helvetica Neue" charset="0"/>
              </a:rPr>
              <a:t> a corto plazo?).</a:t>
            </a:r>
            <a:endParaRPr lang="es-ES_tradnl" sz="3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just">
              <a:spcAft>
                <a:spcPts val="0"/>
              </a:spcAft>
            </a:pPr>
            <a:endParaRPr lang="es-ES_tradnl" sz="105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1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316" y="79469"/>
            <a:ext cx="8927869" cy="505866"/>
          </a:xfrm>
        </p:spPr>
        <p:txBody>
          <a:bodyPr/>
          <a:lstStyle/>
          <a:p>
            <a:r>
              <a:rPr lang="es-ES_tradnl" sz="2400" dirty="0" smtClean="0">
                <a:solidFill>
                  <a:srgbClr val="FFFF00"/>
                </a:solidFill>
              </a:rPr>
              <a:t>Trigo: </a:t>
            </a:r>
            <a:r>
              <a:rPr lang="es-ES_tradnl" sz="2400" dirty="0" err="1" smtClean="0">
                <a:solidFill>
                  <a:srgbClr val="FFFF00"/>
                </a:solidFill>
              </a:rPr>
              <a:t>fenotipeado</a:t>
            </a:r>
            <a:r>
              <a:rPr lang="es-ES_tradnl" sz="2400" dirty="0" smtClean="0">
                <a:solidFill>
                  <a:srgbClr val="FFFF00"/>
                </a:solidFill>
              </a:rPr>
              <a:t> por contenido de metabolitos </a:t>
            </a:r>
            <a:r>
              <a:rPr lang="es-ES_tradnl" sz="1400" dirty="0" smtClean="0">
                <a:solidFill>
                  <a:srgbClr val="FFFF00"/>
                </a:solidFill>
              </a:rPr>
              <a:t>(SCIRO, Australia 2019)</a:t>
            </a:r>
            <a:endParaRPr lang="es-ES_tradnl" sz="2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3" y="1015129"/>
            <a:ext cx="8137757" cy="1112929"/>
          </a:xfrm>
        </p:spPr>
        <p:txBody>
          <a:bodyPr>
            <a:normAutofit fontScale="92500" lnSpcReduction="10000"/>
          </a:bodyPr>
          <a:lstStyle/>
          <a:p>
            <a:r>
              <a:rPr lang="es-ES_tradnl" sz="14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Fenotipeado</a:t>
            </a:r>
            <a:r>
              <a:rPr lang="es-ES_tradnl" sz="14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metabólico y análisis </a:t>
            </a:r>
            <a:r>
              <a:rPr lang="es-ES_tradnl" sz="14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metabol</a:t>
            </a:r>
            <a:r>
              <a:rPr lang="es-ES" sz="14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ó</a:t>
            </a:r>
            <a:r>
              <a:rPr lang="es-ES_tradnl" sz="14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mico de </a:t>
            </a:r>
            <a:r>
              <a:rPr lang="es-ES_tradnl" sz="1400" dirty="0" err="1" smtClean="0">
                <a:solidFill>
                  <a:srgbClr val="FFFF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serina</a:t>
            </a:r>
            <a:r>
              <a:rPr lang="es-ES_tradnl" sz="1400" dirty="0">
                <a:solidFill>
                  <a:srgbClr val="FFFF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400" dirty="0" err="1">
                <a:solidFill>
                  <a:srgbClr val="FFFF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asparagina</a:t>
            </a:r>
            <a:r>
              <a:rPr lang="es-ES_tradnl" sz="1400" dirty="0">
                <a:solidFill>
                  <a:srgbClr val="FFFF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400" dirty="0" smtClean="0">
                <a:solidFill>
                  <a:srgbClr val="FFFF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metionina y lisina </a:t>
            </a:r>
            <a:r>
              <a:rPr lang="es-ES_tradnl" sz="14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en 8 variedades de trigo en invernadero </a:t>
            </a:r>
            <a:r>
              <a:rPr lang="es-ES_tradnl" sz="1400" i="1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vrs</a:t>
            </a:r>
            <a:r>
              <a:rPr lang="es-ES_tradnl" sz="14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. datos de 21 pruebas regionales de evaluación de la brecha del rendimiento por </a:t>
            </a:r>
            <a:r>
              <a:rPr lang="es-ES_tradnl" sz="14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sequ</a:t>
            </a:r>
            <a:r>
              <a:rPr lang="es-ES" sz="14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ía</a:t>
            </a:r>
            <a:r>
              <a:rPr lang="es-ES" sz="14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.  Índice: </a:t>
            </a:r>
            <a:endParaRPr lang="es-ES_tradnl" sz="1400" dirty="0" smtClean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buFont typeface="Wingdings" charset="2"/>
              <a:buChar char="Ø"/>
            </a:pPr>
            <a:r>
              <a:rPr lang="es-ES_tradnl" sz="14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YDT </a:t>
            </a:r>
            <a:r>
              <a:rPr lang="es-ES_tradnl" sz="1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(brecha) </a:t>
            </a:r>
            <a:r>
              <a:rPr lang="es-ES_tradnl" sz="14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:   Rendimiento bajo sequía / Rendimiento bajo riego =  de 0 a 1   </a:t>
            </a:r>
            <a:r>
              <a:rPr lang="es-ES" sz="14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98% de la variancia genética de la respuesta a la sequia fue explicada por la acumulación de los metabolitos </a:t>
            </a:r>
            <a:endParaRPr lang="es-ES_tradnl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97032" y="585334"/>
            <a:ext cx="65338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Yadav</a:t>
            </a:r>
            <a:r>
              <a:rPr lang="es-ES_tradnl" sz="10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A. </a:t>
            </a:r>
            <a:r>
              <a:rPr lang="es-ES_tradnl" sz="105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 et al. </a:t>
            </a:r>
            <a:r>
              <a:rPr lang="es-ES_tradnl" sz="10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(2019). 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Wheat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drought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tolerance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field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predicted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by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amino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acid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05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responses 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glasshouse-imposed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drought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Journal</a:t>
            </a:r>
            <a:r>
              <a:rPr lang="es-ES_tradnl" sz="105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of Experimental </a:t>
            </a:r>
            <a:r>
              <a:rPr lang="es-ES_tradnl" sz="1050" i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Botany</a:t>
            </a:r>
            <a:r>
              <a:rPr lang="es-ES_tradnl" sz="105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    </a:t>
            </a:r>
            <a:r>
              <a:rPr lang="es-ES_tradnl" sz="105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doi:10.1093/</a:t>
            </a:r>
            <a:r>
              <a:rPr lang="es-ES_tradnl" sz="105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jxb</a:t>
            </a:r>
            <a:r>
              <a:rPr lang="es-ES_tradnl" sz="105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/erz224</a:t>
            </a:r>
            <a:r>
              <a:rPr lang="es-ES_tradnl" sz="10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pic>
        <p:nvPicPr>
          <p:cNvPr id="5" name="Imagen 4" descr="1124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31" t="6128" r="18109" b="55701"/>
          <a:stretch/>
        </p:blipFill>
        <p:spPr bwMode="auto">
          <a:xfrm>
            <a:off x="2277687" y="2643447"/>
            <a:ext cx="5128953" cy="1886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089280" y="2248779"/>
            <a:ext cx="1220206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metionina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58044" y="2282922"/>
            <a:ext cx="1305165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asparagina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3332135" y="4692995"/>
            <a:ext cx="734496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lisina</a:t>
            </a:r>
            <a:endParaRPr lang="es-ES_tradnl" dirty="0"/>
          </a:p>
        </p:txBody>
      </p:sp>
      <p:sp>
        <p:nvSpPr>
          <p:cNvPr id="9" name="Rectángulo 8"/>
          <p:cNvSpPr/>
          <p:nvPr/>
        </p:nvSpPr>
        <p:spPr>
          <a:xfrm>
            <a:off x="5609716" y="4648723"/>
            <a:ext cx="801823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FFFF00"/>
                </a:solidFill>
              </a:rPr>
              <a:t>serina</a:t>
            </a:r>
            <a:endParaRPr lang="es-ES_tradnl" dirty="0"/>
          </a:p>
        </p:txBody>
      </p:sp>
      <p:pic>
        <p:nvPicPr>
          <p:cNvPr id="10" name="Imagen 9" descr="1124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31" t="49438" r="18109" b="16045"/>
          <a:stretch/>
        </p:blipFill>
        <p:spPr bwMode="auto">
          <a:xfrm>
            <a:off x="2277687" y="5000441"/>
            <a:ext cx="5128953" cy="1596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74815" y="3690852"/>
            <a:ext cx="2019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Priming</a:t>
            </a:r>
            <a:r>
              <a:rPr lang="es-ES_tradnl" sz="16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 para desactivar</a:t>
            </a:r>
          </a:p>
          <a:p>
            <a:r>
              <a:rPr lang="es-ES_tradnl" sz="16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s-ES_tradnl" sz="16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enes que actúan en la </a:t>
            </a:r>
            <a:r>
              <a:rPr lang="es-ES" sz="16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síntesis de los metabolitos </a:t>
            </a:r>
            <a:r>
              <a:rPr lang="es-ES" sz="2800" b="1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  <a:endParaRPr lang="es-ES_tradnl" sz="1600" b="1" dirty="0">
              <a:solidFill>
                <a:srgbClr val="FFFF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2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2838" y="200381"/>
            <a:ext cx="8841162" cy="6032421"/>
          </a:xfrm>
          <a:prstGeom prst="rect">
            <a:avLst/>
          </a:prstGeom>
          <a:ln>
            <a:solidFill>
              <a:srgbClr val="F8C000"/>
            </a:solidFill>
          </a:ln>
        </p:spPr>
        <p:txBody>
          <a:bodyPr wrap="square">
            <a:spAutoFit/>
          </a:bodyPr>
          <a:lstStyle/>
          <a:p>
            <a:endParaRPr lang="es-ES_tradnl" dirty="0"/>
          </a:p>
          <a:p>
            <a:r>
              <a:rPr lang="es-ES_tradnl" sz="3200" b="1" dirty="0" err="1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Priming</a:t>
            </a:r>
            <a:r>
              <a:rPr lang="es-ES_tradnl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2800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a partir de un </a:t>
            </a:r>
            <a:r>
              <a:rPr lang="es-ES_tradnl" sz="2800" b="1" dirty="0" err="1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Elicitor</a:t>
            </a:r>
            <a:r>
              <a:rPr lang="es-ES_tradnl" sz="2800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(o inductor) </a:t>
            </a:r>
            <a:endParaRPr lang="es-ES_tradnl" sz="20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s-ES_tradnl" dirty="0" smtClean="0"/>
          </a:p>
          <a:p>
            <a:r>
              <a:rPr lang="es-ES_tradnl" sz="20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INDUCTOR       tiempo       expresión </a:t>
            </a:r>
            <a:r>
              <a:rPr lang="es-ES" sz="20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génica </a:t>
            </a:r>
            <a:r>
              <a:rPr lang="es-ES_tradnl" sz="20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    resistencia </a:t>
            </a:r>
            <a:r>
              <a:rPr lang="es-ES_tradnl" sz="20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inducida </a:t>
            </a:r>
            <a:r>
              <a:rPr lang="es-ES_tradnl" sz="20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 </a:t>
            </a:r>
            <a:r>
              <a:rPr lang="es-ES_tradnl" sz="20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local </a:t>
            </a:r>
            <a:r>
              <a:rPr lang="es-ES_tradnl" sz="20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 sistémica). Tres alternativas:</a:t>
            </a:r>
          </a:p>
          <a:p>
            <a:endParaRPr lang="es-ES_trad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800100" lvl="1" indent="-342900">
              <a:buAutoNum type="arabicParenBoth"/>
            </a:pPr>
            <a:r>
              <a:rPr lang="es-ES_tradnl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Las 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defensas </a:t>
            </a:r>
            <a:r>
              <a:rPr lang="es-ES_tradnl" sz="16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6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no cambian 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tras la inoculación del patógeno o la aparición del estrés. </a:t>
            </a:r>
            <a:endParaRPr lang="es-ES_tradnl" sz="16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endParaRPr lang="es-ES_tradnl" sz="1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(2) Las defensas </a:t>
            </a:r>
            <a:r>
              <a:rPr lang="es-ES_tradnl" sz="16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6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se incrementan 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tras la inoculación del patógeno o del estrés</a:t>
            </a:r>
            <a:r>
              <a:rPr lang="es-ES_tradnl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</a:p>
          <a:p>
            <a:pPr lvl="1"/>
            <a:endParaRPr lang="es-ES_tradnl" sz="1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(3) </a:t>
            </a:r>
            <a:r>
              <a:rPr lang="es-ES_tradnl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Las defensas </a:t>
            </a:r>
            <a:r>
              <a:rPr lang="es-ES_tradnl" sz="16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solo se </a:t>
            </a:r>
            <a:r>
              <a:rPr lang="es-ES_tradnl" sz="16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expresan </a:t>
            </a:r>
            <a:r>
              <a:rPr lang="es-ES_tradnl" sz="16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cuando </a:t>
            </a:r>
            <a:r>
              <a:rPr lang="es-ES_tradnl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la 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planta </a:t>
            </a:r>
            <a:r>
              <a:rPr lang="es-ES_tradnl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es atacada por el 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patógeno </a:t>
            </a:r>
            <a:r>
              <a:rPr lang="es-ES_tradnl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 aparece el 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estrés </a:t>
            </a:r>
            <a:r>
              <a:rPr lang="es-ES_tradnl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 </a:t>
            </a:r>
            <a:r>
              <a:rPr lang="es-ES_tradnl" b="1" dirty="0" err="1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Fitovacuna</a:t>
            </a:r>
            <a:r>
              <a:rPr lang="es-ES_tradnl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?</a:t>
            </a:r>
            <a:r>
              <a:rPr lang="es-ES_tradnl" sz="1600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). 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Menor costo energético </a:t>
            </a:r>
            <a:r>
              <a:rPr lang="es-ES_tradnl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y metabólico por 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la planta.</a:t>
            </a:r>
          </a:p>
          <a:p>
            <a:endParaRPr lang="es-ES_tradnl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s-ES_tradnl" sz="1600" dirty="0"/>
          </a:p>
          <a:p>
            <a:r>
              <a:rPr lang="es-ES_tradnl" dirty="0" smtClean="0"/>
              <a:t> 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2018 Argentina, zona sojera, múltiples ensayos INTA: </a:t>
            </a:r>
            <a:r>
              <a:rPr lang="es-ES_tradnl" dirty="0" err="1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elicitor</a:t>
            </a:r>
            <a:r>
              <a:rPr lang="es-ES_tradnl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PSP1 </a:t>
            </a:r>
            <a:r>
              <a:rPr lang="es-ES_tradnl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(proteasa </a:t>
            </a:r>
            <a:r>
              <a:rPr lang="es-ES_tradnl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AsES</a:t>
            </a:r>
            <a:r>
              <a:rPr lang="es-ES_tradnl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del hongo  </a:t>
            </a:r>
            <a:r>
              <a:rPr lang="es-ES_tradnl" b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no letal </a:t>
            </a:r>
            <a:r>
              <a:rPr lang="es-ES_tradnl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de </a:t>
            </a:r>
            <a:r>
              <a:rPr lang="es-ES_tradnl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frutilla </a:t>
            </a:r>
            <a:r>
              <a:rPr lang="es-ES_tradnl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Acremonium</a:t>
            </a:r>
            <a:r>
              <a:rPr lang="es-ES_tradnl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strictum</a:t>
            </a:r>
            <a:r>
              <a:rPr lang="es-ES_tradnl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contra enfermedades </a:t>
            </a:r>
            <a:r>
              <a:rPr lang="es-ES_tradnl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tard</a:t>
            </a:r>
            <a:r>
              <a:rPr lang="es-ES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ías</a:t>
            </a:r>
            <a:r>
              <a:rPr lang="es-E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en soja </a:t>
            </a:r>
            <a:r>
              <a:rPr lang="es-ES_tradnl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como </a:t>
            </a:r>
            <a:r>
              <a:rPr lang="es-ES_tradnl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Septoria</a:t>
            </a:r>
            <a:r>
              <a:rPr lang="es-ES_tradnl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y  </a:t>
            </a:r>
            <a:r>
              <a:rPr lang="es-ES_tradnl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Cercospora</a:t>
            </a:r>
            <a:r>
              <a:rPr lang="es-ES_tradnl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.</a:t>
            </a:r>
            <a:r>
              <a:rPr lang="es-ES_tradnl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s-ES_tradnl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  </a:t>
            </a:r>
            <a:endParaRPr lang="es-ES_tradnl" dirty="0"/>
          </a:p>
          <a:p>
            <a:pPr lvl="0"/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Chalfoun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N. et al. 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Elicitor-based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Biostimulant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PSP1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protects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Soybean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against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late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season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diseases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field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trials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Front.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Sci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., 12 June 2018 | </a:t>
            </a:r>
            <a:r>
              <a:rPr lang="es-ES_tradnl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hlinkClick r:id="rId2"/>
              </a:rPr>
              <a:t>https://doi.org/10.3389/fpls.2018.00763</a:t>
            </a:r>
            <a:endParaRPr lang="es-ES_tradnl" sz="1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s-ES_tradnl" dirty="0"/>
          </a:p>
        </p:txBody>
      </p:sp>
      <p:sp>
        <p:nvSpPr>
          <p:cNvPr id="3" name="Triángulo 2"/>
          <p:cNvSpPr/>
          <p:nvPr/>
        </p:nvSpPr>
        <p:spPr>
          <a:xfrm rot="5400000">
            <a:off x="3147351" y="1281092"/>
            <a:ext cx="241810" cy="32419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riángulo 4"/>
          <p:cNvSpPr/>
          <p:nvPr/>
        </p:nvSpPr>
        <p:spPr>
          <a:xfrm rot="5400000">
            <a:off x="5582529" y="1281092"/>
            <a:ext cx="241810" cy="32419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riángulo 5"/>
          <p:cNvSpPr/>
          <p:nvPr/>
        </p:nvSpPr>
        <p:spPr>
          <a:xfrm rot="5400000">
            <a:off x="1853305" y="1281092"/>
            <a:ext cx="241810" cy="32419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481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8313" y="6350"/>
            <a:ext cx="867568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600" dirty="0" smtClean="0">
                <a:solidFill>
                  <a:srgbClr val="61F9FF"/>
                </a:solidFill>
                <a:latin typeface="Helvetica Neue"/>
                <a:cs typeface="Helvetica Neue"/>
              </a:rPr>
              <a:t>Evolución en el consumo de proteínas</a:t>
            </a:r>
            <a:endParaRPr lang="es-ES" sz="3600" dirty="0">
              <a:solidFill>
                <a:srgbClr val="61F9FF"/>
              </a:solidFill>
              <a:latin typeface="Helvetica Neue"/>
              <a:cs typeface="Helvetica Neue"/>
            </a:endParaRPr>
          </a:p>
        </p:txBody>
      </p:sp>
      <p:pic>
        <p:nvPicPr>
          <p:cNvPr id="25602" name="Imagen 4" descr="me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90"/>
          <a:stretch>
            <a:fillRect/>
          </a:stretch>
        </p:blipFill>
        <p:spPr bwMode="auto">
          <a:xfrm>
            <a:off x="1004139" y="1373314"/>
            <a:ext cx="583247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5"/>
          <p:cNvSpPr txBox="1">
            <a:spLocks noChangeArrowheads="1"/>
          </p:cNvSpPr>
          <p:nvPr/>
        </p:nvSpPr>
        <p:spPr bwMode="auto">
          <a:xfrm>
            <a:off x="4448889" y="1901181"/>
            <a:ext cx="2700338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000" b="1" dirty="0" smtClean="0">
                <a:solidFill>
                  <a:srgbClr val="0070C0"/>
                </a:solidFill>
                <a:latin typeface="Corbel" charset="0"/>
              </a:rPr>
              <a:t>Promedio mundial consumo </a:t>
            </a:r>
            <a:r>
              <a:rPr lang="es-ES" sz="2000" b="1" i="1" dirty="0" smtClean="0">
                <a:solidFill>
                  <a:srgbClr val="0070C0"/>
                </a:solidFill>
                <a:latin typeface="Corbel" charset="0"/>
              </a:rPr>
              <a:t>per </a:t>
            </a:r>
            <a:r>
              <a:rPr lang="es-ES" sz="2000" b="1" i="1" dirty="0" err="1" smtClean="0">
                <a:solidFill>
                  <a:srgbClr val="0070C0"/>
                </a:solidFill>
                <a:latin typeface="Corbel" charset="0"/>
              </a:rPr>
              <a:t>capita</a:t>
            </a:r>
            <a:endParaRPr lang="es-ES" sz="1600" dirty="0">
              <a:solidFill>
                <a:srgbClr val="61F9FF"/>
              </a:solidFill>
              <a:latin typeface="Corbe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98624" y="1363788"/>
            <a:ext cx="2750603" cy="369332"/>
          </a:xfrm>
          <a:prstGeom prst="rect">
            <a:avLst/>
          </a:prstGeom>
          <a:solidFill>
            <a:srgbClr val="5959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61F9FF"/>
                </a:solidFill>
                <a:latin typeface="Helvetica Neue"/>
                <a:cs typeface="Helvetica Neue"/>
              </a:rPr>
              <a:t>proyección 1964 </a:t>
            </a:r>
            <a:r>
              <a:rPr lang="es-ES" dirty="0" err="1">
                <a:solidFill>
                  <a:srgbClr val="61F9FF"/>
                </a:solidFill>
                <a:latin typeface="Helvetica Neue"/>
                <a:cs typeface="Helvetica Neue"/>
              </a:rPr>
              <a:t>to</a:t>
            </a:r>
            <a:r>
              <a:rPr lang="es-ES" dirty="0">
                <a:solidFill>
                  <a:srgbClr val="61F9FF"/>
                </a:solidFill>
                <a:latin typeface="Helvetica Neue"/>
                <a:cs typeface="Helvetica Neue"/>
              </a:rPr>
              <a:t> 2030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02916" y="4103714"/>
            <a:ext cx="3657369" cy="4001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61F9FF"/>
                </a:solidFill>
                <a:latin typeface="Helvetica Neue"/>
                <a:cs typeface="Helvetica Neue"/>
              </a:rPr>
              <a:t>más grano </a:t>
            </a:r>
            <a:r>
              <a:rPr lang="es-ES" sz="2000" dirty="0">
                <a:solidFill>
                  <a:srgbClr val="61F9FF"/>
                </a:solidFill>
                <a:latin typeface="Helvetica Neue"/>
                <a:cs typeface="Helvetica Neue"/>
              </a:rPr>
              <a:t>para más carne…..</a:t>
            </a:r>
            <a:endParaRPr lang="es-ES_tradnl" sz="2000" dirty="0"/>
          </a:p>
        </p:txBody>
      </p:sp>
      <p:sp>
        <p:nvSpPr>
          <p:cNvPr id="7" name="Triángulo 6"/>
          <p:cNvSpPr/>
          <p:nvPr/>
        </p:nvSpPr>
        <p:spPr>
          <a:xfrm rot="16200000">
            <a:off x="4337990" y="3953112"/>
            <a:ext cx="822582" cy="701313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875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479" y="4516095"/>
            <a:ext cx="8855148" cy="188470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_tradnl" sz="1600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vacuna (ELICITOR) contra </a:t>
            </a:r>
            <a:r>
              <a:rPr lang="es-ES_tradnl" sz="1600" b="1" dirty="0">
                <a:effectLst/>
                <a:latin typeface="Helvetica Neue" charset="0"/>
                <a:ea typeface="Helvetica Neue" charset="0"/>
                <a:cs typeface="Helvetica Neue" charset="0"/>
              </a:rPr>
              <a:t>Fusarium </a:t>
            </a:r>
            <a:r>
              <a:rPr lang="es-ES_tradnl" sz="1600" b="1" dirty="0" err="1">
                <a:effectLst/>
                <a:latin typeface="Helvetica Neue" charset="0"/>
                <a:ea typeface="Helvetica Neue" charset="0"/>
                <a:cs typeface="Helvetica Neue" charset="0"/>
              </a:rPr>
              <a:t>Race</a:t>
            </a:r>
            <a:r>
              <a:rPr lang="es-ES_tradnl" sz="1600" b="1" dirty="0">
                <a:effectLst/>
                <a:latin typeface="Helvetica Neue" charset="0"/>
                <a:ea typeface="Helvetica Neue" charset="0"/>
                <a:cs typeface="Helvetica Neue" charset="0"/>
              </a:rPr>
              <a:t> 4</a:t>
            </a:r>
          </a:p>
          <a:p>
            <a:r>
              <a:rPr lang="es-ES_tradnl" sz="1200" dirty="0">
                <a:effectLst/>
                <a:latin typeface="Helvetica Neue" charset="0"/>
                <a:ea typeface="Helvetica Neue" charset="0"/>
                <a:cs typeface="Helvetica Neue" charset="0"/>
              </a:rPr>
              <a:t>patente </a:t>
            </a:r>
            <a:r>
              <a:rPr lang="es-ES_tradnl" sz="12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US20070142227A1, en </a:t>
            </a:r>
            <a:r>
              <a:rPr lang="es-ES_tradnl" sz="1200" dirty="0">
                <a:effectLst/>
                <a:latin typeface="Helvetica Neue" charset="0"/>
                <a:ea typeface="Helvetica Neue" charset="0"/>
                <a:cs typeface="Helvetica Neue" charset="0"/>
              </a:rPr>
              <a:t>2007 </a:t>
            </a:r>
            <a:r>
              <a:rPr lang="es-ES_tradnl" sz="12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por </a:t>
            </a:r>
            <a:r>
              <a:rPr lang="es-ES_tradnl" sz="1200" dirty="0" smtClean="0">
                <a:effectLst/>
                <a:latin typeface="Helvetica Neue" charset="0"/>
                <a:ea typeface="Helvetica Neue" charset="0"/>
                <a:cs typeface="Helvetica Neue" charset="0"/>
                <a:hlinkClick r:id="rId2"/>
              </a:rPr>
              <a:t>A</a:t>
            </a:r>
            <a:r>
              <a:rPr lang="es-ES_tradnl" sz="1200" dirty="0">
                <a:effectLst/>
                <a:latin typeface="Helvetica Neue" charset="0"/>
                <a:ea typeface="Helvetica Neue" charset="0"/>
                <a:cs typeface="Helvetica Neue" charset="0"/>
                <a:hlinkClick r:id="rId2"/>
              </a:rPr>
              <a:t>. Rajamannan</a:t>
            </a:r>
            <a:r>
              <a:rPr lang="es-ES_tradnl" sz="1200" dirty="0">
                <a:effectLst/>
                <a:latin typeface="Helvetica Neue" charset="0"/>
                <a:ea typeface="Helvetica Neue" charset="0"/>
                <a:cs typeface="Helvetica Neue" charset="0"/>
              </a:rPr>
              <a:t>  Agro-K </a:t>
            </a:r>
            <a:r>
              <a:rPr lang="es-ES_tradnl" sz="12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Philippines</a:t>
            </a:r>
            <a:r>
              <a:rPr lang="es-ES_tradnl" sz="12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200" dirty="0">
                <a:effectLst/>
                <a:latin typeface="Helvetica Neue" charset="0"/>
                <a:ea typeface="Helvetica Neue" charset="0"/>
                <a:cs typeface="Helvetica Neue" charset="0"/>
              </a:rPr>
              <a:t>pruebas (2016-2019</a:t>
            </a:r>
            <a:r>
              <a:rPr lang="es-ES_tradnl" sz="12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) (lanzamiento 2020)</a:t>
            </a:r>
            <a:endParaRPr lang="es-ES_tradnl" sz="12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_tradnl" sz="1500" dirty="0">
                <a:effectLst/>
                <a:latin typeface="Helvetica Neue" charset="0"/>
                <a:ea typeface="Helvetica Neue" charset="0"/>
                <a:cs typeface="Helvetica Neue" charset="0"/>
              </a:rPr>
              <a:t>Extractos de microorganismos combinados con ácidos fosfóricos y fosforosos, fosfatos, fosfitos, sales de calcio, magnesio, potasio, manganeso, zinc, cobre, hierro y sodio inyectados en el tronco de plantas de banana inducen resistencia </a:t>
            </a:r>
            <a:r>
              <a:rPr lang="es-ES_tradnl" sz="15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sist</a:t>
            </a:r>
            <a:r>
              <a:rPr lang="es-ES" sz="1500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émica</a:t>
            </a:r>
            <a:r>
              <a:rPr lang="es-ES_tradnl" sz="15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.    </a:t>
            </a:r>
            <a:r>
              <a:rPr lang="es-ES_tradnl" sz="1500" dirty="0" err="1" smtClean="0">
                <a:solidFill>
                  <a:srgbClr val="FFFF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Producci</a:t>
            </a:r>
            <a:r>
              <a:rPr lang="es-ES" sz="1500" dirty="0" err="1" smtClean="0">
                <a:solidFill>
                  <a:srgbClr val="FFFF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ón</a:t>
            </a:r>
            <a:r>
              <a:rPr lang="es-ES" sz="1500" dirty="0" smtClean="0">
                <a:solidFill>
                  <a:srgbClr val="FFFF00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 normal.</a:t>
            </a:r>
            <a:endParaRPr lang="es-ES_tradnl" sz="1500" dirty="0">
              <a:solidFill>
                <a:srgbClr val="FFFF00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322" y="158018"/>
            <a:ext cx="5781925" cy="435807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3479" y="158018"/>
            <a:ext cx="3756390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1era. FITOVACUNA 2020</a:t>
            </a:r>
            <a:endParaRPr lang="es-ES_tradnl" sz="2400" b="1" dirty="0">
              <a:solidFill>
                <a:srgbClr val="FFFF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54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Editando y/o </a:t>
            </a:r>
            <a:r>
              <a:rPr lang="es-ES_tradnl" sz="5400" dirty="0" err="1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Elicitando</a:t>
            </a:r>
            <a:r>
              <a:rPr lang="es-ES_tradnl" sz="54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66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genes</a:t>
            </a:r>
            <a:r>
              <a:rPr lang="es-ES_tradnl" sz="54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…..</a:t>
            </a:r>
            <a:endParaRPr lang="es-ES_tradnl" sz="5400" dirty="0">
              <a:solidFill>
                <a:srgbClr val="FFFF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5173" y="1750358"/>
            <a:ext cx="7612063" cy="2611360"/>
          </a:xfrm>
        </p:spPr>
      </p:pic>
      <p:sp>
        <p:nvSpPr>
          <p:cNvPr id="3" name="Rectángulo 2"/>
          <p:cNvSpPr/>
          <p:nvPr/>
        </p:nvSpPr>
        <p:spPr>
          <a:xfrm>
            <a:off x="1008478" y="4128300"/>
            <a:ext cx="6947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Imitación de señales de patógenos activando diferentes vías de señalización </a:t>
            </a:r>
          </a:p>
        </p:txBody>
      </p:sp>
    </p:spTree>
    <p:extLst>
      <p:ext uri="{BB962C8B-B14F-4D97-AF65-F5344CB8AC3E}">
        <p14:creationId xmlns:p14="http://schemas.microsoft.com/office/powerpoint/2010/main" xmlns="" val="7198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9328" y="793437"/>
            <a:ext cx="7612064" cy="5929230"/>
          </a:xfrm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s-ES_tradnl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Soluciones agronómicas</a:t>
            </a:r>
          </a:p>
          <a:p>
            <a:pPr lvl="1"/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Infraestructura (electricidad, caminos, riego)</a:t>
            </a:r>
          </a:p>
          <a:p>
            <a:pPr lvl="1"/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Disponibilidad de insumos (agua, fertilizantes, protección, </a:t>
            </a:r>
            <a:r>
              <a:rPr lang="es-ES_tradnl" dirty="0" err="1" smtClean="0">
                <a:latin typeface="Helvetica Neue" charset="0"/>
                <a:ea typeface="Helvetica Neue" charset="0"/>
                <a:cs typeface="Helvetica Neue" charset="0"/>
              </a:rPr>
              <a:t>bioprotección</a:t>
            </a:r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  y </a:t>
            </a:r>
            <a:r>
              <a:rPr lang="es-ES_tradnl" dirty="0" err="1" smtClean="0">
                <a:solidFill>
                  <a:srgbClr val="63DBFF"/>
                </a:solidFill>
                <a:latin typeface="Helvetica Neue" charset="0"/>
                <a:ea typeface="Helvetica Neue" charset="0"/>
                <a:cs typeface="Helvetica Neue" charset="0"/>
              </a:rPr>
              <a:t>bioestimulación</a:t>
            </a:r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 de los cultivos)</a:t>
            </a:r>
          </a:p>
          <a:p>
            <a:pPr lvl="1"/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Acceso a mercados y financiamiento</a:t>
            </a:r>
          </a:p>
          <a:p>
            <a:pPr lvl="1"/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Mecanización,  digitalización, MIP, BPA, nanotecnología</a:t>
            </a:r>
          </a:p>
          <a:p>
            <a:pPr lvl="1"/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Acceso a semillas de calidad</a:t>
            </a:r>
          </a:p>
          <a:p>
            <a:pPr>
              <a:buFont typeface="Wingdings" charset="2"/>
              <a:buChar char="q"/>
            </a:pPr>
            <a:r>
              <a:rPr lang="es-ES_tradnl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Soluciones por el camino genético</a:t>
            </a:r>
          </a:p>
          <a:p>
            <a:pPr lvl="1"/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Mejora </a:t>
            </a:r>
            <a:r>
              <a:rPr lang="es-ES" dirty="0">
                <a:latin typeface="Helvetica Neue" charset="0"/>
                <a:ea typeface="Helvetica Neue" charset="0"/>
                <a:cs typeface="Helvetica Neue" charset="0"/>
              </a:rPr>
              <a:t>convencional + ingeniería genética + edición génica </a:t>
            </a:r>
          </a:p>
          <a:p>
            <a:pPr lvl="1"/>
            <a:r>
              <a:rPr lang="es-ES_tradnl" dirty="0" smtClean="0">
                <a:latin typeface="Helvetica Neue" charset="0"/>
                <a:ea typeface="Helvetica Neue" charset="0"/>
                <a:cs typeface="Helvetica Neue" charset="0"/>
              </a:rPr>
              <a:t>genética molecular (identificación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, aislamiento  y caracterización de genes) que determinan  las respuestas</a:t>
            </a:r>
          </a:p>
          <a:p>
            <a:pPr lvl="1"/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Edición y/o </a:t>
            </a:r>
            <a:r>
              <a:rPr lang="es-ES" dirty="0" err="1" smtClean="0">
                <a:latin typeface="Helvetica Neue" charset="0"/>
                <a:ea typeface="Helvetica Neue" charset="0"/>
                <a:cs typeface="Helvetica Neue" charset="0"/>
              </a:rPr>
              <a:t>elicitación</a:t>
            </a:r>
            <a:r>
              <a:rPr lang="es-ES" dirty="0" smtClean="0">
                <a:latin typeface="Helvetica Neue" charset="0"/>
                <a:ea typeface="Helvetica Neue" charset="0"/>
                <a:cs typeface="Helvetica Neue" charset="0"/>
              </a:rPr>
              <a:t> de genes.    </a:t>
            </a:r>
          </a:p>
          <a:p>
            <a:pPr marL="0" indent="0">
              <a:buNone/>
            </a:pPr>
            <a:endParaRPr lang="es-E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1844" y="75264"/>
            <a:ext cx="30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solidFill>
                  <a:srgbClr val="FFFF00"/>
                </a:solidFill>
              </a:rPr>
              <a:t>Complementación….</a:t>
            </a:r>
            <a:endParaRPr lang="es-ES_tradn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0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613343"/>
          </a:xfrm>
        </p:spPr>
        <p:txBody>
          <a:bodyPr/>
          <a:lstStyle/>
          <a:p>
            <a:r>
              <a:rPr lang="es-E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APLICABILIDAD  de los BIOESTIMULANTES en el MANEJO:</a:t>
            </a:r>
            <a:endParaRPr lang="es-E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27069" y="692811"/>
            <a:ext cx="8298390" cy="588874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Complementarios a las prácticas agrícolas normales.</a:t>
            </a:r>
          </a:p>
          <a:p>
            <a:pPr>
              <a:buFont typeface="Wingdings" charset="2"/>
              <a:buChar char="q"/>
            </a:pPr>
            <a:r>
              <a:rPr lang="es-ES_tradnl" sz="2000" b="1" dirty="0">
                <a:latin typeface="Helvetica Neue" charset="0"/>
                <a:ea typeface="Helvetica Neue" charset="0"/>
                <a:cs typeface="Helvetica Neue" charset="0"/>
              </a:rPr>
              <a:t>Mantener el nivel de rendimiento bajo estrés prolongado (+15% - 40% sobre el no tratado).</a:t>
            </a:r>
          </a:p>
          <a:p>
            <a:pPr>
              <a:buFont typeface="Wingdings" charset="2"/>
              <a:buChar char="q"/>
            </a:pP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(toxicidad cero o mínima), sin riesgo para el operador, sin equipos especiales. </a:t>
            </a:r>
          </a:p>
          <a:p>
            <a:pPr>
              <a:buFont typeface="Wingdings" charset="2"/>
              <a:buChar char="q"/>
            </a:pP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Dosis mínimas de los principios activos por </a:t>
            </a:r>
            <a:r>
              <a:rPr lang="es-ES" sz="2000" b="1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Há</a:t>
            </a: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. </a:t>
            </a:r>
          </a:p>
          <a:p>
            <a:pPr>
              <a:buFont typeface="Wingdings" charset="2"/>
              <a:buChar char="q"/>
            </a:pP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Costos aceptables</a:t>
            </a:r>
            <a:r>
              <a:rPr lang="es-ES" sz="2000" b="1" dirty="0">
                <a:solidFill>
                  <a:srgbClr val="FFFFFF"/>
                </a:solidFill>
                <a:latin typeface="Helvetica Neue"/>
                <a:cs typeface="Helvetica Neue"/>
              </a:rPr>
              <a:t>. Mercado en expansión.</a:t>
            </a:r>
          </a:p>
          <a:p>
            <a:pPr>
              <a:buFont typeface="Wingdings" charset="2"/>
              <a:buChar char="q"/>
            </a:pP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Comprobación y validación a nivel del campo  con  rigor científico</a:t>
            </a:r>
            <a:r>
              <a:rPr lang="es-ES" sz="2000" b="1" dirty="0">
                <a:solidFill>
                  <a:srgbClr val="FFFFFF"/>
                </a:solidFill>
                <a:latin typeface="Helvetica Neue"/>
                <a:cs typeface="Helvetica Neue"/>
              </a:rPr>
              <a:t>. </a:t>
            </a:r>
            <a:endParaRPr lang="es-ES" sz="20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buFont typeface="Wingdings" charset="2"/>
              <a:buChar char="q"/>
            </a:pP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Avance </a:t>
            </a:r>
            <a:r>
              <a:rPr lang="es-ES" sz="2000" b="1" dirty="0">
                <a:solidFill>
                  <a:srgbClr val="FFFFFF"/>
                </a:solidFill>
                <a:latin typeface="Helvetica Neue"/>
                <a:cs typeface="Helvetica Neue"/>
              </a:rPr>
              <a:t>en el conocimiento de los principios activos  y </a:t>
            </a: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mecanismos de acción en </a:t>
            </a:r>
            <a:r>
              <a:rPr lang="es-ES" sz="2000" b="1" dirty="0">
                <a:solidFill>
                  <a:srgbClr val="FFFFFF"/>
                </a:solidFill>
                <a:latin typeface="Helvetica Neue"/>
                <a:cs typeface="Helvetica Neue"/>
              </a:rPr>
              <a:t>pleno auge</a:t>
            </a: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. </a:t>
            </a:r>
          </a:p>
          <a:p>
            <a:pPr>
              <a:buFont typeface="Wingdings" charset="2"/>
              <a:buChar char="q"/>
            </a:pPr>
            <a:r>
              <a:rPr lang="es-ES" sz="20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Formulación nacional.</a:t>
            </a:r>
            <a:endParaRPr lang="es-ES" sz="20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7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uadroTexto 1"/>
          <p:cNvSpPr txBox="1">
            <a:spLocks noChangeArrowheads="1"/>
          </p:cNvSpPr>
          <p:nvPr/>
        </p:nvSpPr>
        <p:spPr bwMode="auto">
          <a:xfrm>
            <a:off x="3995738" y="6021388"/>
            <a:ext cx="500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3200" b="1" i="1" dirty="0">
                <a:solidFill>
                  <a:srgbClr val="61F9FF"/>
                </a:solidFill>
                <a:latin typeface="Corbel" charset="0"/>
              </a:rPr>
              <a:t>GRACIAS por la ATENCIÓN</a:t>
            </a:r>
          </a:p>
        </p:txBody>
      </p:sp>
      <p:pic>
        <p:nvPicPr>
          <p:cNvPr id="81922" name="Imagen 2" descr="para títul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402" y="5383946"/>
            <a:ext cx="3331841" cy="1474054"/>
          </a:xfrm>
          <a:prstGeom prst="rect">
            <a:avLst/>
          </a:prstGeom>
          <a:noFill/>
          <a:ln w="9525">
            <a:solidFill>
              <a:srgbClr val="F07F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0402" y="66524"/>
            <a:ext cx="85770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i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Mirando al futuro: </a:t>
            </a:r>
          </a:p>
          <a:p>
            <a:pPr algn="just"/>
            <a:endParaRPr lang="es-ES" sz="4000" i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indent="-457200">
              <a:buFont typeface="Wingdings" charset="2"/>
              <a:buChar char="q"/>
            </a:pPr>
            <a:r>
              <a:rPr lang="es-ES" sz="2800" i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	I+D+ </a:t>
            </a:r>
            <a:r>
              <a:rPr lang="es-ES" sz="2800" i="1" dirty="0" err="1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Inov</a:t>
            </a:r>
            <a:r>
              <a:rPr lang="es-ES" sz="2800" i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en </a:t>
            </a:r>
            <a:r>
              <a:rPr lang="es-ES" sz="2800" i="1" dirty="0" err="1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bioestimulantes</a:t>
            </a:r>
            <a:r>
              <a:rPr lang="es-ES" sz="2800" i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 : PROGRAMA  publico/privado ( soluciones sostenibles y efectivas </a:t>
            </a:r>
            <a:r>
              <a:rPr lang="es-ES" sz="2800" i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de los problemas de los </a:t>
            </a:r>
            <a:r>
              <a:rPr lang="es-ES" sz="2800" i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cultivos ).</a:t>
            </a:r>
          </a:p>
          <a:p>
            <a:endParaRPr lang="es-ES" sz="2800" i="1" dirty="0" smtClean="0">
              <a:solidFill>
                <a:srgbClr val="FFFF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indent="-457200">
              <a:buFont typeface="Wingdings" charset="2"/>
              <a:buChar char="q"/>
            </a:pPr>
            <a:r>
              <a:rPr lang="es-ES" sz="2800" i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Creación de un grupo de trabajo y desarrollo de tesis (validación local y desarrollo de productos nacionales):    grupo online, tesis, formulación de un proyecto</a:t>
            </a:r>
          </a:p>
          <a:p>
            <a:pPr marL="457200" indent="-457200">
              <a:buFont typeface="Wingdings" charset="2"/>
              <a:buChar char="q"/>
            </a:pPr>
            <a:endParaRPr lang="es-ES" sz="2800" i="1" dirty="0" smtClean="0">
              <a:solidFill>
                <a:srgbClr val="FFFF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s-ES" sz="2800" i="1" dirty="0" smtClean="0">
              <a:solidFill>
                <a:srgbClr val="FFFF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s-ES" sz="2400" b="1" dirty="0" smtClean="0">
                <a:solidFill>
                  <a:srgbClr val="FFFF00"/>
                </a:solidFill>
                <a:latin typeface="Helvetica Neue"/>
                <a:cs typeface="Helvetica Neue"/>
              </a:rPr>
              <a:t>  </a:t>
            </a:r>
            <a:endParaRPr lang="es-ES" sz="2400" b="1" dirty="0">
              <a:solidFill>
                <a:srgbClr val="FFFF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5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174" y="79469"/>
            <a:ext cx="7612063" cy="454788"/>
          </a:xfrm>
        </p:spPr>
        <p:txBody>
          <a:bodyPr/>
          <a:lstStyle/>
          <a:p>
            <a:r>
              <a:rPr lang="es-ES" sz="2400" dirty="0" smtClean="0">
                <a:solidFill>
                  <a:srgbClr val="61F9FF"/>
                </a:solidFill>
                <a:latin typeface="Arial Black"/>
                <a:cs typeface="Arial Black"/>
              </a:rPr>
              <a:t>Referencias</a:t>
            </a:r>
            <a:endParaRPr lang="es-ES" sz="2400" dirty="0">
              <a:solidFill>
                <a:srgbClr val="61F9FF"/>
              </a:solidFill>
              <a:latin typeface="Arial Black"/>
              <a:cs typeface="Arial Black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5174" y="655029"/>
            <a:ext cx="8011742" cy="5301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du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Jardin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P. 2015.  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biostimulants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Definition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concept,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main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categories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regulation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Scientia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Horticulturae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review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  196: 3–14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s-ES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Calvo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Pamela et al. 2014.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Agricultural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uses of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biostimulants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nb-NO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 </a:t>
            </a:r>
            <a:r>
              <a:rPr lang="nb-NO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Soil</a:t>
            </a:r>
            <a:r>
              <a:rPr lang="nb-NO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(2014) 383:3–</a:t>
            </a:r>
            <a:r>
              <a:rPr lang="nb-NO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41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s-ES" sz="11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Thakur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M. and B. Singh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Sohal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2013.  Role of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Elicitors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Inducing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Resistance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Plants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against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Pathogen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Infection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: A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Review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ISRN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Biochemistry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Volume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2013 (2013),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Article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ID 762412, 10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pages</a:t>
            </a:r>
            <a:endParaRPr lang="es-ES" sz="11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s-ES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Barreto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Figueiredo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Marcia 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et al. 2010.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Growth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Promoting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Rhizobacteria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: Fundamentals and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Applications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D.K.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Maheshwari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(ed.),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Growth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Health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Promoting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Bacteria</a:t>
            </a:r>
            <a:r>
              <a:rPr lang="es-ES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21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Microbiology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Monographs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18, DOI 10.1007/978-3-642-13612-2_2, #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Springer-Verlag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Berlin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Heidelberg.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s-ES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Dale </a:t>
            </a:r>
            <a:r>
              <a:rPr lang="es-ES" sz="11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Walters</a:t>
            </a:r>
            <a:r>
              <a:rPr lang="es-ES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et al. 2005.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Induced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Resistance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for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Disease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Control: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Maximizing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Efficacy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of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Resistance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Elicitors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review</a:t>
            </a:r>
            <a:r>
              <a:rPr lang="es-ES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 PHYTOPATHOLOGY  Vol. 95, No. 12, 1368- 1373, </a:t>
            </a:r>
            <a:r>
              <a:rPr lang="es-ES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2005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Santaniello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A,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Scartazza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A,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Gresta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F,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Loreti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E,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Biasone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A, Di Tommaso D,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Piaggesi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A and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Perata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P (2017)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Ascophyllum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nodosum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Seaweed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Extract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Alleviates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Drought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Stress in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Arabidopsis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Affecting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Photosynthetic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Performance and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Related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Gene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Expression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Front.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Sci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8:1362.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doi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: 10.3389/fpls.2017.01362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s-ES_tradnl" sz="11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Martynenko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A.,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Shotton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K.,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Astatkie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T.,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Petrash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G.,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Fowler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C.,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Neily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W.,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Critchley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A.T., 2016.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Thermal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imaging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of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soybean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response to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drought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stress: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effect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of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Ascophyllum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nodosum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seaweed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extract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SpringerPlus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5 (1), 1393. http://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dx.doi.org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/ 10.1186/s40064-016-3019-2. </a:t>
            </a:r>
          </a:p>
          <a:p>
            <a:pPr marL="171450" lvl="0" indent="-171450">
              <a:lnSpc>
                <a:spcPct val="110000"/>
              </a:lnSpc>
              <a:buFont typeface="Wingdings" charset="2"/>
              <a:buChar char="ü"/>
            </a:pPr>
            <a:r>
              <a:rPr lang="es-ES_tradnl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s-ES_tradnl" sz="11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Khan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W.,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Rayirath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U. P.,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Subramanian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S.,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Jithesh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M. N. 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Rayorath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P.,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Hodges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D. M., …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Prithiviraj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B. (2009).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Seaweed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Extracts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as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Biostimulants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of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Growth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Development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J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Growth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Regul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28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386–399. </a:t>
            </a:r>
            <a:r>
              <a:rPr lang="es-ES_tradnl" sz="1100" u="sng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hlinkClick r:id="rId3"/>
              </a:rPr>
              <a:t>https://doi.org/10.1007/s00344-009-9103-x</a:t>
            </a:r>
            <a:endParaRPr lang="es-ES_tradnl" sz="11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171450" lvl="0" indent="-171450">
              <a:lnSpc>
                <a:spcPct val="110000"/>
              </a:lnSpc>
              <a:buFont typeface="Wingdings" charset="2"/>
              <a:buChar char="ü"/>
            </a:pPr>
            <a:r>
              <a:rPr lang="es-ES_tradnl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Ramkissoon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A.,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Ramsubhag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A., &amp;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Jayaraman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J. (2017).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Phytoelicitor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activity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of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three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Caribbean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seaweed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species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on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suppression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of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pathogenic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infections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tomato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es-ES_tradnl" sz="1100" u="sng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https://doi.org/10.1007/s10811-017-1160-0</a:t>
            </a:r>
            <a:endParaRPr lang="es-ES_tradnl" sz="11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171450" lvl="0" indent="-171450">
              <a:lnSpc>
                <a:spcPct val="110000"/>
              </a:lnSpc>
              <a:buFont typeface="Wingdings" charset="2"/>
              <a:buChar char="ü"/>
            </a:pPr>
            <a:r>
              <a:rPr lang="es-ES_tradnl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Walters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D. R.,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Ratsep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J., &amp;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Havis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N. D. (2013).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Controlling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crop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diseases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using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induced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resistance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: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challenges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for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future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Journal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of Experimental </a:t>
            </a:r>
            <a:r>
              <a:rPr lang="es-ES_tradnl" sz="11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Botany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s-ES_tradnl" sz="11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64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(5), 1263–1280. </a:t>
            </a:r>
            <a:r>
              <a:rPr lang="es-ES_tradnl" sz="1100" u="sng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hlinkClick r:id="rId5"/>
              </a:rPr>
              <a:t>https://doi.org/10.1093/jxb/ert026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marL="171450" lvl="0" indent="-171450">
              <a:lnSpc>
                <a:spcPct val="110000"/>
              </a:lnSpc>
              <a:buFont typeface="Wingdings" charset="2"/>
              <a:buChar char="ü"/>
            </a:pPr>
            <a:r>
              <a:rPr lang="es-ES_tradnl" sz="11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Chalfoun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N. et al. 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Elicitor-based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Biostimulant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PSP1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protects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Soybean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against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late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season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diseases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field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trials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Front.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Plant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Sci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., 12 June 2018 | </a:t>
            </a:r>
            <a:r>
              <a:rPr lang="es-ES_tradnl" sz="11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hlinkClick r:id="rId6"/>
              </a:rPr>
              <a:t>https://doi.org/10.3389/fpls.2018.00763</a:t>
            </a:r>
            <a:endParaRPr lang="es-ES_tradnl" sz="11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s-ES" dirty="0" smtClean="0">
              <a:solidFill>
                <a:srgbClr val="00B0F0"/>
              </a:solidFill>
              <a:latin typeface="Helvetica Neue"/>
              <a:cs typeface="Helvetica Neue"/>
            </a:endParaRPr>
          </a:p>
          <a:p>
            <a:endParaRPr lang="es-ES" dirty="0">
              <a:solidFill>
                <a:srgbClr val="00B0F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7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260350" y="760912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61F9FF"/>
                </a:solidFill>
                <a:latin typeface="Helvetica Neue"/>
                <a:cs typeface="Helvetica Neue"/>
              </a:rPr>
              <a:t>....un </a:t>
            </a:r>
            <a:r>
              <a:rPr lang="es-ES" b="1" dirty="0" err="1" smtClean="0">
                <a:solidFill>
                  <a:srgbClr val="61F9FF"/>
                </a:solidFill>
                <a:latin typeface="Helvetica Neue"/>
                <a:cs typeface="Helvetica Neue"/>
              </a:rPr>
              <a:t>click</a:t>
            </a:r>
            <a:r>
              <a:rPr lang="es-ES" b="1" dirty="0" smtClean="0">
                <a:solidFill>
                  <a:srgbClr val="61F9FF"/>
                </a:solidFill>
                <a:latin typeface="Helvetica Neue"/>
                <a:cs typeface="Helvetica Neue"/>
              </a:rPr>
              <a:t>!!!:  </a:t>
            </a:r>
            <a:r>
              <a:rPr lang="es-ES" sz="2700" b="1" dirty="0" smtClean="0">
                <a:solidFill>
                  <a:srgbClr val="61F9FF"/>
                </a:solidFill>
                <a:latin typeface="Helvetica Neue"/>
                <a:cs typeface="Helvetica Neue"/>
              </a:rPr>
              <a:t>información, conocimiento, órdenes de cargas, compras, encuestas, sondeos, información de sensores, decisiones…en tiempo real. </a:t>
            </a:r>
            <a:endParaRPr lang="es-ES" sz="2700" b="1" dirty="0">
              <a:solidFill>
                <a:srgbClr val="61F9FF"/>
              </a:solidFill>
              <a:latin typeface="Helvetica Neue"/>
              <a:cs typeface="Helvetica Neue"/>
            </a:endParaRPr>
          </a:p>
        </p:txBody>
      </p:sp>
      <p:pic>
        <p:nvPicPr>
          <p:cNvPr id="21506" name="Imagen 4" descr="continentes en tecl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3" y="2628900"/>
            <a:ext cx="31178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n 5" descr="barco canal panam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162300"/>
            <a:ext cx="37465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5658728"/>
              </p:ext>
            </p:extLst>
          </p:nvPr>
        </p:nvGraphicFramePr>
        <p:xfrm>
          <a:off x="0" y="0"/>
          <a:ext cx="4555182" cy="6133673"/>
        </p:xfrm>
        <a:graphic>
          <a:graphicData uri="http://schemas.openxmlformats.org/presentationml/2006/ole">
            <p:oleObj spid="_x0000_s4319" name="Photo Editor Photo" r:id="rId4" imgW="3820058" imgH="4266667" progId="">
              <p:embed/>
            </p:oleObj>
          </a:graphicData>
        </a:graphic>
      </p:graphicFrame>
      <p:sp>
        <p:nvSpPr>
          <p:cNvPr id="261298" name="Text Box 178"/>
          <p:cNvSpPr txBox="1">
            <a:spLocks noChangeArrowheads="1"/>
          </p:cNvSpPr>
          <p:nvPr/>
        </p:nvSpPr>
        <p:spPr bwMode="auto">
          <a:xfrm>
            <a:off x="2878583" y="0"/>
            <a:ext cx="6024348" cy="800219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Helvetica Neue"/>
                <a:ea typeface="+mn-ea"/>
                <a:cs typeface="Helvetica Neue"/>
              </a:rPr>
              <a:t>  </a:t>
            </a:r>
            <a:r>
              <a:rPr lang="es-ES" sz="2800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ALC</a:t>
            </a:r>
            <a:r>
              <a:rPr lang="es-ES" dirty="0" smtClean="0">
                <a:latin typeface="Helvetica Neue"/>
                <a:ea typeface="+mn-ea"/>
                <a:cs typeface="Helvetica Neue"/>
              </a:rPr>
              <a:t>   </a:t>
            </a:r>
            <a:r>
              <a:rPr lang="es-ES" b="1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33 países,  134 M Ha de tierra cultivada: Granero mundial</a:t>
            </a:r>
            <a:endParaRPr lang="en-US" sz="3600" b="1" dirty="0">
              <a:solidFill>
                <a:schemeClr val="bg1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261300" name="Rectangle 180"/>
          <p:cNvSpPr>
            <a:spLocks noChangeArrowheads="1"/>
          </p:cNvSpPr>
          <p:nvPr/>
        </p:nvSpPr>
        <p:spPr bwMode="auto">
          <a:xfrm>
            <a:off x="4649195" y="924561"/>
            <a:ext cx="4494804" cy="5209112"/>
          </a:xfrm>
          <a:prstGeom prst="rect">
            <a:avLst/>
          </a:prstGeom>
          <a:solidFill>
            <a:schemeClr val="tx2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457200" indent="-457200" fontAlgn="auto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SzPct val="65000"/>
              <a:buFontTx/>
              <a:buChar char="-"/>
              <a:defRPr/>
            </a:pPr>
            <a:endParaRPr lang="en-GB" dirty="0" smtClean="0">
              <a:effectLst>
                <a:outerShdw blurRad="38100" dist="38100" dir="2700000" algn="tl">
                  <a:srgbClr val="000000"/>
                </a:outerShdw>
              </a:effectLst>
              <a:latin typeface="Helvetica Neue"/>
              <a:cs typeface="Helvetica Neue"/>
            </a:endParaRPr>
          </a:p>
          <a:p>
            <a:pPr marL="457200" indent="-457200" fontAlgn="auto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SzPct val="65000"/>
              <a:buFont typeface="Wingdings" charset="2"/>
              <a:buChar char="q"/>
              <a:defRPr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6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Ecosistemas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productivos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: Cuenca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Amaz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ó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nica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; 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Altiplano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Andino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; Campo-Pampas;  Chaco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; 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Llanos;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Zonas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áridas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y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semiáridas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SzPct val="65000"/>
              <a:defRPr/>
            </a:pP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SzPct val="65000"/>
              <a:buFont typeface="Wingdings" charset="2"/>
              <a:buChar char="q"/>
              <a:defRPr/>
            </a:pPr>
            <a:r>
              <a:rPr lang="es-ES_tradnl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 </a:t>
            </a:r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países </a:t>
            </a:r>
            <a:r>
              <a:rPr lang="es-ES_tradnl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con </a:t>
            </a:r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mega </a:t>
            </a:r>
            <a:r>
              <a:rPr lang="es-ES_tradnl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biodiversidad </a:t>
            </a:r>
            <a:r>
              <a:rPr lang="es-ES_tradnl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s-ES_tradnl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Brasil, Colombia, Ecuador, México, Perú y Venezuela)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SzPct val="65000"/>
              <a:defRPr/>
            </a:pP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  <a:p>
            <a:pPr marL="457200" indent="-457200" fontAlgn="auto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SzPct val="65000"/>
              <a:buFont typeface="Wingdings" charset="2"/>
              <a:buChar char="q"/>
              <a:defRPr/>
            </a:pP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Lideres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mundiales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en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exportación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de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granos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madera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, carne,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frutas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y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pescado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SzPct val="65000"/>
              <a:defRPr/>
            </a:pP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  <a:p>
            <a:pPr marL="457200" indent="-457200" fontAlgn="auto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SzPct val="65000"/>
              <a:buFont typeface="Wingdings" charset="2"/>
              <a:buChar char="q"/>
              <a:defRPr/>
            </a:pP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Proyecci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ón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de la demanda 2030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: + 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25% en </a:t>
            </a:r>
            <a:r>
              <a:rPr lang="en-GB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exportaciones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de </a:t>
            </a:r>
            <a:r>
              <a:rPr lang="en-GB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alimentos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(FAO 2017)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SzPct val="65000"/>
              <a:defRPr/>
            </a:pPr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1303" name="Line 183"/>
          <p:cNvSpPr>
            <a:spLocks noChangeShapeType="1"/>
          </p:cNvSpPr>
          <p:nvPr/>
        </p:nvSpPr>
        <p:spPr bwMode="auto">
          <a:xfrm>
            <a:off x="1091054" y="2707847"/>
            <a:ext cx="25923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261304" name="Line 184"/>
          <p:cNvSpPr>
            <a:spLocks noChangeShapeType="1"/>
          </p:cNvSpPr>
          <p:nvPr/>
        </p:nvSpPr>
        <p:spPr bwMode="auto">
          <a:xfrm>
            <a:off x="1804810" y="4825947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261305" name="Text Box 185"/>
          <p:cNvSpPr txBox="1">
            <a:spLocks noChangeArrowheads="1"/>
          </p:cNvSpPr>
          <p:nvPr/>
        </p:nvSpPr>
        <p:spPr bwMode="auto">
          <a:xfrm>
            <a:off x="235186" y="2592431"/>
            <a:ext cx="6206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Ecuador </a:t>
            </a:r>
            <a:endParaRPr lang="en-US" sz="900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1306" name="Text Box 186"/>
          <p:cNvSpPr txBox="1">
            <a:spLocks noChangeArrowheads="1"/>
          </p:cNvSpPr>
          <p:nvPr/>
        </p:nvSpPr>
        <p:spPr bwMode="auto">
          <a:xfrm>
            <a:off x="1091054" y="4711647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35  S</a:t>
            </a:r>
            <a:endParaRPr lang="en-US" sz="900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353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             </a:t>
            </a:r>
            <a:r>
              <a:rPr lang="es-ES" dirty="0" smtClean="0">
                <a:solidFill>
                  <a:schemeClr val="bg1"/>
                </a:solidFill>
              </a:rPr>
              <a:t>….</a:t>
            </a:r>
            <a:r>
              <a:rPr lang="es-ES" dirty="0" smtClean="0">
                <a:solidFill>
                  <a:srgbClr val="61F9FF"/>
                </a:solidFill>
                <a:latin typeface="Helvetica Neue"/>
                <a:cs typeface="Helvetica Neue"/>
              </a:rPr>
              <a:t>Clima… ADVERSO</a:t>
            </a:r>
            <a:endParaRPr lang="es-ES" dirty="0">
              <a:solidFill>
                <a:srgbClr val="61F9FF"/>
              </a:solidFill>
              <a:latin typeface="Helvetica Neue"/>
              <a:cs typeface="Helvetica Neue"/>
            </a:endParaRPr>
          </a:p>
        </p:txBody>
      </p:sp>
      <p:pic>
        <p:nvPicPr>
          <p:cNvPr id="38914" name="Imagen 3" descr="c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21" t="15814" r="2310" b="3995"/>
          <a:stretch/>
        </p:blipFill>
        <p:spPr bwMode="auto">
          <a:xfrm>
            <a:off x="5210243" y="765175"/>
            <a:ext cx="2813500" cy="348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765175"/>
            <a:ext cx="5044966" cy="33239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Fenómenos extremos, más frecuentes, repentinos y fuera de época </a:t>
            </a:r>
            <a:r>
              <a:rPr lang="es-ES" sz="1400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(lluvia, granizo, viento, golpes de calor….).</a:t>
            </a:r>
          </a:p>
          <a:p>
            <a:pPr marL="285750" indent="-285750">
              <a:buFont typeface="Arial"/>
              <a:buChar char="•"/>
            </a:pPr>
            <a:r>
              <a:rPr lang="es-ES" sz="2400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Sequias prolongadas.</a:t>
            </a:r>
          </a:p>
          <a:p>
            <a:pPr marL="285750" indent="-285750">
              <a:buFont typeface="Arial"/>
              <a:buChar char="•"/>
            </a:pPr>
            <a:r>
              <a:rPr lang="es-ES" sz="2400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Alteración de los ciclos de los cultivos.</a:t>
            </a:r>
          </a:p>
          <a:p>
            <a:pPr marL="285750" indent="-285750">
              <a:buFont typeface="Arial"/>
              <a:buChar char="•"/>
            </a:pPr>
            <a:r>
              <a:rPr lang="es-ES" sz="2400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Nuevos impactos de plagas  y malezas. </a:t>
            </a:r>
          </a:p>
          <a:p>
            <a:pPr marL="285750" indent="-285750">
              <a:buFont typeface="Arial"/>
              <a:buChar char="•"/>
            </a:pPr>
            <a:endParaRPr lang="es-ES" dirty="0"/>
          </a:p>
        </p:txBody>
      </p:sp>
      <p:pic>
        <p:nvPicPr>
          <p:cNvPr id="5" name="Imagen 4" descr="flood colomb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799" y="4245794"/>
            <a:ext cx="3288698" cy="216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vaca sequi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58" b="11106"/>
          <a:stretch/>
        </p:blipFill>
        <p:spPr bwMode="auto">
          <a:xfrm>
            <a:off x="4948097" y="4519956"/>
            <a:ext cx="3174748" cy="19013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3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8" y="79468"/>
            <a:ext cx="8868697" cy="1120067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s-ES" dirty="0" smtClean="0">
                <a:solidFill>
                  <a:srgbClr val="61F9FF"/>
                </a:solidFill>
                <a:latin typeface="Arial Black"/>
                <a:cs typeface="Arial Black"/>
              </a:rPr>
              <a:t>Desafíos </a:t>
            </a:r>
            <a:br>
              <a:rPr lang="es-ES" dirty="0" smtClean="0">
                <a:solidFill>
                  <a:srgbClr val="61F9FF"/>
                </a:solidFill>
                <a:latin typeface="Arial Black"/>
                <a:cs typeface="Arial Black"/>
              </a:rPr>
            </a:br>
            <a:r>
              <a:rPr lang="es-ES" sz="2000" dirty="0" smtClean="0">
                <a:solidFill>
                  <a:srgbClr val="61F9FF"/>
                </a:solidFill>
                <a:latin typeface="Arial Black"/>
                <a:cs typeface="Arial Black"/>
              </a:rPr>
              <a:t>(especialmente para un país agroexportador)</a:t>
            </a:r>
            <a:endParaRPr lang="es-ES" sz="2000" dirty="0">
              <a:solidFill>
                <a:srgbClr val="61F9FF"/>
              </a:solidFill>
              <a:latin typeface="Arial Black"/>
              <a:cs typeface="Arial Blac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931" y="1678441"/>
            <a:ext cx="8547424" cy="4860896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q"/>
            </a:pPr>
            <a:r>
              <a:rPr lang="es-ES" sz="3000" dirty="0" smtClean="0">
                <a:latin typeface="Helvetica Neue Medium"/>
                <a:cs typeface="Helvetica Neue Medium"/>
              </a:rPr>
              <a:t> Mayor demanda futura:  con “mejor calidad e inocuidad de los alimentos” para consumidores más informados.</a:t>
            </a:r>
          </a:p>
          <a:p>
            <a:pPr>
              <a:buFont typeface="Wingdings" charset="2"/>
              <a:buChar char="q"/>
            </a:pPr>
            <a:r>
              <a:rPr lang="es-ES" sz="3000" dirty="0" smtClean="0">
                <a:latin typeface="Helvetica Neue Medium"/>
                <a:cs typeface="Helvetica Neue Medium"/>
              </a:rPr>
              <a:t> Sostenibilidad de la producción: ambiente, salud, sociedad.</a:t>
            </a:r>
          </a:p>
          <a:p>
            <a:pPr>
              <a:buFont typeface="Wingdings" charset="2"/>
              <a:buChar char="q"/>
            </a:pPr>
            <a:r>
              <a:rPr lang="es-ES" sz="3000" dirty="0" smtClean="0">
                <a:latin typeface="Helvetica Neue Medium"/>
                <a:cs typeface="Helvetica Neue Medium"/>
              </a:rPr>
              <a:t> </a:t>
            </a:r>
            <a:r>
              <a:rPr lang="es-ES" sz="3000" dirty="0" err="1" smtClean="0">
                <a:latin typeface="Helvetica Neue Medium"/>
                <a:cs typeface="Helvetica Neue Medium"/>
              </a:rPr>
              <a:t>Resiliencia</a:t>
            </a:r>
            <a:r>
              <a:rPr lang="es-ES" sz="3000" dirty="0" smtClean="0">
                <a:latin typeface="Helvetica Neue Medium"/>
                <a:cs typeface="Helvetica Neue Medium"/>
              </a:rPr>
              <a:t> al clima cambiante (con extremos de alto riesgo):  mitigación y adaptación.</a:t>
            </a:r>
          </a:p>
          <a:p>
            <a:pPr>
              <a:buFont typeface="Wingdings" charset="2"/>
              <a:buChar char="q"/>
            </a:pPr>
            <a:r>
              <a:rPr lang="es-ES" sz="3000" dirty="0" smtClean="0">
                <a:latin typeface="Helvetica Neue Medium"/>
                <a:cs typeface="Helvetica Neue Medium"/>
              </a:rPr>
              <a:t> Mayor acceso a tecnologías apropiadas: validación local.</a:t>
            </a:r>
          </a:p>
          <a:p>
            <a:pPr>
              <a:buFont typeface="Wingdings" charset="2"/>
              <a:buChar char="q"/>
            </a:pPr>
            <a:r>
              <a:rPr lang="es-ES" sz="3000" dirty="0" smtClean="0">
                <a:latin typeface="Helvetica Neue Medium"/>
                <a:cs typeface="Helvetica Neue Medium"/>
              </a:rPr>
              <a:t> Desarrollo de escenarios comerciales y socioeconómicos favorables.</a:t>
            </a:r>
          </a:p>
          <a:p>
            <a:pPr marL="0" indent="0">
              <a:buNone/>
            </a:pPr>
            <a:endParaRPr lang="es-ES" sz="1900" dirty="0" smtClean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5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90" y="79468"/>
            <a:ext cx="8938517" cy="1417638"/>
          </a:xfrm>
        </p:spPr>
        <p:txBody>
          <a:bodyPr/>
          <a:lstStyle/>
          <a:p>
            <a:r>
              <a:rPr lang="es-ES" dirty="0" smtClean="0">
                <a:solidFill>
                  <a:srgbClr val="61F9FF"/>
                </a:solidFill>
                <a:latin typeface="Helvetica Neue" charset="0"/>
                <a:ea typeface="Helvetica Neue" charset="0"/>
                <a:cs typeface="Helvetica Neue" charset="0"/>
              </a:rPr>
              <a:t>Estrategias, no excluyentes</a:t>
            </a:r>
            <a:r>
              <a:rPr lang="es-ES" sz="3200" dirty="0" smtClean="0">
                <a:solidFill>
                  <a:srgbClr val="61F9FF"/>
                </a:solidFill>
                <a:latin typeface="Helvetica Neue" charset="0"/>
                <a:ea typeface="Helvetica Neue" charset="0"/>
                <a:cs typeface="Helvetica Neue" charset="0"/>
              </a:rPr>
              <a:t>:</a:t>
            </a:r>
            <a:endParaRPr lang="es-ES" dirty="0">
              <a:solidFill>
                <a:srgbClr val="61F9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209" y="2070846"/>
            <a:ext cx="8630292" cy="418203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es-ES" sz="2300" b="1" dirty="0" smtClean="0">
                <a:latin typeface="Helvetica Neue" charset="0"/>
                <a:ea typeface="Helvetica Neue" charset="0"/>
                <a:cs typeface="Helvetica Neue" charset="0"/>
              </a:rPr>
              <a:t>Agricultura </a:t>
            </a:r>
            <a:r>
              <a:rPr lang="es-ES" sz="2300" b="1" dirty="0">
                <a:latin typeface="Helvetica Neue" charset="0"/>
                <a:ea typeface="Helvetica Neue" charset="0"/>
                <a:cs typeface="Helvetica Neue" charset="0"/>
              </a:rPr>
              <a:t>de precisión </a:t>
            </a:r>
            <a:r>
              <a:rPr lang="es-ES" sz="2300" b="1" dirty="0" smtClean="0">
                <a:latin typeface="Helvetica Neue" charset="0"/>
                <a:ea typeface="Helvetica Neue" charset="0"/>
                <a:cs typeface="Helvetica Neue" charset="0"/>
              </a:rPr>
              <a:t>eco-inteligente digital </a:t>
            </a:r>
            <a:r>
              <a:rPr lang="es-ES" sz="2300" i="1" dirty="0" smtClean="0">
                <a:latin typeface="Helvetica Neue" charset="0"/>
                <a:ea typeface="Helvetica Neue" charset="0"/>
                <a:cs typeface="Helvetica Neue" charset="0"/>
              </a:rPr>
              <a:t>(manejo </a:t>
            </a:r>
            <a:r>
              <a:rPr lang="es-ES" sz="2300" i="1" dirty="0" err="1" smtClean="0">
                <a:latin typeface="Helvetica Neue" charset="0"/>
                <a:ea typeface="Helvetica Neue" charset="0"/>
                <a:cs typeface="Helvetica Neue" charset="0"/>
              </a:rPr>
              <a:t>on</a:t>
            </a:r>
            <a:r>
              <a:rPr lang="es-ES" sz="2300" i="1" dirty="0" smtClean="0">
                <a:latin typeface="Helvetica Neue" charset="0"/>
                <a:ea typeface="Helvetica Neue" charset="0"/>
                <a:cs typeface="Helvetica Neue" charset="0"/>
              </a:rPr>
              <a:t>-time, on-line): suelo, fertilización, riego, siembra, control de plagas, monitoreo, registro, análisis automatizado de datos en tiempo real).</a:t>
            </a:r>
          </a:p>
          <a:p>
            <a:pPr>
              <a:buFont typeface="Wingdings" charset="2"/>
              <a:buChar char="q"/>
            </a:pPr>
            <a:r>
              <a:rPr lang="es-ES" sz="2300" b="1" dirty="0">
                <a:latin typeface="Helvetica Neue" charset="0"/>
                <a:ea typeface="Helvetica Neue" charset="0"/>
                <a:cs typeface="Helvetica Neue" charset="0"/>
              </a:rPr>
              <a:t>Manejo integrado y buenas prácticas para la intensificación sostenible</a:t>
            </a:r>
            <a:r>
              <a:rPr lang="es-ES" sz="2300" dirty="0"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s-ES" sz="2300" i="1" dirty="0" smtClean="0">
                <a:latin typeface="Helvetica Neue" charset="0"/>
                <a:ea typeface="Helvetica Neue" charset="0"/>
                <a:cs typeface="Helvetica Neue" charset="0"/>
              </a:rPr>
              <a:t>ética – autocontrol – certificación-BPA - planes </a:t>
            </a:r>
            <a:r>
              <a:rPr lang="es-ES" sz="2300" i="1" dirty="0">
                <a:latin typeface="Helvetica Neue" charset="0"/>
                <a:ea typeface="Helvetica Neue" charset="0"/>
                <a:cs typeface="Helvetica Neue" charset="0"/>
              </a:rPr>
              <a:t>de </a:t>
            </a:r>
            <a:r>
              <a:rPr lang="es-ES" sz="2300" i="1" dirty="0" smtClean="0">
                <a:latin typeface="Helvetica Neue" charset="0"/>
                <a:ea typeface="Helvetica Neue" charset="0"/>
                <a:cs typeface="Helvetica Neue" charset="0"/>
              </a:rPr>
              <a:t>manejo-</a:t>
            </a:r>
            <a:r>
              <a:rPr lang="es-ES" sz="2300" i="1" dirty="0">
                <a:latin typeface="Helvetica Neue" charset="0"/>
                <a:ea typeface="Helvetica Neue" charset="0"/>
                <a:cs typeface="Helvetica Neue" charset="0"/>
              </a:rPr>
              <a:t>estímulos del mercado.</a:t>
            </a:r>
          </a:p>
          <a:p>
            <a:pPr>
              <a:buFont typeface="Wingdings" charset="2"/>
              <a:buChar char="q"/>
            </a:pPr>
            <a:r>
              <a:rPr lang="es-ES" sz="2300" b="1" dirty="0" smtClean="0">
                <a:latin typeface="Helvetica Neue" charset="0"/>
                <a:ea typeface="Helvetica Neue" charset="0"/>
                <a:cs typeface="Helvetica Neue" charset="0"/>
              </a:rPr>
              <a:t>Mejora genética</a:t>
            </a:r>
            <a:r>
              <a:rPr lang="es-ES" sz="2300" dirty="0" smtClean="0"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s-ES" sz="2300" i="1" dirty="0" smtClean="0">
                <a:latin typeface="Helvetica Neue" charset="0"/>
                <a:ea typeface="Helvetica Neue" charset="0"/>
                <a:cs typeface="Helvetica Neue" charset="0"/>
              </a:rPr>
              <a:t>genética molecular y edición genómica (CRIPS-Cas, Prime </a:t>
            </a:r>
            <a:r>
              <a:rPr lang="es-ES" sz="2300" i="1" dirty="0" err="1" smtClean="0">
                <a:latin typeface="Helvetica Neue" charset="0"/>
                <a:ea typeface="Helvetica Neue" charset="0"/>
                <a:cs typeface="Helvetica Neue" charset="0"/>
              </a:rPr>
              <a:t>editing</a:t>
            </a:r>
            <a:r>
              <a:rPr lang="es-ES" sz="23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1500" i="1" dirty="0" smtClean="0">
                <a:latin typeface="Helvetica Neue" charset="0"/>
                <a:ea typeface="Helvetica Neue" charset="0"/>
                <a:cs typeface="Helvetica Neue" charset="0"/>
              </a:rPr>
              <a:t>(2019</a:t>
            </a:r>
            <a:r>
              <a:rPr lang="es-ES" sz="2300" i="1" dirty="0" smtClean="0">
                <a:latin typeface="Helvetica Neue" charset="0"/>
                <a:ea typeface="Helvetica Neue" charset="0"/>
                <a:cs typeface="Helvetica Neue" charset="0"/>
              </a:rPr>
              <a:t>) y otros</a:t>
            </a:r>
            <a:r>
              <a:rPr lang="es-ES" sz="2300" i="1" u="sng" dirty="0" smtClean="0">
                <a:latin typeface="Helvetica Neue" charset="0"/>
                <a:ea typeface="Helvetica Neue" charset="0"/>
                <a:cs typeface="Helvetica Neue" charset="0"/>
              </a:rPr>
              <a:t>) complementarias </a:t>
            </a:r>
            <a:r>
              <a:rPr lang="es-ES" sz="2300" i="1" dirty="0" smtClean="0">
                <a:latin typeface="Helvetica Neue" charset="0"/>
                <a:ea typeface="Helvetica Neue" charset="0"/>
                <a:cs typeface="Helvetica Neue" charset="0"/>
              </a:rPr>
              <a:t>a la mejora convencional de cultivos.</a:t>
            </a:r>
          </a:p>
          <a:p>
            <a:pPr>
              <a:buClr>
                <a:srgbClr val="FFC000"/>
              </a:buClr>
              <a:buFont typeface="Wingdings" charset="2"/>
              <a:buChar char="q"/>
            </a:pPr>
            <a:r>
              <a:rPr lang="es-ES" sz="2300" b="1" dirty="0" err="1" smtClean="0">
                <a:latin typeface="Helvetica Neue" charset="0"/>
                <a:ea typeface="Helvetica Neue" charset="0"/>
                <a:cs typeface="Helvetica Neue" charset="0"/>
              </a:rPr>
              <a:t>Bioestimulación</a:t>
            </a:r>
            <a:r>
              <a:rPr lang="es-ES" sz="2300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sz="2300" dirty="0" smtClean="0">
                <a:latin typeface="Helvetica Neue" charset="0"/>
                <a:ea typeface="Helvetica Neue" charset="0"/>
                <a:cs typeface="Helvetica Neue" charset="0"/>
              </a:rPr>
              <a:t>(activación de mecanismos internos): </a:t>
            </a:r>
            <a:r>
              <a:rPr lang="es-ES" sz="2300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s-ES" sz="2300" b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resistencia </a:t>
            </a:r>
            <a:r>
              <a:rPr lang="es-ES" sz="2300" b="1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sistémica adquirida ) </a:t>
            </a:r>
            <a:r>
              <a:rPr lang="es-ES" sz="2300" dirty="0" smtClean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rPr>
              <a:t>frente a  factores adversos.</a:t>
            </a:r>
            <a:endParaRPr lang="es-ES" sz="1600" dirty="0" smtClean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3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á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Hábitat.thmx</Template>
  <TotalTime>9256</TotalTime>
  <Words>4446</Words>
  <Application>Microsoft Office PowerPoint</Application>
  <PresentationFormat>Presentación en pantalla (4:3)</PresentationFormat>
  <Paragraphs>535</Paragraphs>
  <Slides>45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Hábitat</vt:lpstr>
      <vt:lpstr>Photo Editor Photo</vt:lpstr>
      <vt:lpstr>Bioestimulantes en la Agricultura</vt:lpstr>
      <vt:lpstr>Temas:</vt:lpstr>
      <vt:lpstr> .. …más alimentos para personas urbanizadas en países en vías de desarrollo</vt:lpstr>
      <vt:lpstr>Evolución en el consumo de proteínas</vt:lpstr>
      <vt:lpstr>....un click!!!:  información, conocimiento, órdenes de cargas, compras, encuestas, sondeos, información de sensores, decisiones…en tiempo real. </vt:lpstr>
      <vt:lpstr>Diapositiva 6</vt:lpstr>
      <vt:lpstr>             ….Clima… ADVERSO</vt:lpstr>
      <vt:lpstr>Desafíos  (especialmente para un país agroexportador)</vt:lpstr>
      <vt:lpstr>Estrategias, no excluyentes:</vt:lpstr>
      <vt:lpstr>Diapositiva 10</vt:lpstr>
      <vt:lpstr>MAIZ -  rendimiento bajo sequía</vt:lpstr>
      <vt:lpstr>Diapositiva 12</vt:lpstr>
      <vt:lpstr>Diapositiva 13</vt:lpstr>
      <vt:lpstr>El camino de la Activación de mecanismos internos:  Bioestimulantes</vt:lpstr>
      <vt:lpstr>Beneficios conocidos:   </vt:lpstr>
      <vt:lpstr>MERCADO</vt:lpstr>
      <vt:lpstr>BIOESTIMULANTES EN EL URUGUAY </vt:lpstr>
      <vt:lpstr>Evolución</vt:lpstr>
      <vt:lpstr>Grupos de compuestos…. </vt:lpstr>
      <vt:lpstr>                                                 Fuentes</vt:lpstr>
      <vt:lpstr>Bioestimulantes a partir de humatos</vt:lpstr>
      <vt:lpstr>Bioestimulantes a partir de plantas superiores</vt:lpstr>
      <vt:lpstr>Bioestimulantes a partir de algas</vt:lpstr>
      <vt:lpstr>Resultados agronómicos: rendimiento y componentes en soya:  extracto de alga</vt:lpstr>
      <vt:lpstr>Bioestimulantes a partir de hongos</vt:lpstr>
      <vt:lpstr>Bioestimulante a partir de Trichoderma : efecto sobre  sobre la masa radicular</vt:lpstr>
      <vt:lpstr>Control biológico con un biofungicida en base de Trichoderma</vt:lpstr>
      <vt:lpstr>Bioestimulantes a partir de bacterias</vt:lpstr>
      <vt:lpstr>Microbioma de una planta</vt:lpstr>
      <vt:lpstr>Sistemas biológicos aplicados: eficiencia de bioconversión  Microbiomas en Trigo</vt:lpstr>
      <vt:lpstr>Bioestimulantes a partir de materias primas animales</vt:lpstr>
      <vt:lpstr>Diapositiva 32</vt:lpstr>
      <vt:lpstr>Screening multiespectral de respuestas a bioestimulantes</vt:lpstr>
      <vt:lpstr>Avances en la investigación sobre los mecanismos de acción (efectos complementarios) </vt:lpstr>
      <vt:lpstr>RESPUESTAS DE LAS PLANTAS AL ESTRÉS ( bajas temperaturas, sequía, salinidad, golpes de calor, heridas, desecación, exceso de luz) </vt:lpstr>
      <vt:lpstr>Bioensayo con extracto de alga en soja. EFECTO DE RECUPERACIÓN   cámara de crecimiento a 32ºC</vt:lpstr>
      <vt:lpstr>Mecanismos de acción</vt:lpstr>
      <vt:lpstr>Trigo: fenotipeado por contenido de metabolitos (SCIRO, Australia 2019)</vt:lpstr>
      <vt:lpstr>Diapositiva 39</vt:lpstr>
      <vt:lpstr>Diapositiva 40</vt:lpstr>
      <vt:lpstr>Editando y/o Elicitando genes…..</vt:lpstr>
      <vt:lpstr>Diapositiva 42</vt:lpstr>
      <vt:lpstr>APLICABILIDAD  de los BIOESTIMULANTES en el MANEJO:</vt:lpstr>
      <vt:lpstr>Diapositiva 44</vt:lpstr>
      <vt:lpstr>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Bioestimulantes en la Agricultura: conceptos, potencial y aplicaciones.</dc:title>
  <dc:creator>Juan Izquierdo</dc:creator>
  <cp:lastModifiedBy>pcfactory</cp:lastModifiedBy>
  <cp:revision>251</cp:revision>
  <dcterms:created xsi:type="dcterms:W3CDTF">2017-05-17T21:35:55Z</dcterms:created>
  <dcterms:modified xsi:type="dcterms:W3CDTF">2019-11-29T19:30:55Z</dcterms:modified>
</cp:coreProperties>
</file>