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4" r:id="rId6"/>
    <p:sldId id="265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640" y="168"/>
      </p:cViewPr>
      <p:guideLst>
        <p:guide orient="horz" pos="14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FE3A-35EA-2245-A67D-F11F536BE9DB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2668-D7D3-A84A-9075-EB5AF66B70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109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2668-D7D3-A84A-9075-EB5AF66B70C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417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2668-D7D3-A84A-9075-EB5AF66B70C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963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9C6580-11A5-2A4B-A5E3-34E7DE861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D81A9B7-3F1C-1941-A66E-1897A061E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FCAF1C-85A4-3941-AC46-F3D68723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6D30E7-9403-584D-B96A-C1D80AE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D05FFB-562E-E94A-8840-C3614CD1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53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DDF907-E320-144A-9441-FF37745A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8B97C9F-E9CD-8844-9F03-E7B703349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AFC601-7397-9945-AAEB-99057EAB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B4170C-E9F4-1643-9165-5C31735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0D1B3D-7028-C547-BE45-C36BDC1E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765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F593FCA-B949-2E43-A6E4-2BEB30E4A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977E3D5-765A-4B4C-A746-C8C6F31D1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1B5121-BC85-3F4E-9BD3-8F77B3EC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4E4E23-E547-C342-A26F-4E967440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04538F-E1E8-7D44-9BBC-F1DD099B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587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A44658-659D-274B-96DB-6FFAD03B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7607E3-1141-F546-BF8B-4A85519B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50CEF5-451F-D146-A44D-F1B62820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C1B96A-B6BE-6946-BF5A-D39C8DDE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057F8-805A-7541-8F32-CDBB679A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10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AEA6C5-F3A8-AC47-A868-BF3078F3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032D6AF-34BF-F441-BFCD-3B0394DE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3A9D1CD-26EB-4543-BD32-58FAFBC8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0DED23-87D3-284A-B3AA-E3C257A1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CD34657-DDAE-9741-A64E-C2B3A722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38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9DEFD-5129-FB4E-92A4-C9DCA81F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97CE3D-970D-684C-A4E7-18C9A56D2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78704C4-FCBB-5041-B1BF-F881FFC50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7A9B80-FB22-AE42-8CD2-AEF6544E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406CD5A-8D85-3D4A-B096-A1F2ADF7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1B6CD45-A43E-7147-935C-C45A6203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27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402BE-B9C5-1542-AE97-9F43B1A8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10FE921-03A6-7240-9BF9-202461244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D3099FA-BD93-AB40-AA2D-BBA678987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E0CC18-CC9B-CC43-99A8-63462C912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8747CA1-4ADB-7A4E-A323-761279B68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58AD658-A830-9149-BD0A-1E49BB45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D3211D1-04EA-2640-8519-A5F623EC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6690C09-E581-B941-B486-3A4DD66A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43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EE06EE-848C-9E4E-ADE2-A4E0F265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9ABD988-33D3-1D41-A205-3F6385BD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B9CE380-CA28-F942-BF36-05FAAAAD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6B58950-BF1D-4F48-B6CE-F27B6404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34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328FD93-9507-E048-B011-DF8DE678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9E27A18-6178-6F41-B7A9-3374D07B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25DFED4-DFCE-EA4F-B91E-2AE2DB1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41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763291-9C30-0047-A814-35416EFB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9D5048-6C8D-2B4B-86DA-EF09FAC2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6542FEA-8956-CF46-960D-05057724A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8D0D5A-57DA-074B-8519-512A2BF4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DB1EE43-473D-5C40-9284-91BF1B95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7A5C970-77B4-AB45-AC10-1B73B0A6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736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F0833-641E-C147-AD85-941E29EE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A54A85D-379C-2140-9C84-9ACDC0CC6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37EFC8F-AAFE-A64A-ABFE-B3776ABAB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B84B8B-DBA0-884E-A010-A810CE0F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BE65558-742F-6745-9D06-5AA1511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7060D0-4FB4-CE42-BA91-679ECB22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5428B0E-8FF5-B749-98BA-DE500E97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6C0D3E-7EA4-024D-93AD-3409EB53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F6C89B-2387-A743-A9F1-E310E680C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1CEF-FFC4-AA44-A90B-FF74BB8D98AC}" type="datetimeFigureOut">
              <a:rPr lang="es-ES_tradnl" smtClean="0"/>
              <a:t>7/12/20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776A75-2841-CB43-A324-7E21E2E8C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635981-33E0-8E45-91B1-1EEB6DA5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E499-172D-794A-8357-015E0E56C64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381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42EF020-9FEF-6C4E-AE3B-D014C3E01BA9}"/>
              </a:ext>
            </a:extLst>
          </p:cNvPr>
          <p:cNvSpPr txBox="1"/>
          <p:nvPr/>
        </p:nvSpPr>
        <p:spPr>
          <a:xfrm>
            <a:off x="2047850" y="650552"/>
            <a:ext cx="551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cap="small" dirty="0">
                <a:solidFill>
                  <a:schemeClr val="accent6">
                    <a:lumMod val="50000"/>
                  </a:schemeClr>
                </a:solidFill>
              </a:rPr>
              <a:t>Academia Chilena de Ciencias Agronómicas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34A2170-570E-6D4F-9A0B-1CC7595A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" y="143687"/>
            <a:ext cx="2063174" cy="15284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01147C8-A590-C144-99DD-6B03F3F83E3B}"/>
              </a:ext>
            </a:extLst>
          </p:cNvPr>
          <p:cNvSpPr txBox="1"/>
          <p:nvPr/>
        </p:nvSpPr>
        <p:spPr>
          <a:xfrm>
            <a:off x="3397718" y="3363745"/>
            <a:ext cx="5415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cap="small" dirty="0"/>
              <a:t>Riego en Chile </a:t>
            </a:r>
          </a:p>
          <a:p>
            <a:pPr algn="ctr"/>
            <a:r>
              <a:rPr lang="es-ES_tradnl" sz="3200" cap="small" dirty="0"/>
              <a:t>breve historia en quince minutos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9B612F38-8192-4043-9BD7-B0C1A2F7A241}"/>
              </a:ext>
            </a:extLst>
          </p:cNvPr>
          <p:cNvCxnSpPr/>
          <p:nvPr/>
        </p:nvCxnSpPr>
        <p:spPr>
          <a:xfrm>
            <a:off x="2087606" y="1139618"/>
            <a:ext cx="8143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A6EE3B2-F7BF-AD44-8097-2572175EA256}"/>
              </a:ext>
            </a:extLst>
          </p:cNvPr>
          <p:cNvSpPr txBox="1"/>
          <p:nvPr/>
        </p:nvSpPr>
        <p:spPr>
          <a:xfrm>
            <a:off x="2065196" y="2058887"/>
            <a:ext cx="80881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dirty="0"/>
              <a:t>LA PROBLEMÁTICA DE LA GOBERNANZA DEL AGUA EN TIEMPOS DE CAMBIO</a:t>
            </a:r>
          </a:p>
          <a:p>
            <a:pPr algn="ctr"/>
            <a:endParaRPr lang="es-ES_tradnl" sz="400" dirty="0"/>
          </a:p>
          <a:p>
            <a:pPr algn="ctr"/>
            <a:r>
              <a:rPr lang="es-ES_tradnl" dirty="0"/>
              <a:t>3 de diciembre de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182CED9-7445-6840-953E-EBCDDD1A29B5}"/>
              </a:ext>
            </a:extLst>
          </p:cNvPr>
          <p:cNvSpPr txBox="1"/>
          <p:nvPr/>
        </p:nvSpPr>
        <p:spPr>
          <a:xfrm>
            <a:off x="4960060" y="5115339"/>
            <a:ext cx="227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Eduardo Salgado, PhD</a:t>
            </a:r>
          </a:p>
        </p:txBody>
      </p:sp>
    </p:spTree>
    <p:extLst>
      <p:ext uri="{BB962C8B-B14F-4D97-AF65-F5344CB8AC3E}">
        <p14:creationId xmlns:p14="http://schemas.microsoft.com/office/powerpoint/2010/main" val="106081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A388F297-FA49-A640-9D57-EEB9CDF56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63735"/>
              </p:ext>
            </p:extLst>
          </p:nvPr>
        </p:nvGraphicFramePr>
        <p:xfrm>
          <a:off x="48000" y="1267377"/>
          <a:ext cx="12096000" cy="466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xmlns="" val="3816192193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1900448105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3173909079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2575561234"/>
                    </a:ext>
                  </a:extLst>
                </a:gridCol>
              </a:tblGrid>
              <a:tr h="529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     800 - 200 AC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1 - 600 DC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1400 - 1500 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Siglo XVI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361387"/>
                  </a:ext>
                </a:extLst>
              </a:tr>
              <a:tr h="658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Vestigios precolombinos          antiguos 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Período Agro Alfarero Temprano,</a:t>
                      </a:r>
                    </a:p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 canalizaciones entre Copiapó y Limarí.  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Invación incaica, 80 años antes de llegada de españoles.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Ensanche de canales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491905"/>
                  </a:ext>
                </a:extLst>
              </a:tr>
              <a:tr h="1102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Terrazas "eras". Aguas de vertientes y esteros. Extremo norte de Chile. Mas tarde cultura Atacameña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 Tiahuanaco, Pica y Guatacondo, Salar de Atacama, vestigios de agricultura con riego </a:t>
                      </a:r>
                    </a:p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(… 900 DC)</a:t>
                      </a:r>
                    </a:p>
                  </a:txBody>
                  <a:tcPr marL="6410" marR="6410" marT="64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Riego sistema "caracol" (surcos)     Aun en algunas partes de Azapa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1588 se otorgan </a:t>
                      </a:r>
                    </a:p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concesiones de tierras en Ñuñoa, sin derechos de aguas</a:t>
                      </a:r>
                    </a:p>
                  </a:txBody>
                  <a:tcPr marL="6410" marR="6410" marT="64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173770"/>
                  </a:ext>
                </a:extLst>
              </a:tr>
              <a:tr h="74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Ingenioso sistema de riego "Canchones"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Río Mapocho: acequias riego para Apoquindo, Tobalaba, Ñuñoa, Conchali, El Salto, Huachuraba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757724"/>
                  </a:ext>
                </a:extLst>
              </a:tr>
              <a:tr h="683702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Río Maipo: canales para Calera de Tango, Malloco, Peñaflor, Talagante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538042"/>
                  </a:ext>
                </a:extLst>
              </a:tr>
              <a:tr h="632425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Río Aconcagua: canal Pocochay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0" marR="6410" marT="641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650399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817F094-0CC6-384A-B2F8-B4AAD493FF18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8C150535-3FDD-AD4B-9FFF-93D282B013B7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464DCDB2-478A-A748-80E1-08C8E5BF9644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A33CB978-822E-974B-BC57-4B1BFF9A3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59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58027AC1-62E9-884C-A2FF-701F0BA35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98194"/>
              </p:ext>
            </p:extLst>
          </p:nvPr>
        </p:nvGraphicFramePr>
        <p:xfrm>
          <a:off x="0" y="750610"/>
          <a:ext cx="12096000" cy="602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xmlns="" val="374730777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2629452294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3226212955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2357122945"/>
                    </a:ext>
                  </a:extLst>
                </a:gridCol>
              </a:tblGrid>
              <a:tr h="378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Siglo XVII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Siglo XVIII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Siglo XIX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Siglo XX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205453"/>
                  </a:ext>
                </a:extLst>
              </a:tr>
              <a:tr h="4703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Canal La Punta (1666, jesuitas), derivado del r. Mapocho 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Canal Hacienda San Pedro, canales para Calera, Compañía, Ñuñoa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Sociedad Canal del Maipo (1827)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1917 - 1928: obras para regar 114.000 ha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65177"/>
                  </a:ext>
                </a:extLst>
              </a:tr>
              <a:tr h="787987"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Las Viñas de la Cruz,                      Viña del Mar, Viejo de la Compañía 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Canal Nuevo,Nuevo Eyzaguirre, San Francisco, San José, San Pedro, Pinto, San Bernardo, Ramal San Francisco, otros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privado perdió importancia por altos costos, baja rentabilidad, agotamaiento de recuros de agua e inexistencia de obras de regulación</a:t>
                      </a:r>
                    </a:p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995511"/>
                  </a:ext>
                </a:extLst>
              </a:tr>
              <a:tr h="525325"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Se inicia estudio para canal San Carlos, finaliza construcción en 1829                                                      Riego para Lampa, Colina y norte de Santiago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794599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Gobierno Colonial nombra primer Juez de Aguas (guardias armados)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Gran actividad agrícola, se sobrepasó capacidad de riego de Norte Chico y Zona Central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732888"/>
                  </a:ext>
                </a:extLst>
              </a:tr>
              <a:tr h="452024"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Se construyó canales más importantes actualmente en uso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190690"/>
                  </a:ext>
                </a:extLst>
              </a:tr>
              <a:tr h="427590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Algunos con muchas dificultades técnicas: túneles para riego de Curacaví y Mallarauco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7957738"/>
                  </a:ext>
                </a:extLst>
              </a:tr>
              <a:tr h="366506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Embalse La Rotunda (hacienda Tapihue, Casablanca)</a:t>
                      </a:r>
                    </a:p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730899"/>
                  </a:ext>
                </a:extLst>
              </a:tr>
              <a:tr h="356427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Embalses: Catapilco, Vichiculén, Orozco, Marga Marga, Viña del Mar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13313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33AB3138-6D51-4D43-BE71-A17773B60CCA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C1842ABB-3D0C-C641-9FA8-C826383B3AB9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AD61DB63-B5B2-424C-B386-3B19FB633A04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C71305C-723B-B44A-BB8A-7EA7D309A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17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FF28B049-E313-1843-B8AE-4A3CFE51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99138"/>
              </p:ext>
            </p:extLst>
          </p:nvPr>
        </p:nvGraphicFramePr>
        <p:xfrm>
          <a:off x="0" y="1334041"/>
          <a:ext cx="12240000" cy="53974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xmlns="" val="4176613688"/>
                    </a:ext>
                  </a:extLst>
                </a:gridCol>
                <a:gridCol w="6120000">
                  <a:extLst>
                    <a:ext uri="{9D8B030D-6E8A-4147-A177-3AD203B41FA5}">
                      <a16:colId xmlns:a16="http://schemas.microsoft.com/office/drawing/2014/main" xmlns="" val="325117708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1816, primera venta de regadores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(promulgado por B. O'Higgins)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1914 ley 2953, autoriza al fisco a construcción de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canales Mauco (Valp), Maule (Talca), Melado (Linares) Laja (Bío Bío).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8191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Normas generales: regador, sitio para marco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y bocatomas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1915: Inspección General de Regadío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5559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1835, primera ley de Obras Públicas,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prioridad riego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dirty="0">
                          <a:effectLst/>
                        </a:rPr>
                        <a:t>1928: ley general de regadío.  Embalses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dirty="0">
                          <a:effectLst/>
                        </a:rPr>
                        <a:t>Recoleta y Cogotí. Establece normas para estudios, construcción y explotación, financiamiento</a:t>
                      </a:r>
                    </a:p>
                    <a:p>
                      <a:pPr algn="l" fontAlgn="b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02192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1842, creación del Cuerpo de Ingenieros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Civiles del Estado </a:t>
                      </a:r>
                    </a:p>
                  </a:txBody>
                  <a:tcPr marL="4577" marR="4577" marT="4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1967 (ley 16640 Reforma Agraria): nuevo sistema. Creación Empresa Nacional de Regadío (ejercida por Dirección de Riego)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411045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1846 - 48 leyes para abrir canales de unión del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río Maule y Peruilauquén y entre río Claro y el Lontué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y legalizar venta de terrenos de canales Marañón y Quebrada Honda (Vallenar)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22023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1981: DFL 1123  fijó normas para obras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fondos fiscales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573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1819 se fija el caudal de un regador en 26 L/s                       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(1 cuarta x 1 sesma/s, pendiente 15"/cuadra)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1997: Dirección de Obras Hidráulicas.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agrega drenaje y evacuación de aguas lluvias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6384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s-CL" sz="800" u="none" strike="noStrike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L" sz="1600" u="none" strike="noStrike" dirty="0">
                          <a:effectLst/>
                        </a:rPr>
                        <a:t>1887 Ministerio de Industrias y Obras Públicas. Sección Hidráulica y Navegación Marítima y Fluvial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7" marR="4577" marT="457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 Ley 18.450 Fomento de la Inversión Privada en Obras de Riego y Drenaje (última modificación ley 20705, Nov 2013)</a:t>
                      </a:r>
                    </a:p>
                  </a:txBody>
                  <a:tcPr marL="4577" marR="4577" marT="4577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70979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C9D4147-07F2-394D-ABF3-8895EC4F2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39483"/>
              </p:ext>
            </p:extLst>
          </p:nvPr>
        </p:nvGraphicFramePr>
        <p:xfrm>
          <a:off x="-15113" y="808382"/>
          <a:ext cx="12207113" cy="512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123813">
                  <a:extLst>
                    <a:ext uri="{9D8B030D-6E8A-4147-A177-3AD203B41FA5}">
                      <a16:colId xmlns:a16="http://schemas.microsoft.com/office/drawing/2014/main" xmlns="" val="1734655111"/>
                    </a:ext>
                  </a:extLst>
                </a:gridCol>
                <a:gridCol w="6083300">
                  <a:extLst>
                    <a:ext uri="{9D8B030D-6E8A-4147-A177-3AD203B41FA5}">
                      <a16:colId xmlns:a16="http://schemas.microsoft.com/office/drawing/2014/main" xmlns="" val="3820150018"/>
                    </a:ext>
                  </a:extLst>
                </a:gridCol>
              </a:tblGrid>
              <a:tr h="512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Siglo XIX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Siglo XX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1" marR="4581" marT="4581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744462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DA7A00C-68CF-2C4F-8483-E9C9758A9620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50E7773A-451C-1B4E-BFC4-6695B30548AB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E25F653A-FA41-0048-A4B3-7975202D76AF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047577BE-FCF8-ED48-AB06-225A84618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7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9EE2683E-67C3-044E-BFB9-E347C5F88357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641108C1-AAF8-8D48-8C95-57026AB1E5F3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A603D9FF-B85A-2C4B-939A-52DC3E487947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06809448-B15E-174A-9479-AAF24002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60115E4F-20E8-A042-A96B-3661BC029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0818"/>
              </p:ext>
            </p:extLst>
          </p:nvPr>
        </p:nvGraphicFramePr>
        <p:xfrm>
          <a:off x="1141895" y="2296669"/>
          <a:ext cx="9908209" cy="2682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8209">
                  <a:extLst>
                    <a:ext uri="{9D8B030D-6E8A-4147-A177-3AD203B41FA5}">
                      <a16:colId xmlns:a16="http://schemas.microsoft.com/office/drawing/2014/main" xmlns="" val="3417815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/>
                        <a:t>1819, Senadoconsulto: definición de un regador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313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/>
                        <a:t>1872, inicio de ordenanzas sobre distribución de aguas para diversas cuencas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2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dirty="0"/>
                        <a:t>Proyectos de Código Rural (aguas y otros).  Ninguno se aprobó como ley</a:t>
                      </a:r>
                    </a:p>
                    <a:p>
                      <a:endParaRPr lang="es-ES_tradnl" sz="600" dirty="0"/>
                    </a:p>
                    <a:p>
                      <a:r>
                        <a:rPr lang="es-ES_tradnl" sz="1800" dirty="0"/>
                        <a:t>1875, </a:t>
                      </a:r>
                      <a:r>
                        <a:rPr lang="es-ES_tradnl" sz="1800" dirty="0" err="1"/>
                        <a:t>Lastarria</a:t>
                      </a:r>
                      <a:r>
                        <a:rPr lang="es-ES_tradnl" sz="1800" dirty="0"/>
                        <a:t>;   1884, </a:t>
                      </a:r>
                      <a:r>
                        <a:rPr lang="es-ES_tradnl" sz="1800" dirty="0" err="1"/>
                        <a:t>Ravest</a:t>
                      </a:r>
                      <a:r>
                        <a:rPr lang="es-ES_tradnl" sz="1800" dirty="0"/>
                        <a:t>;   1886, Vásquez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44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dirty="0"/>
                        <a:t>1900, González (Bases para un Proyecto de Ley de Mercedes de Agua)</a:t>
                      </a:r>
                    </a:p>
                    <a:p>
                      <a:endParaRPr lang="es-ES_tradnl" sz="600" dirty="0"/>
                    </a:p>
                    <a:p>
                      <a:r>
                        <a:rPr lang="es-ES_tradnl" sz="1800" dirty="0"/>
                        <a:t>1927, Moreno (proyecto de Código de Aguas).  Varias revisiones y mejoramientos (1928, 1930, 1936)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0446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7139534-56C8-B74E-8795-A1602E92A2BB}"/>
              </a:ext>
            </a:extLst>
          </p:cNvPr>
          <p:cNvSpPr txBox="1"/>
          <p:nvPr/>
        </p:nvSpPr>
        <p:spPr>
          <a:xfrm>
            <a:off x="1141895" y="1634983"/>
            <a:ext cx="177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Codificación </a:t>
            </a:r>
          </a:p>
        </p:txBody>
      </p:sp>
    </p:spTree>
    <p:extLst>
      <p:ext uri="{BB962C8B-B14F-4D97-AF65-F5344CB8AC3E}">
        <p14:creationId xmlns:p14="http://schemas.microsoft.com/office/powerpoint/2010/main" val="269988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37B17CEF-3291-C146-848B-BDBE46C2FB8E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9B495D08-A5F4-C740-A562-BEF895964BE7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E29E3B5B-959B-0942-89F2-B609C7933D41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A1BBB312-EF24-074D-9B8B-D60A5B99D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8AEFC6FC-1A93-CA48-9C16-5CF217B21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02174"/>
              </p:ext>
            </p:extLst>
          </p:nvPr>
        </p:nvGraphicFramePr>
        <p:xfrm>
          <a:off x="1141895" y="2296670"/>
          <a:ext cx="9908209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8209">
                  <a:extLst>
                    <a:ext uri="{9D8B030D-6E8A-4147-A177-3AD203B41FA5}">
                      <a16:colId xmlns:a16="http://schemas.microsoft.com/office/drawing/2014/main" xmlns="" val="3417815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800" dirty="0"/>
                        <a:t>1936 - 1951, discusión parlamentaria de proyecto de Código de Aguas (15 años)</a:t>
                      </a:r>
                    </a:p>
                    <a:p>
                      <a:endParaRPr lang="es-ES_tradnl" sz="600" dirty="0"/>
                    </a:p>
                    <a:p>
                      <a:r>
                        <a:rPr lang="es-ES_tradnl" sz="1800" dirty="0"/>
                        <a:t>        1948, Congreso aprueba primer Código de Aguas (ley 8.944)</a:t>
                      </a:r>
                    </a:p>
                    <a:p>
                      <a:endParaRPr lang="es-ES_tradnl" sz="600" dirty="0"/>
                    </a:p>
                    <a:p>
                      <a:r>
                        <a:rPr lang="es-ES_tradnl" sz="1800" dirty="0"/>
                        <a:t>        1948, se inicia fuerte polémica sobre Código de Aguas (derecho de propiedad)</a:t>
                      </a:r>
                    </a:p>
                    <a:p>
                      <a:endParaRPr lang="es-ES_tradnl" sz="600" dirty="0"/>
                    </a:p>
                    <a:p>
                      <a:r>
                        <a:rPr lang="es-ES_tradnl" sz="1800" dirty="0"/>
                        <a:t>        1948, se suspende vigencia del Código de Aguas (ley 8,978)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062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/>
                        <a:t>1951, Primer Código de Aguas (ley 9.909 varias modificaciones)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9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/>
                        <a:t>1967, Segundo Código de Aguas (ley 16.640 de Reforma Agraria: profundas modificaciones)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248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/>
                        <a:t>1981, Tercer Código de Aguas (DFL 1.122)</a:t>
                      </a:r>
                    </a:p>
                    <a:p>
                      <a:endParaRPr lang="es-ES_tradn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324318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569B06E-1365-B248-B4BF-4B5A28400810}"/>
              </a:ext>
            </a:extLst>
          </p:cNvPr>
          <p:cNvSpPr txBox="1"/>
          <p:nvPr/>
        </p:nvSpPr>
        <p:spPr>
          <a:xfrm>
            <a:off x="1141895" y="1634983"/>
            <a:ext cx="177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Codificación </a:t>
            </a:r>
          </a:p>
        </p:txBody>
      </p:sp>
    </p:spTree>
    <p:extLst>
      <p:ext uri="{BB962C8B-B14F-4D97-AF65-F5344CB8AC3E}">
        <p14:creationId xmlns:p14="http://schemas.microsoft.com/office/powerpoint/2010/main" val="358730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xmlns="" id="{0E2081FE-9D3C-0542-B62D-27BF079D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8"/>
          <a:stretch>
            <a:fillRect/>
          </a:stretch>
        </p:blipFill>
        <p:spPr bwMode="auto">
          <a:xfrm>
            <a:off x="1212229" y="1577976"/>
            <a:ext cx="9783090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1E1725-F8D6-134F-9C3F-EFF0EF4CED7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3998" y="1012967"/>
            <a:ext cx="7524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CL" sz="2000" dirty="0"/>
              <a:t>Instituciones del Estado con algún grado de injerencia en el agua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2C539B1A-5FD8-D149-BFB9-AB8CC2FA5709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5A52477D-F2BC-E94D-B816-B62F71DA61EE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BDE99F14-2CE5-0E46-BC44-4C04A55DFB15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19E78EF0-4051-924A-B2E8-85975D190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53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>
            <a:extLst>
              <a:ext uri="{FF2B5EF4-FFF2-40B4-BE49-F238E27FC236}">
                <a16:creationId xmlns:a16="http://schemas.microsoft.com/office/drawing/2014/main" xmlns="" id="{9BDACE65-2770-FA40-A4DE-D8E6E49B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90" y="5376823"/>
            <a:ext cx="5714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CL" sz="1600" dirty="0"/>
              <a:t>Fuente: El Primer Paso, Algunos Datos sobre Regadío, 1914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B88C1B38-0B81-7642-966E-DF73D2CA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0" y="1742657"/>
            <a:ext cx="10321268" cy="331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4A1FFBD9-C3B7-C747-A4FB-9BE179DCB4E3}"/>
              </a:ext>
            </a:extLst>
          </p:cNvPr>
          <p:cNvCxnSpPr/>
          <p:nvPr/>
        </p:nvCxnSpPr>
        <p:spPr bwMode="auto">
          <a:xfrm>
            <a:off x="2005692" y="2261809"/>
            <a:ext cx="519150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500350A4-D2D5-8246-B6AA-352C278E6171}"/>
              </a:ext>
            </a:extLst>
          </p:cNvPr>
          <p:cNvCxnSpPr/>
          <p:nvPr/>
        </p:nvCxnSpPr>
        <p:spPr bwMode="auto">
          <a:xfrm>
            <a:off x="3249825" y="2675757"/>
            <a:ext cx="519150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FD84A3A-77AA-FA4B-BF6B-AF82ACF24112}"/>
              </a:ext>
            </a:extLst>
          </p:cNvPr>
          <p:cNvCxnSpPr/>
          <p:nvPr/>
        </p:nvCxnSpPr>
        <p:spPr bwMode="auto">
          <a:xfrm>
            <a:off x="7197201" y="4025093"/>
            <a:ext cx="3318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349CEA5D-D735-584C-96A3-81DF472E2C9E}"/>
              </a:ext>
            </a:extLst>
          </p:cNvPr>
          <p:cNvCxnSpPr/>
          <p:nvPr/>
        </p:nvCxnSpPr>
        <p:spPr bwMode="auto">
          <a:xfrm>
            <a:off x="5749526" y="4523661"/>
            <a:ext cx="14568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71FC84D-9E83-4047-A28E-EEEA030C2446}"/>
              </a:ext>
            </a:extLst>
          </p:cNvPr>
          <p:cNvCxnSpPr/>
          <p:nvPr/>
        </p:nvCxnSpPr>
        <p:spPr bwMode="auto">
          <a:xfrm>
            <a:off x="5029117" y="4985637"/>
            <a:ext cx="1456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0DB9ED-0555-1A4D-B18B-AEA9F7884931}"/>
              </a:ext>
            </a:extLst>
          </p:cNvPr>
          <p:cNvSpPr txBox="1"/>
          <p:nvPr/>
        </p:nvSpPr>
        <p:spPr>
          <a:xfrm>
            <a:off x="1664328" y="5784279"/>
            <a:ext cx="488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Censo Agropecuario y Forestal de 2007: 1.093.813</a:t>
            </a:r>
            <a:endParaRPr lang="es-ES_tradnl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4C0AA25-53DA-184E-89F2-3CC7ECA96404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E48F00F9-6255-DA4D-9CBF-593377F2C971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5FB1CD3E-BEFE-E740-BE60-4AE161E8FDE9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371A06AA-5888-8A40-9DBE-5132322B2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67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D6EE722-914E-CB47-B563-0B2064AB029D}"/>
              </a:ext>
            </a:extLst>
          </p:cNvPr>
          <p:cNvSpPr txBox="1"/>
          <p:nvPr/>
        </p:nvSpPr>
        <p:spPr>
          <a:xfrm>
            <a:off x="1895060" y="2994991"/>
            <a:ext cx="8428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 algn="just"/>
            <a:r>
              <a:rPr lang="es-ES_tradnl" dirty="0"/>
              <a:t>Sandoval JJ. 2003.  El Riego en Chile.  Ministerio de Obras Públicas, Dirección de Obras Hidráulicas.  Santiago, Chile</a:t>
            </a:r>
          </a:p>
          <a:p>
            <a:pPr marL="312738" indent="-312738" algn="just"/>
            <a:endParaRPr lang="es-ES_tradnl" dirty="0"/>
          </a:p>
          <a:p>
            <a:pPr marL="312738" indent="-312738" algn="just"/>
            <a:r>
              <a:rPr lang="es-ES_tradnl" dirty="0"/>
              <a:t>Vergara BA. 1991.  La Codificación del Derechos de Aguas en Chile (1875 – 1951).   Revista de Estudios  Histórico-Jurídicos [Sección Historia del Derecho] XVI Valparaíso, Chile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826F418-A186-2A47-BB46-73A2960C02FB}"/>
              </a:ext>
            </a:extLst>
          </p:cNvPr>
          <p:cNvSpPr txBox="1"/>
          <p:nvPr/>
        </p:nvSpPr>
        <p:spPr>
          <a:xfrm>
            <a:off x="1351721" y="2491408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Referencias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D83D32EA-9622-6F4A-A728-31B5EF2721C3}"/>
              </a:ext>
            </a:extLst>
          </p:cNvPr>
          <p:cNvGrpSpPr/>
          <p:nvPr/>
        </p:nvGrpSpPr>
        <p:grpSpPr>
          <a:xfrm>
            <a:off x="133301" y="111484"/>
            <a:ext cx="5282587" cy="809633"/>
            <a:chOff x="133301" y="111484"/>
            <a:chExt cx="5282587" cy="809633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29A10476-621E-7F40-AB3C-62515D5D57CA}"/>
                </a:ext>
              </a:extLst>
            </p:cNvPr>
            <p:cNvSpPr txBox="1"/>
            <p:nvPr/>
          </p:nvSpPr>
          <p:spPr>
            <a:xfrm>
              <a:off x="1226215" y="146969"/>
              <a:ext cx="418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cap="small" dirty="0">
                  <a:solidFill>
                    <a:schemeClr val="accent6">
                      <a:lumMod val="50000"/>
                    </a:schemeClr>
                  </a:solidFill>
                </a:rPr>
                <a:t>Academia Chilena de Ciencias Agronómicas 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A00B5968-291B-1443-A2F4-D6EFC6C56AF8}"/>
                </a:ext>
              </a:extLst>
            </p:cNvPr>
            <p:cNvCxnSpPr>
              <a:cxnSpLocks/>
            </p:cNvCxnSpPr>
            <p:nvPr/>
          </p:nvCxnSpPr>
          <p:spPr>
            <a:xfrm>
              <a:off x="1265971" y="490263"/>
              <a:ext cx="4021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2628CA85-6C03-EB42-A254-104653D5F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01" y="111484"/>
              <a:ext cx="1092914" cy="80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305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941</Words>
  <Application>Microsoft Macintosh PowerPoint</Application>
  <PresentationFormat>Panorámica</PresentationFormat>
  <Paragraphs>117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ESalgado</dc:creator>
  <cp:lastModifiedBy>Usuario de Microsoft Office</cp:lastModifiedBy>
  <cp:revision>40</cp:revision>
  <dcterms:created xsi:type="dcterms:W3CDTF">2020-11-13T22:04:19Z</dcterms:created>
  <dcterms:modified xsi:type="dcterms:W3CDTF">2020-12-08T00:39:25Z</dcterms:modified>
</cp:coreProperties>
</file>