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0" r:id="rId3"/>
    <p:sldMasterId id="2147483712" r:id="rId4"/>
    <p:sldMasterId id="2147483730" r:id="rId5"/>
    <p:sldMasterId id="2147483901" r:id="rId6"/>
    <p:sldMasterId id="2147483919" r:id="rId7"/>
    <p:sldMasterId id="2147483949" r:id="rId8"/>
    <p:sldMasterId id="2147483961" r:id="rId9"/>
    <p:sldMasterId id="2147483985" r:id="rId10"/>
    <p:sldMasterId id="2147483997" r:id="rId11"/>
    <p:sldMasterId id="2147484009" r:id="rId12"/>
  </p:sldMasterIdLst>
  <p:notesMasterIdLst>
    <p:notesMasterId r:id="rId49"/>
  </p:notesMasterIdLst>
  <p:handoutMasterIdLst>
    <p:handoutMasterId r:id="rId50"/>
  </p:handoutMasterIdLst>
  <p:sldIdLst>
    <p:sldId id="256" r:id="rId13"/>
    <p:sldId id="493" r:id="rId14"/>
    <p:sldId id="515" r:id="rId15"/>
    <p:sldId id="516" r:id="rId16"/>
    <p:sldId id="485" r:id="rId17"/>
    <p:sldId id="491" r:id="rId18"/>
    <p:sldId id="487" r:id="rId19"/>
    <p:sldId id="489" r:id="rId20"/>
    <p:sldId id="490" r:id="rId21"/>
    <p:sldId id="492" r:id="rId22"/>
    <p:sldId id="486" r:id="rId23"/>
    <p:sldId id="441" r:id="rId24"/>
    <p:sldId id="458" r:id="rId25"/>
    <p:sldId id="517" r:id="rId26"/>
    <p:sldId id="518" r:id="rId27"/>
    <p:sldId id="519" r:id="rId28"/>
    <p:sldId id="521" r:id="rId29"/>
    <p:sldId id="522" r:id="rId30"/>
    <p:sldId id="523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4" r:id="rId40"/>
    <p:sldId id="505" r:id="rId41"/>
    <p:sldId id="506" r:id="rId42"/>
    <p:sldId id="507" r:id="rId43"/>
    <p:sldId id="509" r:id="rId44"/>
    <p:sldId id="510" r:id="rId45"/>
    <p:sldId id="513" r:id="rId46"/>
    <p:sldId id="514" r:id="rId47"/>
    <p:sldId id="455" r:id="rId48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405" autoAdjust="0"/>
  </p:normalViewPr>
  <p:slideViewPr>
    <p:cSldViewPr>
      <p:cViewPr>
        <p:scale>
          <a:sx n="60" d="100"/>
          <a:sy n="60" d="100"/>
        </p:scale>
        <p:origin x="3704" y="1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683" y="-77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.lillo\AppData\Local\Microsoft\Windows\Temporary%20Internet%20Files\Content.Outlook\HJ2WP1ZC\gr&#225;fic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Hoja_de_c_lculo_de_Microsoft_Excel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S" sz="1200" dirty="0"/>
              <a:t>Disponibilidad</a:t>
            </a:r>
            <a:r>
              <a:rPr lang="es-ES" sz="1200" baseline="0" dirty="0"/>
              <a:t> de agua en Chile por </a:t>
            </a:r>
            <a:r>
              <a:rPr lang="es-ES" sz="1200" baseline="0" dirty="0" smtClean="0"/>
              <a:t>habitante</a:t>
            </a:r>
            <a:endParaRPr lang="es-ES" sz="12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4013426117637"/>
          <c:y val="0.10137889942986"/>
          <c:w val="0.855700937830701"/>
          <c:h val="0.766822206084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m3/persona/año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Hoja1!$C$2:$C$12</c:f>
              <c:strCache>
                <c:ptCount val="11"/>
                <c:pt idx="0">
                  <c:v>I y XV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RM</c:v>
                </c:pt>
                <c:pt idx="6">
                  <c:v>VI</c:v>
                </c:pt>
                <c:pt idx="7">
                  <c:v>VII</c:v>
                </c:pt>
                <c:pt idx="8">
                  <c:v>VIII</c:v>
                </c:pt>
                <c:pt idx="9">
                  <c:v>IX</c:v>
                </c:pt>
                <c:pt idx="10">
                  <c:v>X y XIV</c:v>
                </c:pt>
              </c:strCache>
            </c:strRef>
          </c:cat>
          <c:val>
            <c:numRef>
              <c:f>Hoja1!$D$2:$D$12</c:f>
              <c:numCache>
                <c:formatCode>General</c:formatCode>
                <c:ptCount val="11"/>
                <c:pt idx="0">
                  <c:v>854.0</c:v>
                </c:pt>
                <c:pt idx="1">
                  <c:v>52.0</c:v>
                </c:pt>
                <c:pt idx="2">
                  <c:v>208.0</c:v>
                </c:pt>
                <c:pt idx="3">
                  <c:v>1020.0</c:v>
                </c:pt>
                <c:pt idx="4">
                  <c:v>801.0</c:v>
                </c:pt>
                <c:pt idx="5">
                  <c:v>525.0</c:v>
                </c:pt>
                <c:pt idx="6">
                  <c:v>6829.0</c:v>
                </c:pt>
                <c:pt idx="7">
                  <c:v>23927.0</c:v>
                </c:pt>
                <c:pt idx="8">
                  <c:v>21556.0</c:v>
                </c:pt>
                <c:pt idx="9">
                  <c:v>49273.0</c:v>
                </c:pt>
                <c:pt idx="10">
                  <c:v>136207.0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31-4D4D-A11B-0B0F20732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137872"/>
        <c:axId val="-2141247472"/>
      </c:barChart>
      <c:catAx>
        <c:axId val="2135137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Región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-2141247472"/>
        <c:crosses val="autoZero"/>
        <c:auto val="1"/>
        <c:lblAlgn val="ctr"/>
        <c:lblOffset val="100"/>
        <c:noMultiLvlLbl val="0"/>
      </c:catAx>
      <c:valAx>
        <c:axId val="-2141247472"/>
        <c:scaling>
          <c:orientation val="minMax"/>
          <c:max val="140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m3/persona/año</a:t>
                </a:r>
              </a:p>
            </c:rich>
          </c:tx>
          <c:layout>
            <c:manualLayout>
              <c:xMode val="edge"/>
              <c:yMode val="edge"/>
              <c:x val="0.01085776330076"/>
              <c:y val="0.34993574548500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35137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>
                <a:solidFill>
                  <a:srgbClr val="0070C0"/>
                </a:solidFill>
              </a:rPr>
              <a:t>Escorrentía per cápita</a:t>
            </a:r>
          </a:p>
          <a:p>
            <a:pPr>
              <a:defRPr/>
            </a:pPr>
            <a:r>
              <a:rPr lang="es-MX" b="1">
                <a:solidFill>
                  <a:srgbClr val="0070C0"/>
                </a:solidFill>
              </a:rPr>
              <a:t>M</a:t>
            </a:r>
            <a:r>
              <a:rPr lang="es-MX" b="1" baseline="30000">
                <a:solidFill>
                  <a:srgbClr val="0070C0"/>
                </a:solidFill>
              </a:rPr>
              <a:t>3</a:t>
            </a:r>
            <a:r>
              <a:rPr lang="es-MX" b="1">
                <a:solidFill>
                  <a:srgbClr val="0070C0"/>
                </a:solidFill>
              </a:rPr>
              <a:t>/hab/año</a:t>
            </a:r>
          </a:p>
        </c:rich>
      </c:tx>
      <c:layout>
        <c:manualLayout>
          <c:xMode val="edge"/>
          <c:yMode val="edge"/>
          <c:x val="0.395474445902596"/>
          <c:y val="0.00396825396825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MZ Norte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Reg XV y I</c:v>
                </c:pt>
                <c:pt idx="1">
                  <c:v>Región II</c:v>
                </c:pt>
                <c:pt idx="2">
                  <c:v>Región III</c:v>
                </c:pt>
                <c:pt idx="3">
                  <c:v>Región IV</c:v>
                </c:pt>
                <c:pt idx="4">
                  <c:v>Región V</c:v>
                </c:pt>
                <c:pt idx="5">
                  <c:v>RM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652.0</c:v>
                </c:pt>
                <c:pt idx="1">
                  <c:v>47.0</c:v>
                </c:pt>
                <c:pt idx="2">
                  <c:v>190.0</c:v>
                </c:pt>
                <c:pt idx="3">
                  <c:v>908.0</c:v>
                </c:pt>
                <c:pt idx="4">
                  <c:v>703.0</c:v>
                </c:pt>
                <c:pt idx="5">
                  <c:v>444.0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A1-4F66-8050-0A718C495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9420960"/>
        <c:axId val="2135749392"/>
      </c:barChart>
      <c:catAx>
        <c:axId val="213942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2135749392"/>
        <c:crosses val="autoZero"/>
        <c:auto val="1"/>
        <c:lblAlgn val="ctr"/>
        <c:lblOffset val="100"/>
        <c:noMultiLvlLbl val="0"/>
      </c:catAx>
      <c:valAx>
        <c:axId val="213574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213942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19050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/>
      </a:pPr>
      <a:endParaRPr lang="es-ES_trad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3C2CE-0253-4FDC-9FFB-78C1A049EF9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B42916-10CB-4FCF-83DD-57E781469B82}">
      <dgm:prSet phldrT="[Texto]"/>
      <dgm:spPr/>
      <dgm:t>
        <a:bodyPr/>
        <a:lstStyle/>
        <a:p>
          <a:r>
            <a:rPr lang="es-ES" dirty="0" smtClean="0"/>
            <a:t>Gobernanza del Agua [GA]</a:t>
          </a:r>
          <a:endParaRPr lang="es-ES" dirty="0"/>
        </a:p>
      </dgm:t>
    </dgm:pt>
    <dgm:pt modelId="{CE5A4917-F9D6-46FE-9BA0-AA9B981E4345}" type="parTrans" cxnId="{BC93C4E9-218C-4AE1-89D0-E2129823F9B7}">
      <dgm:prSet/>
      <dgm:spPr/>
      <dgm:t>
        <a:bodyPr/>
        <a:lstStyle/>
        <a:p>
          <a:endParaRPr lang="es-ES"/>
        </a:p>
      </dgm:t>
    </dgm:pt>
    <dgm:pt modelId="{A1A31B3D-2CD8-44FE-8D6F-CBB040D526BB}" type="sibTrans" cxnId="{BC93C4E9-218C-4AE1-89D0-E2129823F9B7}">
      <dgm:prSet/>
      <dgm:spPr/>
      <dgm:t>
        <a:bodyPr/>
        <a:lstStyle/>
        <a:p>
          <a:endParaRPr lang="es-ES"/>
        </a:p>
      </dgm:t>
    </dgm:pt>
    <dgm:pt modelId="{DCBB70D1-D275-4555-B264-F18223D169D9}">
      <dgm:prSet phldrT="[Texto]"/>
      <dgm:spPr/>
      <dgm:t>
        <a:bodyPr/>
        <a:lstStyle/>
        <a:p>
          <a:r>
            <a:rPr lang="es-ES" dirty="0" smtClean="0"/>
            <a:t>Gestión Integrada del Recurso Hídrico [GIRH]</a:t>
          </a:r>
          <a:endParaRPr lang="es-ES" dirty="0"/>
        </a:p>
      </dgm:t>
    </dgm:pt>
    <dgm:pt modelId="{EC476F9A-5FF5-4DCE-A5A7-C17DDE249BC4}" type="parTrans" cxnId="{21360778-E02B-41DA-8CB9-3F2124A6FD54}">
      <dgm:prSet/>
      <dgm:spPr/>
      <dgm:t>
        <a:bodyPr/>
        <a:lstStyle/>
        <a:p>
          <a:endParaRPr lang="es-ES"/>
        </a:p>
      </dgm:t>
    </dgm:pt>
    <dgm:pt modelId="{41A16F8F-4E6C-4B8D-8785-F8AE9FD0FCCA}" type="sibTrans" cxnId="{21360778-E02B-41DA-8CB9-3F2124A6FD54}">
      <dgm:prSet/>
      <dgm:spPr/>
      <dgm:t>
        <a:bodyPr/>
        <a:lstStyle/>
        <a:p>
          <a:endParaRPr lang="es-ES"/>
        </a:p>
      </dgm:t>
    </dgm:pt>
    <dgm:pt modelId="{1E8F1FF0-DC25-4FBC-B947-0E83DBC13696}">
      <dgm:prSet phldrT="[Texto]"/>
      <dgm:spPr/>
      <dgm:t>
        <a:bodyPr/>
        <a:lstStyle/>
        <a:p>
          <a:r>
            <a:rPr lang="es-ES" dirty="0" smtClean="0"/>
            <a:t>Gestión Sostenible del Agua [GSA]</a:t>
          </a:r>
          <a:endParaRPr lang="es-ES" dirty="0"/>
        </a:p>
      </dgm:t>
    </dgm:pt>
    <dgm:pt modelId="{44271520-84A7-4CF9-8DC8-12D25BE465BF}" type="parTrans" cxnId="{EC341CE7-BE9D-49D4-AFA3-631A67415F19}">
      <dgm:prSet/>
      <dgm:spPr/>
      <dgm:t>
        <a:bodyPr/>
        <a:lstStyle/>
        <a:p>
          <a:endParaRPr lang="es-ES"/>
        </a:p>
      </dgm:t>
    </dgm:pt>
    <dgm:pt modelId="{EB06A775-0074-4D00-8259-35AF3AB1641D}" type="sibTrans" cxnId="{EC341CE7-BE9D-49D4-AFA3-631A67415F19}">
      <dgm:prSet/>
      <dgm:spPr/>
      <dgm:t>
        <a:bodyPr/>
        <a:lstStyle/>
        <a:p>
          <a:endParaRPr lang="es-ES"/>
        </a:p>
      </dgm:t>
    </dgm:pt>
    <dgm:pt modelId="{3E4F2AAB-5D39-4151-970E-57C43DD4A9BF}" type="pres">
      <dgm:prSet presAssocID="{2C43C2CE-0253-4FDC-9FFB-78C1A049EF98}" presName="compositeShape" presStyleCnt="0">
        <dgm:presLayoutVars>
          <dgm:chMax val="7"/>
          <dgm:dir/>
          <dgm:resizeHandles val="exact"/>
        </dgm:presLayoutVars>
      </dgm:prSet>
      <dgm:spPr/>
    </dgm:pt>
    <dgm:pt modelId="{E1E3F4FB-7DCD-4DD5-A956-FC841F9B3234}" type="pres">
      <dgm:prSet presAssocID="{44B42916-10CB-4FCF-83DD-57E781469B82}" presName="circ1" presStyleLbl="vennNode1" presStyleIdx="0" presStyleCnt="3"/>
      <dgm:spPr/>
      <dgm:t>
        <a:bodyPr/>
        <a:lstStyle/>
        <a:p>
          <a:endParaRPr lang="es-ES"/>
        </a:p>
      </dgm:t>
    </dgm:pt>
    <dgm:pt modelId="{4B6B2FE2-3C56-4DC7-9F4C-3909D6544718}" type="pres">
      <dgm:prSet presAssocID="{44B42916-10CB-4FCF-83DD-57E781469B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A7EB8E-3F00-4384-A1DD-F7DFDE799764}" type="pres">
      <dgm:prSet presAssocID="{DCBB70D1-D275-4555-B264-F18223D169D9}" presName="circ2" presStyleLbl="vennNode1" presStyleIdx="1" presStyleCnt="3" custScaleX="109950" custScaleY="98102"/>
      <dgm:spPr/>
      <dgm:t>
        <a:bodyPr/>
        <a:lstStyle/>
        <a:p>
          <a:endParaRPr lang="es-ES"/>
        </a:p>
      </dgm:t>
    </dgm:pt>
    <dgm:pt modelId="{779181B0-AB34-4397-8D08-B131A0939067}" type="pres">
      <dgm:prSet presAssocID="{DCBB70D1-D275-4555-B264-F18223D169D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E084F1-1C18-45E2-B7F5-2BF7B579207B}" type="pres">
      <dgm:prSet presAssocID="{1E8F1FF0-DC25-4FBC-B947-0E83DBC13696}" presName="circ3" presStyleLbl="vennNode1" presStyleIdx="2" presStyleCnt="3" custScaleX="108372" custScaleY="102561" custLinFactNeighborX="-4975" custLinFactNeighborY="1589"/>
      <dgm:spPr/>
      <dgm:t>
        <a:bodyPr/>
        <a:lstStyle/>
        <a:p>
          <a:endParaRPr lang="es-ES"/>
        </a:p>
      </dgm:t>
    </dgm:pt>
    <dgm:pt modelId="{C02A9C82-9EBC-457F-9685-9291E2087B0D}" type="pres">
      <dgm:prSet presAssocID="{1E8F1FF0-DC25-4FBC-B947-0E83DBC1369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93C4E9-218C-4AE1-89D0-E2129823F9B7}" srcId="{2C43C2CE-0253-4FDC-9FFB-78C1A049EF98}" destId="{44B42916-10CB-4FCF-83DD-57E781469B82}" srcOrd="0" destOrd="0" parTransId="{CE5A4917-F9D6-46FE-9BA0-AA9B981E4345}" sibTransId="{A1A31B3D-2CD8-44FE-8D6F-CBB040D526BB}"/>
    <dgm:cxn modelId="{EC341CE7-BE9D-49D4-AFA3-631A67415F19}" srcId="{2C43C2CE-0253-4FDC-9FFB-78C1A049EF98}" destId="{1E8F1FF0-DC25-4FBC-B947-0E83DBC13696}" srcOrd="2" destOrd="0" parTransId="{44271520-84A7-4CF9-8DC8-12D25BE465BF}" sibTransId="{EB06A775-0074-4D00-8259-35AF3AB1641D}"/>
    <dgm:cxn modelId="{137C9D0F-7E45-4B0E-8782-E2000DE24E57}" type="presOf" srcId="{44B42916-10CB-4FCF-83DD-57E781469B82}" destId="{E1E3F4FB-7DCD-4DD5-A956-FC841F9B3234}" srcOrd="0" destOrd="0" presId="urn:microsoft.com/office/officeart/2005/8/layout/venn1"/>
    <dgm:cxn modelId="{48A2288C-D40A-41BF-A7A9-71DD1BC46FF0}" type="presOf" srcId="{DCBB70D1-D275-4555-B264-F18223D169D9}" destId="{19A7EB8E-3F00-4384-A1DD-F7DFDE799764}" srcOrd="0" destOrd="0" presId="urn:microsoft.com/office/officeart/2005/8/layout/venn1"/>
    <dgm:cxn modelId="{D5BA2E6E-2323-4262-B9CB-CE2D4E109DBA}" type="presOf" srcId="{2C43C2CE-0253-4FDC-9FFB-78C1A049EF98}" destId="{3E4F2AAB-5D39-4151-970E-57C43DD4A9BF}" srcOrd="0" destOrd="0" presId="urn:microsoft.com/office/officeart/2005/8/layout/venn1"/>
    <dgm:cxn modelId="{C2D0F438-3A66-447D-B268-37788F7DF437}" type="presOf" srcId="{1E8F1FF0-DC25-4FBC-B947-0E83DBC13696}" destId="{C02A9C82-9EBC-457F-9685-9291E2087B0D}" srcOrd="1" destOrd="0" presId="urn:microsoft.com/office/officeart/2005/8/layout/venn1"/>
    <dgm:cxn modelId="{21360778-E02B-41DA-8CB9-3F2124A6FD54}" srcId="{2C43C2CE-0253-4FDC-9FFB-78C1A049EF98}" destId="{DCBB70D1-D275-4555-B264-F18223D169D9}" srcOrd="1" destOrd="0" parTransId="{EC476F9A-5FF5-4DCE-A5A7-C17DDE249BC4}" sibTransId="{41A16F8F-4E6C-4B8D-8785-F8AE9FD0FCCA}"/>
    <dgm:cxn modelId="{1B128C97-AD78-4D68-9768-1F09EA9B5AD4}" type="presOf" srcId="{44B42916-10CB-4FCF-83DD-57E781469B82}" destId="{4B6B2FE2-3C56-4DC7-9F4C-3909D6544718}" srcOrd="1" destOrd="0" presId="urn:microsoft.com/office/officeart/2005/8/layout/venn1"/>
    <dgm:cxn modelId="{B89910F1-816D-4D55-91E4-AA57BC5015D3}" type="presOf" srcId="{DCBB70D1-D275-4555-B264-F18223D169D9}" destId="{779181B0-AB34-4397-8D08-B131A0939067}" srcOrd="1" destOrd="0" presId="urn:microsoft.com/office/officeart/2005/8/layout/venn1"/>
    <dgm:cxn modelId="{2D70007A-F3C5-4C00-9E74-5264920CC058}" type="presOf" srcId="{1E8F1FF0-DC25-4FBC-B947-0E83DBC13696}" destId="{5BE084F1-1C18-45E2-B7F5-2BF7B579207B}" srcOrd="0" destOrd="0" presId="urn:microsoft.com/office/officeart/2005/8/layout/venn1"/>
    <dgm:cxn modelId="{A509D7E7-BE7C-4C6F-BF5F-66DDA08206C5}" type="presParOf" srcId="{3E4F2AAB-5D39-4151-970E-57C43DD4A9BF}" destId="{E1E3F4FB-7DCD-4DD5-A956-FC841F9B3234}" srcOrd="0" destOrd="0" presId="urn:microsoft.com/office/officeart/2005/8/layout/venn1"/>
    <dgm:cxn modelId="{6F158667-4E86-415A-BE75-2977486F7084}" type="presParOf" srcId="{3E4F2AAB-5D39-4151-970E-57C43DD4A9BF}" destId="{4B6B2FE2-3C56-4DC7-9F4C-3909D6544718}" srcOrd="1" destOrd="0" presId="urn:microsoft.com/office/officeart/2005/8/layout/venn1"/>
    <dgm:cxn modelId="{E5F79FB4-E0D5-4597-9DB7-DC92CEB4377D}" type="presParOf" srcId="{3E4F2AAB-5D39-4151-970E-57C43DD4A9BF}" destId="{19A7EB8E-3F00-4384-A1DD-F7DFDE799764}" srcOrd="2" destOrd="0" presId="urn:microsoft.com/office/officeart/2005/8/layout/venn1"/>
    <dgm:cxn modelId="{B7F75FA7-E27A-4749-9E8C-5A9D7A7F3D15}" type="presParOf" srcId="{3E4F2AAB-5D39-4151-970E-57C43DD4A9BF}" destId="{779181B0-AB34-4397-8D08-B131A0939067}" srcOrd="3" destOrd="0" presId="urn:microsoft.com/office/officeart/2005/8/layout/venn1"/>
    <dgm:cxn modelId="{A3806BFA-BAFC-4D58-AB53-0EF3CDBDA2D9}" type="presParOf" srcId="{3E4F2AAB-5D39-4151-970E-57C43DD4A9BF}" destId="{5BE084F1-1C18-45E2-B7F5-2BF7B579207B}" srcOrd="4" destOrd="0" presId="urn:microsoft.com/office/officeart/2005/8/layout/venn1"/>
    <dgm:cxn modelId="{541DDF32-BBC2-4ACE-A410-8DB583D9FA33}" type="presParOf" srcId="{3E4F2AAB-5D39-4151-970E-57C43DD4A9BF}" destId="{C02A9C82-9EBC-457F-9685-9291E2087B0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3C2CE-0253-4FDC-9FFB-78C1A049EF98}" type="doc">
      <dgm:prSet loTypeId="urn:microsoft.com/office/officeart/2005/8/layout/venn1" loCatId="relationship" qsTypeId="urn:microsoft.com/office/officeart/2005/8/quickstyle/simple1" qsCatId="simple" csTypeId="urn:microsoft.com/office/officeart/2005/8/colors/accent4_4" csCatId="accent4" phldr="1"/>
      <dgm:spPr/>
    </dgm:pt>
    <dgm:pt modelId="{3E4F2AAB-5D39-4151-970E-57C43DD4A9BF}" type="pres">
      <dgm:prSet presAssocID="{2C43C2CE-0253-4FDC-9FFB-78C1A049EF98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EE8A8A96-DCBA-4A4B-90BA-68FC30971EA3}" type="presOf" srcId="{2C43C2CE-0253-4FDC-9FFB-78C1A049EF98}" destId="{3E4F2AAB-5D39-4151-970E-57C43DD4A9BF}" srcOrd="0" destOrd="0" presId="urn:microsoft.com/office/officeart/2005/8/layout/venn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43C2CE-0253-4FDC-9FFB-78C1A049EF9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E4F2AAB-5D39-4151-970E-57C43DD4A9BF}" type="pres">
      <dgm:prSet presAssocID="{2C43C2CE-0253-4FDC-9FFB-78C1A049EF98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EE8A8A96-DCBA-4A4B-90BA-68FC30971EA3}" type="presOf" srcId="{2C43C2CE-0253-4FDC-9FFB-78C1A049EF98}" destId="{3E4F2AAB-5D39-4151-970E-57C43DD4A9B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43C2CE-0253-4FDC-9FFB-78C1A049EF9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E4F2AAB-5D39-4151-970E-57C43DD4A9BF}" type="pres">
      <dgm:prSet presAssocID="{2C43C2CE-0253-4FDC-9FFB-78C1A049EF98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EE8A8A96-DCBA-4A4B-90BA-68FC30971EA3}" type="presOf" srcId="{2C43C2CE-0253-4FDC-9FFB-78C1A049EF98}" destId="{3E4F2AAB-5D39-4151-970E-57C43DD4A9B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C219FD-E67E-4A52-B55E-A8ACF33D75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7D010EA-8EC8-4BF1-BED8-C52E5F3776FA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3400" dirty="0" smtClean="0">
              <a:solidFill>
                <a:srgbClr val="7030A0"/>
              </a:solidFill>
            </a:rPr>
            <a:t>Crecimiento demográfico</a:t>
          </a:r>
          <a:endParaRPr lang="es-ES" sz="3400" dirty="0">
            <a:solidFill>
              <a:srgbClr val="7030A0"/>
            </a:solidFill>
          </a:endParaRPr>
        </a:p>
      </dgm:t>
    </dgm:pt>
    <dgm:pt modelId="{83E44295-AAA1-4C69-AAD3-ED454D7E01CA}" type="parTrans" cxnId="{4D1835BD-83FE-4564-95F3-20AD223F01A9}">
      <dgm:prSet/>
      <dgm:spPr/>
      <dgm:t>
        <a:bodyPr/>
        <a:lstStyle/>
        <a:p>
          <a:endParaRPr lang="es-ES"/>
        </a:p>
      </dgm:t>
    </dgm:pt>
    <dgm:pt modelId="{C3514CB0-8DA4-430F-B127-87B523C9D8E1}" type="sibTrans" cxnId="{4D1835BD-83FE-4564-95F3-20AD223F01A9}">
      <dgm:prSet/>
      <dgm:spPr/>
      <dgm:t>
        <a:bodyPr/>
        <a:lstStyle/>
        <a:p>
          <a:endParaRPr lang="es-ES"/>
        </a:p>
      </dgm:t>
    </dgm:pt>
    <dgm:pt modelId="{947989DF-7E48-43EB-9C69-BAC636DF78E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sz="3400" dirty="0" smtClean="0">
              <a:solidFill>
                <a:srgbClr val="7030A0"/>
              </a:solidFill>
            </a:rPr>
            <a:t>Crecimiento económico</a:t>
          </a:r>
          <a:endParaRPr lang="es-ES" sz="3400" dirty="0">
            <a:solidFill>
              <a:srgbClr val="7030A0"/>
            </a:solidFill>
          </a:endParaRPr>
        </a:p>
      </dgm:t>
    </dgm:pt>
    <dgm:pt modelId="{D6796963-C0C2-4690-92D8-B580DBBA18EE}" type="parTrans" cxnId="{821070C9-79A0-4F8C-A014-16D4E963ABC1}">
      <dgm:prSet/>
      <dgm:spPr/>
      <dgm:t>
        <a:bodyPr/>
        <a:lstStyle/>
        <a:p>
          <a:endParaRPr lang="es-ES"/>
        </a:p>
      </dgm:t>
    </dgm:pt>
    <dgm:pt modelId="{0DE20129-7E4F-450F-9BDC-71D4C5B27FBF}" type="sibTrans" cxnId="{821070C9-79A0-4F8C-A014-16D4E963ABC1}">
      <dgm:prSet/>
      <dgm:spPr/>
      <dgm:t>
        <a:bodyPr/>
        <a:lstStyle/>
        <a:p>
          <a:endParaRPr lang="es-ES"/>
        </a:p>
      </dgm:t>
    </dgm:pt>
    <dgm:pt modelId="{E78260AC-C2AA-4344-A36B-42F82C3A2F9E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rgbClr val="7030A0"/>
              </a:solidFill>
            </a:rPr>
            <a:t>Cambio Climático</a:t>
          </a:r>
          <a:endParaRPr lang="es-ES" dirty="0">
            <a:solidFill>
              <a:srgbClr val="7030A0"/>
            </a:solidFill>
          </a:endParaRPr>
        </a:p>
      </dgm:t>
    </dgm:pt>
    <dgm:pt modelId="{52D0C539-FC5E-46D5-9D87-268EF4E21F22}" type="parTrans" cxnId="{E1A3F5A6-B032-4ADB-8CF7-CA5CAE0142D8}">
      <dgm:prSet/>
      <dgm:spPr/>
      <dgm:t>
        <a:bodyPr/>
        <a:lstStyle/>
        <a:p>
          <a:endParaRPr lang="es-ES"/>
        </a:p>
      </dgm:t>
    </dgm:pt>
    <dgm:pt modelId="{703589E0-1EE8-49D6-9C58-E573F0884BF6}" type="sibTrans" cxnId="{E1A3F5A6-B032-4ADB-8CF7-CA5CAE0142D8}">
      <dgm:prSet/>
      <dgm:spPr/>
      <dgm:t>
        <a:bodyPr/>
        <a:lstStyle/>
        <a:p>
          <a:endParaRPr lang="es-ES"/>
        </a:p>
      </dgm:t>
    </dgm:pt>
    <dgm:pt modelId="{A6652AE0-92E1-4C5E-9526-41FF20F86D41}" type="pres">
      <dgm:prSet presAssocID="{D0C219FD-E67E-4A52-B55E-A8ACF33D75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BF9BF2F-1714-4DF7-8735-60166DFEAE30}" type="pres">
      <dgm:prSet presAssocID="{97D010EA-8EC8-4BF1-BED8-C52E5F3776FA}" presName="parentLin" presStyleCnt="0"/>
      <dgm:spPr/>
    </dgm:pt>
    <dgm:pt modelId="{A67213CF-812C-4486-B425-CCC6FC7391F5}" type="pres">
      <dgm:prSet presAssocID="{97D010EA-8EC8-4BF1-BED8-C52E5F3776F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FF863C39-26CF-43A4-AD51-BC7EC43C9602}" type="pres">
      <dgm:prSet presAssocID="{97D010EA-8EC8-4BF1-BED8-C52E5F3776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3DDC0-E619-4543-AF0A-9E71C6A68351}" type="pres">
      <dgm:prSet presAssocID="{97D010EA-8EC8-4BF1-BED8-C52E5F3776FA}" presName="negativeSpace" presStyleCnt="0"/>
      <dgm:spPr/>
    </dgm:pt>
    <dgm:pt modelId="{C19117E1-B710-48AB-9EC4-6F6FFF07BA33}" type="pres">
      <dgm:prSet presAssocID="{97D010EA-8EC8-4BF1-BED8-C52E5F3776FA}" presName="childText" presStyleLbl="conFgAcc1" presStyleIdx="0" presStyleCnt="3">
        <dgm:presLayoutVars>
          <dgm:bulletEnabled val="1"/>
        </dgm:presLayoutVars>
      </dgm:prSet>
      <dgm:spPr/>
    </dgm:pt>
    <dgm:pt modelId="{3A47F36D-7FDD-4C76-B4A2-5A2F8B504BC9}" type="pres">
      <dgm:prSet presAssocID="{C3514CB0-8DA4-430F-B127-87B523C9D8E1}" presName="spaceBetweenRectangles" presStyleCnt="0"/>
      <dgm:spPr/>
    </dgm:pt>
    <dgm:pt modelId="{F96ABCF5-C648-48D0-8F5B-B3B0450FC249}" type="pres">
      <dgm:prSet presAssocID="{947989DF-7E48-43EB-9C69-BAC636DF78EC}" presName="parentLin" presStyleCnt="0"/>
      <dgm:spPr/>
    </dgm:pt>
    <dgm:pt modelId="{8D003DDF-4014-4D50-88FC-B5FA23A30051}" type="pres">
      <dgm:prSet presAssocID="{947989DF-7E48-43EB-9C69-BAC636DF78E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0927C5E-3300-448F-B823-749B3305CFF9}" type="pres">
      <dgm:prSet presAssocID="{947989DF-7E48-43EB-9C69-BAC636DF78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4203F-97B1-4A23-B37B-049EE01A6AB6}" type="pres">
      <dgm:prSet presAssocID="{947989DF-7E48-43EB-9C69-BAC636DF78EC}" presName="negativeSpace" presStyleCnt="0"/>
      <dgm:spPr/>
    </dgm:pt>
    <dgm:pt modelId="{F66079C2-57BD-4734-AD87-F35AF8FD493F}" type="pres">
      <dgm:prSet presAssocID="{947989DF-7E48-43EB-9C69-BAC636DF78EC}" presName="childText" presStyleLbl="conFgAcc1" presStyleIdx="1" presStyleCnt="3">
        <dgm:presLayoutVars>
          <dgm:bulletEnabled val="1"/>
        </dgm:presLayoutVars>
      </dgm:prSet>
      <dgm:spPr/>
    </dgm:pt>
    <dgm:pt modelId="{B41CA740-0C4B-4224-8588-4477C85FE608}" type="pres">
      <dgm:prSet presAssocID="{0DE20129-7E4F-450F-9BDC-71D4C5B27FBF}" presName="spaceBetweenRectangles" presStyleCnt="0"/>
      <dgm:spPr/>
    </dgm:pt>
    <dgm:pt modelId="{8C7E4E0E-2BBE-4F8C-813F-3ED70D993AB7}" type="pres">
      <dgm:prSet presAssocID="{E78260AC-C2AA-4344-A36B-42F82C3A2F9E}" presName="parentLin" presStyleCnt="0"/>
      <dgm:spPr/>
    </dgm:pt>
    <dgm:pt modelId="{A96B0D8B-EE30-4F32-A9A2-05B22DFEE8C1}" type="pres">
      <dgm:prSet presAssocID="{E78260AC-C2AA-4344-A36B-42F82C3A2F9E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082BEA1D-3463-47D5-8CA0-4C0C78FB034F}" type="pres">
      <dgm:prSet presAssocID="{E78260AC-C2AA-4344-A36B-42F82C3A2F9E}" presName="parentText" presStyleLbl="node1" presStyleIdx="2" presStyleCnt="3" custLinFactNeighborX="3093" custLinFactNeighborY="723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1566E8-806B-4E88-87D3-880CA5034930}" type="pres">
      <dgm:prSet presAssocID="{E78260AC-C2AA-4344-A36B-42F82C3A2F9E}" presName="negativeSpace" presStyleCnt="0"/>
      <dgm:spPr/>
    </dgm:pt>
    <dgm:pt modelId="{E9F6B2C8-0925-462B-94FB-6B43002A6512}" type="pres">
      <dgm:prSet presAssocID="{E78260AC-C2AA-4344-A36B-42F82C3A2F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4DCF62-504D-4499-8921-B0872294A208}" type="presOf" srcId="{D0C219FD-E67E-4A52-B55E-A8ACF33D7580}" destId="{A6652AE0-92E1-4C5E-9526-41FF20F86D41}" srcOrd="0" destOrd="0" presId="urn:microsoft.com/office/officeart/2005/8/layout/list1"/>
    <dgm:cxn modelId="{DDA4318E-208E-45C3-8824-806251C28026}" type="presOf" srcId="{947989DF-7E48-43EB-9C69-BAC636DF78EC}" destId="{70927C5E-3300-448F-B823-749B3305CFF9}" srcOrd="1" destOrd="0" presId="urn:microsoft.com/office/officeart/2005/8/layout/list1"/>
    <dgm:cxn modelId="{622A3C62-ED2E-4337-9451-6FEDA55C41D8}" type="presOf" srcId="{97D010EA-8EC8-4BF1-BED8-C52E5F3776FA}" destId="{A67213CF-812C-4486-B425-CCC6FC7391F5}" srcOrd="0" destOrd="0" presId="urn:microsoft.com/office/officeart/2005/8/layout/list1"/>
    <dgm:cxn modelId="{2C4E1F1A-56E5-4E33-BBD9-A90F856D3CB6}" type="presOf" srcId="{97D010EA-8EC8-4BF1-BED8-C52E5F3776FA}" destId="{FF863C39-26CF-43A4-AD51-BC7EC43C9602}" srcOrd="1" destOrd="0" presId="urn:microsoft.com/office/officeart/2005/8/layout/list1"/>
    <dgm:cxn modelId="{1BD51CA9-826F-4C01-A6A0-C4C75462336E}" type="presOf" srcId="{E78260AC-C2AA-4344-A36B-42F82C3A2F9E}" destId="{082BEA1D-3463-47D5-8CA0-4C0C78FB034F}" srcOrd="1" destOrd="0" presId="urn:microsoft.com/office/officeart/2005/8/layout/list1"/>
    <dgm:cxn modelId="{5068C1FE-D931-4D4E-A5D6-2E3C756EB498}" type="presOf" srcId="{E78260AC-C2AA-4344-A36B-42F82C3A2F9E}" destId="{A96B0D8B-EE30-4F32-A9A2-05B22DFEE8C1}" srcOrd="0" destOrd="0" presId="urn:microsoft.com/office/officeart/2005/8/layout/list1"/>
    <dgm:cxn modelId="{821070C9-79A0-4F8C-A014-16D4E963ABC1}" srcId="{D0C219FD-E67E-4A52-B55E-A8ACF33D7580}" destId="{947989DF-7E48-43EB-9C69-BAC636DF78EC}" srcOrd="1" destOrd="0" parTransId="{D6796963-C0C2-4690-92D8-B580DBBA18EE}" sibTransId="{0DE20129-7E4F-450F-9BDC-71D4C5B27FBF}"/>
    <dgm:cxn modelId="{E1A3F5A6-B032-4ADB-8CF7-CA5CAE0142D8}" srcId="{D0C219FD-E67E-4A52-B55E-A8ACF33D7580}" destId="{E78260AC-C2AA-4344-A36B-42F82C3A2F9E}" srcOrd="2" destOrd="0" parTransId="{52D0C539-FC5E-46D5-9D87-268EF4E21F22}" sibTransId="{703589E0-1EE8-49D6-9C58-E573F0884BF6}"/>
    <dgm:cxn modelId="{4D1835BD-83FE-4564-95F3-20AD223F01A9}" srcId="{D0C219FD-E67E-4A52-B55E-A8ACF33D7580}" destId="{97D010EA-8EC8-4BF1-BED8-C52E5F3776FA}" srcOrd="0" destOrd="0" parTransId="{83E44295-AAA1-4C69-AAD3-ED454D7E01CA}" sibTransId="{C3514CB0-8DA4-430F-B127-87B523C9D8E1}"/>
    <dgm:cxn modelId="{4E30E8A3-0A3C-49D1-B3E3-3B07DCCB87C5}" type="presOf" srcId="{947989DF-7E48-43EB-9C69-BAC636DF78EC}" destId="{8D003DDF-4014-4D50-88FC-B5FA23A30051}" srcOrd="0" destOrd="0" presId="urn:microsoft.com/office/officeart/2005/8/layout/list1"/>
    <dgm:cxn modelId="{CC8D8403-5073-4A43-8512-EC98AFD10499}" type="presParOf" srcId="{A6652AE0-92E1-4C5E-9526-41FF20F86D41}" destId="{2BF9BF2F-1714-4DF7-8735-60166DFEAE30}" srcOrd="0" destOrd="0" presId="urn:microsoft.com/office/officeart/2005/8/layout/list1"/>
    <dgm:cxn modelId="{09D14E68-B4C5-425F-A815-BC1A08273FC5}" type="presParOf" srcId="{2BF9BF2F-1714-4DF7-8735-60166DFEAE30}" destId="{A67213CF-812C-4486-B425-CCC6FC7391F5}" srcOrd="0" destOrd="0" presId="urn:microsoft.com/office/officeart/2005/8/layout/list1"/>
    <dgm:cxn modelId="{CD9A1FB8-8570-46CD-9614-CD94664C03BF}" type="presParOf" srcId="{2BF9BF2F-1714-4DF7-8735-60166DFEAE30}" destId="{FF863C39-26CF-43A4-AD51-BC7EC43C9602}" srcOrd="1" destOrd="0" presId="urn:microsoft.com/office/officeart/2005/8/layout/list1"/>
    <dgm:cxn modelId="{0835F754-B560-49E9-8A3C-30B7B72B3A52}" type="presParOf" srcId="{A6652AE0-92E1-4C5E-9526-41FF20F86D41}" destId="{4203DDC0-E619-4543-AF0A-9E71C6A68351}" srcOrd="1" destOrd="0" presId="urn:microsoft.com/office/officeart/2005/8/layout/list1"/>
    <dgm:cxn modelId="{859E7F41-38AA-4885-A6C1-A68A0CFB2B32}" type="presParOf" srcId="{A6652AE0-92E1-4C5E-9526-41FF20F86D41}" destId="{C19117E1-B710-48AB-9EC4-6F6FFF07BA33}" srcOrd="2" destOrd="0" presId="urn:microsoft.com/office/officeart/2005/8/layout/list1"/>
    <dgm:cxn modelId="{214F2DE7-AEE2-4C9A-B2F3-2E3401E19A1C}" type="presParOf" srcId="{A6652AE0-92E1-4C5E-9526-41FF20F86D41}" destId="{3A47F36D-7FDD-4C76-B4A2-5A2F8B504BC9}" srcOrd="3" destOrd="0" presId="urn:microsoft.com/office/officeart/2005/8/layout/list1"/>
    <dgm:cxn modelId="{19CB149F-C4C7-4C33-BF94-4B0D80B71323}" type="presParOf" srcId="{A6652AE0-92E1-4C5E-9526-41FF20F86D41}" destId="{F96ABCF5-C648-48D0-8F5B-B3B0450FC249}" srcOrd="4" destOrd="0" presId="urn:microsoft.com/office/officeart/2005/8/layout/list1"/>
    <dgm:cxn modelId="{E0DAB189-87FC-423F-B0E9-0F7EC5999B37}" type="presParOf" srcId="{F96ABCF5-C648-48D0-8F5B-B3B0450FC249}" destId="{8D003DDF-4014-4D50-88FC-B5FA23A30051}" srcOrd="0" destOrd="0" presId="urn:microsoft.com/office/officeart/2005/8/layout/list1"/>
    <dgm:cxn modelId="{5BB4761E-1C96-49CD-8CE3-26E53AAB0E56}" type="presParOf" srcId="{F96ABCF5-C648-48D0-8F5B-B3B0450FC249}" destId="{70927C5E-3300-448F-B823-749B3305CFF9}" srcOrd="1" destOrd="0" presId="urn:microsoft.com/office/officeart/2005/8/layout/list1"/>
    <dgm:cxn modelId="{F5D3C5AC-7E8D-4F80-8C24-4254FC3E8FFF}" type="presParOf" srcId="{A6652AE0-92E1-4C5E-9526-41FF20F86D41}" destId="{C314203F-97B1-4A23-B37B-049EE01A6AB6}" srcOrd="5" destOrd="0" presId="urn:microsoft.com/office/officeart/2005/8/layout/list1"/>
    <dgm:cxn modelId="{923548E0-DC2B-4F16-98DE-D623E106DC72}" type="presParOf" srcId="{A6652AE0-92E1-4C5E-9526-41FF20F86D41}" destId="{F66079C2-57BD-4734-AD87-F35AF8FD493F}" srcOrd="6" destOrd="0" presId="urn:microsoft.com/office/officeart/2005/8/layout/list1"/>
    <dgm:cxn modelId="{7A73ADE7-5A1C-4063-945E-F97A45138FC5}" type="presParOf" srcId="{A6652AE0-92E1-4C5E-9526-41FF20F86D41}" destId="{B41CA740-0C4B-4224-8588-4477C85FE608}" srcOrd="7" destOrd="0" presId="urn:microsoft.com/office/officeart/2005/8/layout/list1"/>
    <dgm:cxn modelId="{985F3E6C-A0B4-41D1-A464-D52CCD98E7A7}" type="presParOf" srcId="{A6652AE0-92E1-4C5E-9526-41FF20F86D41}" destId="{8C7E4E0E-2BBE-4F8C-813F-3ED70D993AB7}" srcOrd="8" destOrd="0" presId="urn:microsoft.com/office/officeart/2005/8/layout/list1"/>
    <dgm:cxn modelId="{1F426870-0F8C-4D66-9747-08B0D056CFFF}" type="presParOf" srcId="{8C7E4E0E-2BBE-4F8C-813F-3ED70D993AB7}" destId="{A96B0D8B-EE30-4F32-A9A2-05B22DFEE8C1}" srcOrd="0" destOrd="0" presId="urn:microsoft.com/office/officeart/2005/8/layout/list1"/>
    <dgm:cxn modelId="{3187E1C0-7008-4BD9-9F50-57770775C063}" type="presParOf" srcId="{8C7E4E0E-2BBE-4F8C-813F-3ED70D993AB7}" destId="{082BEA1D-3463-47D5-8CA0-4C0C78FB034F}" srcOrd="1" destOrd="0" presId="urn:microsoft.com/office/officeart/2005/8/layout/list1"/>
    <dgm:cxn modelId="{8C00D085-2AE1-4A2F-B6FF-9C308A75CF37}" type="presParOf" srcId="{A6652AE0-92E1-4C5E-9526-41FF20F86D41}" destId="{841566E8-806B-4E88-87D3-880CA5034930}" srcOrd="9" destOrd="0" presId="urn:microsoft.com/office/officeart/2005/8/layout/list1"/>
    <dgm:cxn modelId="{E243FAC6-D52E-412B-B1EC-5C8A6AE4F8E8}" type="presParOf" srcId="{A6652AE0-92E1-4C5E-9526-41FF20F86D41}" destId="{E9F6B2C8-0925-462B-94FB-6B43002A65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43C2CE-0253-4FDC-9FFB-78C1A049EF9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E4F2AAB-5D39-4151-970E-57C43DD4A9BF}" type="pres">
      <dgm:prSet presAssocID="{2C43C2CE-0253-4FDC-9FFB-78C1A049EF98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9B3BF25A-B357-44D3-8F28-D4D8934866FC}" type="presOf" srcId="{2C43C2CE-0253-4FDC-9FFB-78C1A049EF98}" destId="{3E4F2AAB-5D39-4151-970E-57C43DD4A9B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7D31BE-F410-4016-AB95-EFABEC7FA816}" type="doc">
      <dgm:prSet loTypeId="urn:microsoft.com/office/officeart/2005/8/layout/radial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8A9A6D79-FA0D-4EFB-856C-0511D2004CEB}">
      <dgm:prSet phldrT="[Texto]" custT="1"/>
      <dgm:spPr/>
      <dgm:t>
        <a:bodyPr/>
        <a:lstStyle/>
        <a:p>
          <a:r>
            <a:rPr lang="es-CL" sz="4400" dirty="0" smtClean="0"/>
            <a:t>ODS 6</a:t>
          </a:r>
          <a:endParaRPr lang="es-CL" sz="4400" dirty="0"/>
        </a:p>
      </dgm:t>
    </dgm:pt>
    <dgm:pt modelId="{8EAEEAD4-3820-4506-AA97-6A5647615C39}" type="parTrans" cxnId="{350551E3-8D89-47BF-A777-53E9CFB604D4}">
      <dgm:prSet/>
      <dgm:spPr/>
      <dgm:t>
        <a:bodyPr/>
        <a:lstStyle/>
        <a:p>
          <a:endParaRPr lang="es-CL"/>
        </a:p>
      </dgm:t>
    </dgm:pt>
    <dgm:pt modelId="{5281DCC7-A7C5-4D5D-A9A9-8CF1B2F1C1AE}" type="sibTrans" cxnId="{350551E3-8D89-47BF-A777-53E9CFB604D4}">
      <dgm:prSet/>
      <dgm:spPr/>
      <dgm:t>
        <a:bodyPr/>
        <a:lstStyle/>
        <a:p>
          <a:endParaRPr lang="es-CL"/>
        </a:p>
      </dgm:t>
    </dgm:pt>
    <dgm:pt modelId="{3CEE4333-AFAD-4903-9AF2-4E76E4DF41F6}">
      <dgm:prSet phldrT="[Texto]" custT="1"/>
      <dgm:spPr/>
      <dgm:t>
        <a:bodyPr/>
        <a:lstStyle/>
        <a:p>
          <a:r>
            <a:rPr lang="es-MX" sz="2400" b="1" dirty="0" smtClean="0"/>
            <a:t>6.1 </a:t>
          </a:r>
          <a:r>
            <a:rPr lang="es-ES" sz="1600" b="1" dirty="0" smtClean="0"/>
            <a:t>Acceso universal al agua potable</a:t>
          </a:r>
          <a:endParaRPr lang="es-CL" sz="1600" dirty="0"/>
        </a:p>
      </dgm:t>
    </dgm:pt>
    <dgm:pt modelId="{C19CA501-B198-4680-A2DB-7684BF7D776F}" type="parTrans" cxnId="{C9DFCD8F-5598-407F-BF04-2D5478331AE8}">
      <dgm:prSet/>
      <dgm:spPr/>
      <dgm:t>
        <a:bodyPr/>
        <a:lstStyle/>
        <a:p>
          <a:endParaRPr lang="es-CL"/>
        </a:p>
      </dgm:t>
    </dgm:pt>
    <dgm:pt modelId="{686B4A30-A3D0-477B-B3BA-0A970DF03538}" type="sibTrans" cxnId="{C9DFCD8F-5598-407F-BF04-2D5478331AE8}">
      <dgm:prSet/>
      <dgm:spPr/>
      <dgm:t>
        <a:bodyPr/>
        <a:lstStyle/>
        <a:p>
          <a:endParaRPr lang="es-CL"/>
        </a:p>
      </dgm:t>
    </dgm:pt>
    <dgm:pt modelId="{F39ED5E5-0C9F-48B6-AAF4-871D2B0F3A14}">
      <dgm:prSet phldrT="[Texto]" custT="1"/>
      <dgm:spPr/>
      <dgm:t>
        <a:bodyPr/>
        <a:lstStyle/>
        <a:p>
          <a:r>
            <a:rPr lang="es-MX" sz="2400" b="1" dirty="0" smtClean="0"/>
            <a:t>6.2</a:t>
          </a:r>
          <a:r>
            <a:rPr lang="es-MX" sz="1400" dirty="0" smtClean="0"/>
            <a:t> </a:t>
          </a:r>
        </a:p>
        <a:p>
          <a:r>
            <a:rPr lang="es-ES" sz="1600" b="1" dirty="0" smtClean="0"/>
            <a:t>Saneamiento e higiene para todos.</a:t>
          </a:r>
          <a:endParaRPr lang="es-CL" sz="1600" b="1" dirty="0"/>
        </a:p>
      </dgm:t>
    </dgm:pt>
    <dgm:pt modelId="{9251FD07-6BA5-496C-88C7-168F3076337B}" type="parTrans" cxnId="{FFFDF267-FC86-466D-8272-CAAF87141486}">
      <dgm:prSet/>
      <dgm:spPr/>
      <dgm:t>
        <a:bodyPr/>
        <a:lstStyle/>
        <a:p>
          <a:endParaRPr lang="es-CL"/>
        </a:p>
      </dgm:t>
    </dgm:pt>
    <dgm:pt modelId="{CFD6507A-60CE-4416-A7B2-A45133539E37}" type="sibTrans" cxnId="{FFFDF267-FC86-466D-8272-CAAF87141486}">
      <dgm:prSet/>
      <dgm:spPr/>
      <dgm:t>
        <a:bodyPr/>
        <a:lstStyle/>
        <a:p>
          <a:endParaRPr lang="es-CL"/>
        </a:p>
      </dgm:t>
    </dgm:pt>
    <dgm:pt modelId="{56E075EB-190F-4337-9379-49CCA5DD528B}">
      <dgm:prSet phldrT="[Texto]" custT="1"/>
      <dgm:spPr/>
      <dgm:t>
        <a:bodyPr/>
        <a:lstStyle/>
        <a:p>
          <a:r>
            <a:rPr lang="es-MX" sz="2400" b="1" dirty="0" smtClean="0"/>
            <a:t>6.4</a:t>
          </a:r>
        </a:p>
        <a:p>
          <a:r>
            <a:rPr lang="es-MX" sz="1600" dirty="0" smtClean="0"/>
            <a:t> </a:t>
          </a:r>
          <a:r>
            <a:rPr lang="es-MX" sz="1600" b="1" dirty="0" smtClean="0"/>
            <a:t>Gestión eficiente del agua frente a la escasez</a:t>
          </a:r>
          <a:endParaRPr lang="es-CL" sz="1600" b="1" dirty="0"/>
        </a:p>
      </dgm:t>
    </dgm:pt>
    <dgm:pt modelId="{2A3504B9-8990-4EFB-8BD1-26F6B3248EC4}" type="parTrans" cxnId="{F45D9276-0CC1-429C-843F-27354DD0FF85}">
      <dgm:prSet/>
      <dgm:spPr/>
      <dgm:t>
        <a:bodyPr/>
        <a:lstStyle/>
        <a:p>
          <a:endParaRPr lang="es-CL"/>
        </a:p>
      </dgm:t>
    </dgm:pt>
    <dgm:pt modelId="{62424F36-A2DF-468E-9AC2-F9A9404B686A}" type="sibTrans" cxnId="{F45D9276-0CC1-429C-843F-27354DD0FF85}">
      <dgm:prSet/>
      <dgm:spPr/>
      <dgm:t>
        <a:bodyPr/>
        <a:lstStyle/>
        <a:p>
          <a:endParaRPr lang="es-CL"/>
        </a:p>
      </dgm:t>
    </dgm:pt>
    <dgm:pt modelId="{03B5F6BE-564A-429F-A8B8-833B7F1A8622}">
      <dgm:prSet phldrT="[Texto]" custT="1"/>
      <dgm:spPr/>
      <dgm:t>
        <a:bodyPr/>
        <a:lstStyle/>
        <a:p>
          <a:r>
            <a:rPr lang="es-MX" sz="2400" b="1" dirty="0" smtClean="0"/>
            <a:t>6.5</a:t>
          </a:r>
        </a:p>
        <a:p>
          <a:r>
            <a:rPr lang="es-MX" sz="1600" dirty="0" smtClean="0"/>
            <a:t> </a:t>
          </a:r>
          <a:r>
            <a:rPr lang="es-MX" sz="1600" b="1" dirty="0" smtClean="0"/>
            <a:t>Gestión Integrada del agua a todos los niveles.</a:t>
          </a:r>
          <a:endParaRPr lang="es-CL" sz="1600" b="1" dirty="0"/>
        </a:p>
      </dgm:t>
    </dgm:pt>
    <dgm:pt modelId="{5E2C7B9B-B856-485E-82EA-A6F0DF3B40B6}" type="parTrans" cxnId="{B3391DA1-A1E0-439D-BA1B-8BA552A05381}">
      <dgm:prSet/>
      <dgm:spPr/>
      <dgm:t>
        <a:bodyPr/>
        <a:lstStyle/>
        <a:p>
          <a:endParaRPr lang="es-CL"/>
        </a:p>
      </dgm:t>
    </dgm:pt>
    <dgm:pt modelId="{0C91E85A-2BD5-4D79-9C4D-16FE5B36C42E}" type="sibTrans" cxnId="{B3391DA1-A1E0-439D-BA1B-8BA552A05381}">
      <dgm:prSet/>
      <dgm:spPr/>
      <dgm:t>
        <a:bodyPr/>
        <a:lstStyle/>
        <a:p>
          <a:endParaRPr lang="es-CL"/>
        </a:p>
      </dgm:t>
    </dgm:pt>
    <dgm:pt modelId="{18DFCB63-7760-4EE4-9291-338C086ED618}">
      <dgm:prSet phldrT="[Texto]" custT="1"/>
      <dgm:spPr/>
      <dgm:t>
        <a:bodyPr/>
        <a:lstStyle/>
        <a:p>
          <a:r>
            <a:rPr lang="es-MX" sz="2400" b="1" dirty="0" smtClean="0"/>
            <a:t>6.6 </a:t>
          </a:r>
          <a:r>
            <a:rPr lang="es-MX" sz="1600" b="1" dirty="0" smtClean="0"/>
            <a:t>Proteger y reestablecer Ecosistemas relacionados con el Agua</a:t>
          </a:r>
          <a:r>
            <a:rPr lang="es-MX" sz="1600" dirty="0" smtClean="0"/>
            <a:t>.</a:t>
          </a:r>
          <a:endParaRPr lang="es-CL" sz="1600" dirty="0"/>
        </a:p>
      </dgm:t>
    </dgm:pt>
    <dgm:pt modelId="{875CF1C4-D201-46D9-B2C4-C4493E84AF22}" type="parTrans" cxnId="{A10B499E-106B-4D94-8D09-F38221D7826C}">
      <dgm:prSet/>
      <dgm:spPr/>
      <dgm:t>
        <a:bodyPr/>
        <a:lstStyle/>
        <a:p>
          <a:endParaRPr lang="es-CL"/>
        </a:p>
      </dgm:t>
    </dgm:pt>
    <dgm:pt modelId="{8F62BA64-F67A-4DC6-B6DC-6AD1C43AEA33}" type="sibTrans" cxnId="{A10B499E-106B-4D94-8D09-F38221D7826C}">
      <dgm:prSet/>
      <dgm:spPr/>
      <dgm:t>
        <a:bodyPr/>
        <a:lstStyle/>
        <a:p>
          <a:endParaRPr lang="es-CL"/>
        </a:p>
      </dgm:t>
    </dgm:pt>
    <dgm:pt modelId="{66607E24-2232-41C4-AADE-465AE7F7D2C4}">
      <dgm:prSet phldrT="[Texto]" custT="1"/>
      <dgm:spPr/>
      <dgm:t>
        <a:bodyPr/>
        <a:lstStyle/>
        <a:p>
          <a:r>
            <a:rPr lang="es-MX" sz="2400" b="1" dirty="0" smtClean="0"/>
            <a:t>6.a</a:t>
          </a:r>
          <a:r>
            <a:rPr lang="es-MX" sz="1400" dirty="0" smtClean="0"/>
            <a:t> </a:t>
          </a:r>
          <a:r>
            <a:rPr lang="es-MX" sz="1600" b="1" dirty="0" smtClean="0"/>
            <a:t>Cooperación y desarrollo de capacidades</a:t>
          </a:r>
          <a:endParaRPr lang="es-CL" sz="1600" b="1" dirty="0"/>
        </a:p>
      </dgm:t>
    </dgm:pt>
    <dgm:pt modelId="{91250D5A-914A-4913-BDEF-741465E97F2C}" type="parTrans" cxnId="{61BE28F0-5158-4F88-8AA6-DDFBBA0E943D}">
      <dgm:prSet/>
      <dgm:spPr/>
      <dgm:t>
        <a:bodyPr/>
        <a:lstStyle/>
        <a:p>
          <a:endParaRPr lang="es-CL"/>
        </a:p>
      </dgm:t>
    </dgm:pt>
    <dgm:pt modelId="{D3A45B33-3B56-43BA-9AF5-263BED0AA23C}" type="sibTrans" cxnId="{61BE28F0-5158-4F88-8AA6-DDFBBA0E943D}">
      <dgm:prSet/>
      <dgm:spPr/>
      <dgm:t>
        <a:bodyPr/>
        <a:lstStyle/>
        <a:p>
          <a:endParaRPr lang="es-CL"/>
        </a:p>
      </dgm:t>
    </dgm:pt>
    <dgm:pt modelId="{CCF7F12A-3C3B-40D1-A5F3-8438A003C5A4}">
      <dgm:prSet phldrT="[Texto]" custT="1"/>
      <dgm:spPr/>
      <dgm:t>
        <a:bodyPr/>
        <a:lstStyle/>
        <a:p>
          <a:r>
            <a:rPr lang="es-MX" sz="2400" b="1" dirty="0" smtClean="0"/>
            <a:t>6.b </a:t>
          </a:r>
          <a:r>
            <a:rPr lang="es-MX" sz="1600" b="1" dirty="0" smtClean="0"/>
            <a:t>Participación de las comunidades </a:t>
          </a:r>
          <a:endParaRPr lang="es-CL" sz="1600" b="1" dirty="0"/>
        </a:p>
      </dgm:t>
    </dgm:pt>
    <dgm:pt modelId="{191C452D-B673-454E-AB75-847CE118BB57}" type="parTrans" cxnId="{D3C1D8EF-E1FD-486A-A454-0422417B90E6}">
      <dgm:prSet/>
      <dgm:spPr/>
      <dgm:t>
        <a:bodyPr/>
        <a:lstStyle/>
        <a:p>
          <a:endParaRPr lang="es-CL"/>
        </a:p>
      </dgm:t>
    </dgm:pt>
    <dgm:pt modelId="{75AB3C54-EA93-4167-9A57-B09CD80812C8}" type="sibTrans" cxnId="{D3C1D8EF-E1FD-486A-A454-0422417B90E6}">
      <dgm:prSet/>
      <dgm:spPr/>
      <dgm:t>
        <a:bodyPr/>
        <a:lstStyle/>
        <a:p>
          <a:endParaRPr lang="es-CL"/>
        </a:p>
      </dgm:t>
    </dgm:pt>
    <dgm:pt modelId="{412D9228-9FF6-45D3-B55E-D793FB2120CA}">
      <dgm:prSet phldrT="[Texto]" custT="1"/>
      <dgm:spPr/>
      <dgm:t>
        <a:bodyPr/>
        <a:lstStyle/>
        <a:p>
          <a:r>
            <a:rPr lang="es-MX" sz="2400" b="1" dirty="0" smtClean="0"/>
            <a:t>6.3</a:t>
          </a:r>
          <a:r>
            <a:rPr lang="es-MX" sz="1400" dirty="0" smtClean="0"/>
            <a:t> </a:t>
          </a:r>
        </a:p>
        <a:p>
          <a:r>
            <a:rPr lang="es-MX" sz="1600" b="1" dirty="0" smtClean="0"/>
            <a:t>Mejorar la calidad del agua natural y residual</a:t>
          </a:r>
          <a:endParaRPr lang="es-CL" sz="1600" b="1" dirty="0"/>
        </a:p>
      </dgm:t>
    </dgm:pt>
    <dgm:pt modelId="{A41D6CB7-121C-4D27-9049-F39F58F47622}" type="parTrans" cxnId="{C576BEE5-7E52-4E16-B4C4-4BCD923D865A}">
      <dgm:prSet/>
      <dgm:spPr/>
      <dgm:t>
        <a:bodyPr/>
        <a:lstStyle/>
        <a:p>
          <a:endParaRPr lang="es-ES"/>
        </a:p>
      </dgm:t>
    </dgm:pt>
    <dgm:pt modelId="{421BB4F4-AD8A-4A13-9EE5-1052AE363650}" type="sibTrans" cxnId="{C576BEE5-7E52-4E16-B4C4-4BCD923D865A}">
      <dgm:prSet/>
      <dgm:spPr/>
      <dgm:t>
        <a:bodyPr/>
        <a:lstStyle/>
        <a:p>
          <a:endParaRPr lang="es-ES"/>
        </a:p>
      </dgm:t>
    </dgm:pt>
    <dgm:pt modelId="{4940F77E-7EEE-477E-A729-416FA8D04268}" type="pres">
      <dgm:prSet presAssocID="{5B7D31BE-F410-4016-AB95-EFABEC7FA81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C05C55C-135E-4AAC-9526-497A3D6CE945}" type="pres">
      <dgm:prSet presAssocID="{5B7D31BE-F410-4016-AB95-EFABEC7FA816}" presName="radial" presStyleCnt="0">
        <dgm:presLayoutVars>
          <dgm:animLvl val="ctr"/>
        </dgm:presLayoutVars>
      </dgm:prSet>
      <dgm:spPr/>
    </dgm:pt>
    <dgm:pt modelId="{DAA9C8B4-EB8D-4A49-BE8E-48434B67841B}" type="pres">
      <dgm:prSet presAssocID="{8A9A6D79-FA0D-4EFB-856C-0511D2004CEB}" presName="centerShape" presStyleLbl="vennNode1" presStyleIdx="0" presStyleCnt="9" custLinFactNeighborX="-598" custLinFactNeighborY="623"/>
      <dgm:spPr/>
      <dgm:t>
        <a:bodyPr/>
        <a:lstStyle/>
        <a:p>
          <a:endParaRPr lang="es-CL"/>
        </a:p>
      </dgm:t>
    </dgm:pt>
    <dgm:pt modelId="{28EBFE4A-2511-4B70-8BFB-640C448E1311}" type="pres">
      <dgm:prSet presAssocID="{3CEE4333-AFAD-4903-9AF2-4E76E4DF41F6}" presName="node" presStyleLbl="vennNode1" presStyleIdx="1" presStyleCnt="9" custScaleX="110519" custScaleY="110332" custRadScaleRad="95498" custRadScaleInc="-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9B6D9D-5EC8-4710-B11F-5FCE955E7159}" type="pres">
      <dgm:prSet presAssocID="{F39ED5E5-0C9F-48B6-AAF4-871D2B0F3A14}" presName="node" presStyleLbl="vennNode1" presStyleIdx="2" presStyleCnt="9" custScaleX="121962" custScaleY="124501" custRadScaleRad="132874" custRadScaleInc="257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25B7B2-C7A5-4D15-BFA8-9C700C7AFA8F}" type="pres">
      <dgm:prSet presAssocID="{412D9228-9FF6-45D3-B55E-D793FB2120CA}" presName="node" presStyleLbl="vennNode1" presStyleIdx="3" presStyleCnt="9" custScaleX="119731" custScaleY="130726" custRadScaleRad="131411" custRadScaleInc="-40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4BD8BA-36DE-4B15-9B24-A34EA1B3B816}" type="pres">
      <dgm:prSet presAssocID="{56E075EB-190F-4337-9379-49CCA5DD528B}" presName="node" presStyleLbl="vennNode1" presStyleIdx="4" presStyleCnt="9" custScaleX="116782" custScaleY="122688" custRadScaleRad="123747" custRadScaleInc="-676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1CF870-C8FC-475C-912F-42ACE5988823}" type="pres">
      <dgm:prSet presAssocID="{03B5F6BE-564A-429F-A8B8-833B7F1A8622}" presName="node" presStyleLbl="vennNode1" presStyleIdx="5" presStyleCnt="9" custScaleX="113769" custScaleY="11137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A8E673-484B-401D-8608-F9EC4E2FF120}" type="pres">
      <dgm:prSet presAssocID="{18DFCB63-7760-4EE4-9291-338C086ED618}" presName="node" presStyleLbl="vennNode1" presStyleIdx="6" presStyleCnt="9" custScaleX="112416" custScaleY="119476" custRadScaleRad="106851" custRadScaleInc="-742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DC98B4-C675-41B2-96B8-BA067F33FBAA}" type="pres">
      <dgm:prSet presAssocID="{66607E24-2232-41C4-AADE-465AE7F7D2C4}" presName="node" presStyleLbl="vennNode1" presStyleIdx="7" presStyleCnt="9" custScaleX="117343" custScaleY="116377" custRadScaleRad="106050" custRadScaleInc="573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C511B9-DE5A-44A5-935D-1E16E13EAE2F}" type="pres">
      <dgm:prSet presAssocID="{CCF7F12A-3C3B-40D1-A5F3-8438A003C5A4}" presName="node" presStyleLbl="vennNode1" presStyleIdx="8" presStyleCnt="9" custScaleX="110506" custScaleY="114117" custRadScaleRad="118977" custRadScaleInc="1191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50551E3-8D89-47BF-A777-53E9CFB604D4}" srcId="{5B7D31BE-F410-4016-AB95-EFABEC7FA816}" destId="{8A9A6D79-FA0D-4EFB-856C-0511D2004CEB}" srcOrd="0" destOrd="0" parTransId="{8EAEEAD4-3820-4506-AA97-6A5647615C39}" sibTransId="{5281DCC7-A7C5-4D5D-A9A9-8CF1B2F1C1AE}"/>
    <dgm:cxn modelId="{3797E37C-916C-4175-8A09-F83340B414CC}" type="presOf" srcId="{66607E24-2232-41C4-AADE-465AE7F7D2C4}" destId="{4FDC98B4-C675-41B2-96B8-BA067F33FBAA}" srcOrd="0" destOrd="0" presId="urn:microsoft.com/office/officeart/2005/8/layout/radial3"/>
    <dgm:cxn modelId="{C9DFCD8F-5598-407F-BF04-2D5478331AE8}" srcId="{8A9A6D79-FA0D-4EFB-856C-0511D2004CEB}" destId="{3CEE4333-AFAD-4903-9AF2-4E76E4DF41F6}" srcOrd="0" destOrd="0" parTransId="{C19CA501-B198-4680-A2DB-7684BF7D776F}" sibTransId="{686B4A30-A3D0-477B-B3BA-0A970DF03538}"/>
    <dgm:cxn modelId="{F45D9276-0CC1-429C-843F-27354DD0FF85}" srcId="{8A9A6D79-FA0D-4EFB-856C-0511D2004CEB}" destId="{56E075EB-190F-4337-9379-49CCA5DD528B}" srcOrd="3" destOrd="0" parTransId="{2A3504B9-8990-4EFB-8BD1-26F6B3248EC4}" sibTransId="{62424F36-A2DF-468E-9AC2-F9A9404B686A}"/>
    <dgm:cxn modelId="{D3C1D8EF-E1FD-486A-A454-0422417B90E6}" srcId="{8A9A6D79-FA0D-4EFB-856C-0511D2004CEB}" destId="{CCF7F12A-3C3B-40D1-A5F3-8438A003C5A4}" srcOrd="7" destOrd="0" parTransId="{191C452D-B673-454E-AB75-847CE118BB57}" sibTransId="{75AB3C54-EA93-4167-9A57-B09CD80812C8}"/>
    <dgm:cxn modelId="{BEB7795E-F633-4A5B-848F-CF2703A58B80}" type="presOf" srcId="{56E075EB-190F-4337-9379-49CCA5DD528B}" destId="{E74BD8BA-36DE-4B15-9B24-A34EA1B3B816}" srcOrd="0" destOrd="0" presId="urn:microsoft.com/office/officeart/2005/8/layout/radial3"/>
    <dgm:cxn modelId="{17543F46-8A96-4AA2-B0C8-3EACBF21A99D}" type="presOf" srcId="{F39ED5E5-0C9F-48B6-AAF4-871D2B0F3A14}" destId="{8D9B6D9D-5EC8-4710-B11F-5FCE955E7159}" srcOrd="0" destOrd="0" presId="urn:microsoft.com/office/officeart/2005/8/layout/radial3"/>
    <dgm:cxn modelId="{FFFDF267-FC86-466D-8272-CAAF87141486}" srcId="{8A9A6D79-FA0D-4EFB-856C-0511D2004CEB}" destId="{F39ED5E5-0C9F-48B6-AAF4-871D2B0F3A14}" srcOrd="1" destOrd="0" parTransId="{9251FD07-6BA5-496C-88C7-168F3076337B}" sibTransId="{CFD6507A-60CE-4416-A7B2-A45133539E37}"/>
    <dgm:cxn modelId="{18EB14A6-BC59-4A45-BD6B-8C400DDC65DF}" type="presOf" srcId="{412D9228-9FF6-45D3-B55E-D793FB2120CA}" destId="{5025B7B2-C7A5-4D15-BFA8-9C700C7AFA8F}" srcOrd="0" destOrd="0" presId="urn:microsoft.com/office/officeart/2005/8/layout/radial3"/>
    <dgm:cxn modelId="{61BE28F0-5158-4F88-8AA6-DDFBBA0E943D}" srcId="{8A9A6D79-FA0D-4EFB-856C-0511D2004CEB}" destId="{66607E24-2232-41C4-AADE-465AE7F7D2C4}" srcOrd="6" destOrd="0" parTransId="{91250D5A-914A-4913-BDEF-741465E97F2C}" sibTransId="{D3A45B33-3B56-43BA-9AF5-263BED0AA23C}"/>
    <dgm:cxn modelId="{A10B499E-106B-4D94-8D09-F38221D7826C}" srcId="{8A9A6D79-FA0D-4EFB-856C-0511D2004CEB}" destId="{18DFCB63-7760-4EE4-9291-338C086ED618}" srcOrd="5" destOrd="0" parTransId="{875CF1C4-D201-46D9-B2C4-C4493E84AF22}" sibTransId="{8F62BA64-F67A-4DC6-B6DC-6AD1C43AEA33}"/>
    <dgm:cxn modelId="{CC4A79DA-8BF7-4E13-9135-CC885521F878}" type="presOf" srcId="{18DFCB63-7760-4EE4-9291-338C086ED618}" destId="{0CA8E673-484B-401D-8608-F9EC4E2FF120}" srcOrd="0" destOrd="0" presId="urn:microsoft.com/office/officeart/2005/8/layout/radial3"/>
    <dgm:cxn modelId="{42F6EF26-3B69-4FF9-98CA-1BA03CBA4CAF}" type="presOf" srcId="{8A9A6D79-FA0D-4EFB-856C-0511D2004CEB}" destId="{DAA9C8B4-EB8D-4A49-BE8E-48434B67841B}" srcOrd="0" destOrd="0" presId="urn:microsoft.com/office/officeart/2005/8/layout/radial3"/>
    <dgm:cxn modelId="{B3391DA1-A1E0-439D-BA1B-8BA552A05381}" srcId="{8A9A6D79-FA0D-4EFB-856C-0511D2004CEB}" destId="{03B5F6BE-564A-429F-A8B8-833B7F1A8622}" srcOrd="4" destOrd="0" parTransId="{5E2C7B9B-B856-485E-82EA-A6F0DF3B40B6}" sibTransId="{0C91E85A-2BD5-4D79-9C4D-16FE5B36C42E}"/>
    <dgm:cxn modelId="{F55753F9-812D-4735-A802-60528A2C913A}" type="presOf" srcId="{5B7D31BE-F410-4016-AB95-EFABEC7FA816}" destId="{4940F77E-7EEE-477E-A729-416FA8D04268}" srcOrd="0" destOrd="0" presId="urn:microsoft.com/office/officeart/2005/8/layout/radial3"/>
    <dgm:cxn modelId="{10C02C78-C58C-483B-BB3D-813271242BD2}" type="presOf" srcId="{CCF7F12A-3C3B-40D1-A5F3-8438A003C5A4}" destId="{4EC511B9-DE5A-44A5-935D-1E16E13EAE2F}" srcOrd="0" destOrd="0" presId="urn:microsoft.com/office/officeart/2005/8/layout/radial3"/>
    <dgm:cxn modelId="{9FEDF0C1-6885-4A51-B24B-B0F7C2C1A113}" type="presOf" srcId="{03B5F6BE-564A-429F-A8B8-833B7F1A8622}" destId="{821CF870-C8FC-475C-912F-42ACE5988823}" srcOrd="0" destOrd="0" presId="urn:microsoft.com/office/officeart/2005/8/layout/radial3"/>
    <dgm:cxn modelId="{C576BEE5-7E52-4E16-B4C4-4BCD923D865A}" srcId="{8A9A6D79-FA0D-4EFB-856C-0511D2004CEB}" destId="{412D9228-9FF6-45D3-B55E-D793FB2120CA}" srcOrd="2" destOrd="0" parTransId="{A41D6CB7-121C-4D27-9049-F39F58F47622}" sibTransId="{421BB4F4-AD8A-4A13-9EE5-1052AE363650}"/>
    <dgm:cxn modelId="{0E72D06F-6057-427C-BE51-865055C870C4}" type="presOf" srcId="{3CEE4333-AFAD-4903-9AF2-4E76E4DF41F6}" destId="{28EBFE4A-2511-4B70-8BFB-640C448E1311}" srcOrd="0" destOrd="0" presId="urn:microsoft.com/office/officeart/2005/8/layout/radial3"/>
    <dgm:cxn modelId="{98E627FE-AE3E-4762-926C-926A9D7E701B}" type="presParOf" srcId="{4940F77E-7EEE-477E-A729-416FA8D04268}" destId="{0C05C55C-135E-4AAC-9526-497A3D6CE945}" srcOrd="0" destOrd="0" presId="urn:microsoft.com/office/officeart/2005/8/layout/radial3"/>
    <dgm:cxn modelId="{5945AAC7-7C62-45FE-B36D-3BE6541BF6BC}" type="presParOf" srcId="{0C05C55C-135E-4AAC-9526-497A3D6CE945}" destId="{DAA9C8B4-EB8D-4A49-BE8E-48434B67841B}" srcOrd="0" destOrd="0" presId="urn:microsoft.com/office/officeart/2005/8/layout/radial3"/>
    <dgm:cxn modelId="{9AD6A2BD-EE70-4BE2-8167-5768604091D0}" type="presParOf" srcId="{0C05C55C-135E-4AAC-9526-497A3D6CE945}" destId="{28EBFE4A-2511-4B70-8BFB-640C448E1311}" srcOrd="1" destOrd="0" presId="urn:microsoft.com/office/officeart/2005/8/layout/radial3"/>
    <dgm:cxn modelId="{F2E88A06-FB92-4D16-BD44-C2041EB6988D}" type="presParOf" srcId="{0C05C55C-135E-4AAC-9526-497A3D6CE945}" destId="{8D9B6D9D-5EC8-4710-B11F-5FCE955E7159}" srcOrd="2" destOrd="0" presId="urn:microsoft.com/office/officeart/2005/8/layout/radial3"/>
    <dgm:cxn modelId="{9BF1EAA5-C0DD-4DC9-B714-3790F6EDAFAF}" type="presParOf" srcId="{0C05C55C-135E-4AAC-9526-497A3D6CE945}" destId="{5025B7B2-C7A5-4D15-BFA8-9C700C7AFA8F}" srcOrd="3" destOrd="0" presId="urn:microsoft.com/office/officeart/2005/8/layout/radial3"/>
    <dgm:cxn modelId="{B80A0C38-80EA-42A7-A32F-9F11BF15E12D}" type="presParOf" srcId="{0C05C55C-135E-4AAC-9526-497A3D6CE945}" destId="{E74BD8BA-36DE-4B15-9B24-A34EA1B3B816}" srcOrd="4" destOrd="0" presId="urn:microsoft.com/office/officeart/2005/8/layout/radial3"/>
    <dgm:cxn modelId="{6470CF94-95CF-4744-B67E-CFE71CE2E2AD}" type="presParOf" srcId="{0C05C55C-135E-4AAC-9526-497A3D6CE945}" destId="{821CF870-C8FC-475C-912F-42ACE5988823}" srcOrd="5" destOrd="0" presId="urn:microsoft.com/office/officeart/2005/8/layout/radial3"/>
    <dgm:cxn modelId="{5BCB0278-D6F3-4E26-8AF5-09A8A595B400}" type="presParOf" srcId="{0C05C55C-135E-4AAC-9526-497A3D6CE945}" destId="{0CA8E673-484B-401D-8608-F9EC4E2FF120}" srcOrd="6" destOrd="0" presId="urn:microsoft.com/office/officeart/2005/8/layout/radial3"/>
    <dgm:cxn modelId="{5F0EC33E-2025-4B64-9196-05F6616C08EC}" type="presParOf" srcId="{0C05C55C-135E-4AAC-9526-497A3D6CE945}" destId="{4FDC98B4-C675-41B2-96B8-BA067F33FBAA}" srcOrd="7" destOrd="0" presId="urn:microsoft.com/office/officeart/2005/8/layout/radial3"/>
    <dgm:cxn modelId="{5D342347-C9E6-4E9E-9AE0-6E75646B12FF}" type="presParOf" srcId="{0C05C55C-135E-4AAC-9526-497A3D6CE945}" destId="{4EC511B9-DE5A-44A5-935D-1E16E13EAE2F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76A7D1-62FB-4C1A-B3EF-839AE4B952EB}" type="doc">
      <dgm:prSet loTypeId="urn:microsoft.com/office/officeart/2005/8/layout/cycle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BC6E1C-E31E-4478-B7AC-8DC72694177A}">
      <dgm:prSet phldrT="[Texto]"/>
      <dgm:spPr/>
      <dgm:t>
        <a:bodyPr/>
        <a:lstStyle/>
        <a:p>
          <a:r>
            <a:rPr lang="es-ES" b="1" dirty="0" smtClean="0">
              <a:hlinkClick xmlns:r="http://schemas.openxmlformats.org/officeDocument/2006/relationships" r:id="" action="ppaction://noaction"/>
            </a:rPr>
            <a:t>Eficiencia</a:t>
          </a:r>
          <a:endParaRPr lang="es-ES" b="1" dirty="0"/>
        </a:p>
      </dgm:t>
    </dgm:pt>
    <dgm:pt modelId="{3E38DEF0-795E-45D2-866F-56F91E16AE58}" type="parTrans" cxnId="{9B7DB3F3-9924-4FDD-ACA2-4EB1A9A5A1E4}">
      <dgm:prSet/>
      <dgm:spPr/>
      <dgm:t>
        <a:bodyPr/>
        <a:lstStyle/>
        <a:p>
          <a:endParaRPr lang="es-ES"/>
        </a:p>
      </dgm:t>
    </dgm:pt>
    <dgm:pt modelId="{ACC1E8CD-7B20-4C42-AB2F-2648B51AF876}" type="sibTrans" cxnId="{9B7DB3F3-9924-4FDD-ACA2-4EB1A9A5A1E4}">
      <dgm:prSet/>
      <dgm:spPr/>
      <dgm:t>
        <a:bodyPr/>
        <a:lstStyle/>
        <a:p>
          <a:endParaRPr lang="es-ES"/>
        </a:p>
      </dgm:t>
    </dgm:pt>
    <dgm:pt modelId="{7A16B4F7-76B7-480F-8930-CC0860850326}">
      <dgm:prSet phldrT="[Texto]"/>
      <dgm:spPr/>
      <dgm:t>
        <a:bodyPr/>
        <a:lstStyle/>
        <a:p>
          <a:r>
            <a:rPr lang="es-ES" b="1" dirty="0" smtClean="0"/>
            <a:t>Confianza y Participación</a:t>
          </a:r>
          <a:endParaRPr lang="es-ES" b="1" dirty="0"/>
        </a:p>
      </dgm:t>
    </dgm:pt>
    <dgm:pt modelId="{A4670EA3-8740-428F-B723-9732FDE24431}" type="parTrans" cxnId="{8D5D1A07-EDB3-4DE4-8C0D-0B30C4FBB2F6}">
      <dgm:prSet/>
      <dgm:spPr/>
      <dgm:t>
        <a:bodyPr/>
        <a:lstStyle/>
        <a:p>
          <a:endParaRPr lang="es-ES"/>
        </a:p>
      </dgm:t>
    </dgm:pt>
    <dgm:pt modelId="{26E7B75B-A11D-4CD1-B056-C9E82B2DF930}" type="sibTrans" cxnId="{8D5D1A07-EDB3-4DE4-8C0D-0B30C4FBB2F6}">
      <dgm:prSet/>
      <dgm:spPr/>
      <dgm:t>
        <a:bodyPr/>
        <a:lstStyle/>
        <a:p>
          <a:endParaRPr lang="es-ES"/>
        </a:p>
      </dgm:t>
    </dgm:pt>
    <dgm:pt modelId="{8DFABF59-F24B-4A5F-9458-DD0692398664}">
      <dgm:prSet phldrT="[Texto]"/>
      <dgm:spPr/>
      <dgm:t>
        <a:bodyPr/>
        <a:lstStyle/>
        <a:p>
          <a:r>
            <a:rPr lang="es-ES" b="1" dirty="0" smtClean="0"/>
            <a:t>Efectividad</a:t>
          </a:r>
          <a:endParaRPr lang="es-ES" b="1" dirty="0"/>
        </a:p>
      </dgm:t>
    </dgm:pt>
    <dgm:pt modelId="{CB2A4A4E-9AF2-4502-8D80-4FF4AC5BD654}" type="parTrans" cxnId="{54C131AA-C687-4A7B-84E2-4CE614C86BDD}">
      <dgm:prSet/>
      <dgm:spPr/>
      <dgm:t>
        <a:bodyPr/>
        <a:lstStyle/>
        <a:p>
          <a:endParaRPr lang="es-ES"/>
        </a:p>
      </dgm:t>
    </dgm:pt>
    <dgm:pt modelId="{952B3F47-BADD-4E81-A268-B9F1F423AEAA}" type="sibTrans" cxnId="{54C131AA-C687-4A7B-84E2-4CE614C86BDD}">
      <dgm:prSet/>
      <dgm:spPr/>
      <dgm:t>
        <a:bodyPr/>
        <a:lstStyle/>
        <a:p>
          <a:endParaRPr lang="es-ES"/>
        </a:p>
      </dgm:t>
    </dgm:pt>
    <dgm:pt modelId="{01568CFC-7B8F-4441-BEDD-2EA19EC8B043}" type="pres">
      <dgm:prSet presAssocID="{4976A7D1-62FB-4C1A-B3EF-839AE4B952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809D4E-27C7-4779-B6F4-A9B7208C61A8}" type="pres">
      <dgm:prSet presAssocID="{B1BC6E1C-E31E-4478-B7AC-8DC72694177A}" presName="dummy" presStyleCnt="0"/>
      <dgm:spPr/>
    </dgm:pt>
    <dgm:pt modelId="{B6BE89B4-3C7D-49C3-BEEB-9CFE7770DF06}" type="pres">
      <dgm:prSet presAssocID="{B1BC6E1C-E31E-4478-B7AC-8DC72694177A}" presName="node" presStyleLbl="revTx" presStyleIdx="0" presStyleCnt="3" custRadScaleRad="111695" custRadScaleInc="180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F9445A-D1A4-47DF-A2F4-09DD78A6D641}" type="pres">
      <dgm:prSet presAssocID="{ACC1E8CD-7B20-4C42-AB2F-2648B51AF876}" presName="sibTrans" presStyleLbl="node1" presStyleIdx="0" presStyleCnt="3" custLinFactNeighborX="5878" custLinFactNeighborY="903"/>
      <dgm:spPr/>
      <dgm:t>
        <a:bodyPr/>
        <a:lstStyle/>
        <a:p>
          <a:endParaRPr lang="es-ES"/>
        </a:p>
      </dgm:t>
    </dgm:pt>
    <dgm:pt modelId="{ED2BDFA8-7E2A-4001-B3E1-AE76446DB7D5}" type="pres">
      <dgm:prSet presAssocID="{7A16B4F7-76B7-480F-8930-CC0860850326}" presName="dummy" presStyleCnt="0"/>
      <dgm:spPr/>
    </dgm:pt>
    <dgm:pt modelId="{CD142273-AEAC-4F27-930C-96F83DBB1783}" type="pres">
      <dgm:prSet presAssocID="{7A16B4F7-76B7-480F-8930-CC0860850326}" presName="node" presStyleLbl="revTx" presStyleIdx="1" presStyleCnt="3" custScaleX="136031" custScaleY="63542" custRadScaleRad="116808" custRadScaleInc="52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E445B5-338E-4EF2-AD54-5CAE5230D171}" type="pres">
      <dgm:prSet presAssocID="{26E7B75B-A11D-4CD1-B056-C9E82B2DF930}" presName="sibTrans" presStyleLbl="node1" presStyleIdx="1" presStyleCnt="3" custLinFactNeighborX="-2990" custLinFactNeighborY="-2418"/>
      <dgm:spPr/>
      <dgm:t>
        <a:bodyPr/>
        <a:lstStyle/>
        <a:p>
          <a:endParaRPr lang="es-ES"/>
        </a:p>
      </dgm:t>
    </dgm:pt>
    <dgm:pt modelId="{B746BF44-5908-4DD8-998D-6BA8DEB95C58}" type="pres">
      <dgm:prSet presAssocID="{8DFABF59-F24B-4A5F-9458-DD0692398664}" presName="dummy" presStyleCnt="0"/>
      <dgm:spPr/>
    </dgm:pt>
    <dgm:pt modelId="{5DE2F726-33BF-49DA-8378-674B717DD04D}" type="pres">
      <dgm:prSet presAssocID="{8DFABF59-F24B-4A5F-9458-DD0692398664}" presName="node" presStyleLbl="revTx" presStyleIdx="2" presStyleCnt="3" custScaleX="102798" custScaleY="85565" custRadScaleRad="110368" custRadScaleInc="20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DA94B0-492C-444C-9FD0-F3E34BB314C5}" type="pres">
      <dgm:prSet presAssocID="{952B3F47-BADD-4E81-A268-B9F1F423AEAA}" presName="sibTrans" presStyleLbl="node1" presStyleIdx="2" presStyleCnt="3" custLinFactNeighborX="-132" custLinFactNeighborY="4239"/>
      <dgm:spPr/>
      <dgm:t>
        <a:bodyPr/>
        <a:lstStyle/>
        <a:p>
          <a:endParaRPr lang="es-ES"/>
        </a:p>
      </dgm:t>
    </dgm:pt>
  </dgm:ptLst>
  <dgm:cxnLst>
    <dgm:cxn modelId="{8D5D1A07-EDB3-4DE4-8C0D-0B30C4FBB2F6}" srcId="{4976A7D1-62FB-4C1A-B3EF-839AE4B952EB}" destId="{7A16B4F7-76B7-480F-8930-CC0860850326}" srcOrd="1" destOrd="0" parTransId="{A4670EA3-8740-428F-B723-9732FDE24431}" sibTransId="{26E7B75B-A11D-4CD1-B056-C9E82B2DF930}"/>
    <dgm:cxn modelId="{9B7DB3F3-9924-4FDD-ACA2-4EB1A9A5A1E4}" srcId="{4976A7D1-62FB-4C1A-B3EF-839AE4B952EB}" destId="{B1BC6E1C-E31E-4478-B7AC-8DC72694177A}" srcOrd="0" destOrd="0" parTransId="{3E38DEF0-795E-45D2-866F-56F91E16AE58}" sibTransId="{ACC1E8CD-7B20-4C42-AB2F-2648B51AF876}"/>
    <dgm:cxn modelId="{281E4FF7-828A-4957-A0C3-741274E5A996}" type="presOf" srcId="{26E7B75B-A11D-4CD1-B056-C9E82B2DF930}" destId="{70E445B5-338E-4EF2-AD54-5CAE5230D171}" srcOrd="0" destOrd="0" presId="urn:microsoft.com/office/officeart/2005/8/layout/cycle1"/>
    <dgm:cxn modelId="{3037FDF9-6670-4D47-89E2-16094ED8F82A}" type="presOf" srcId="{B1BC6E1C-E31E-4478-B7AC-8DC72694177A}" destId="{B6BE89B4-3C7D-49C3-BEEB-9CFE7770DF06}" srcOrd="0" destOrd="0" presId="urn:microsoft.com/office/officeart/2005/8/layout/cycle1"/>
    <dgm:cxn modelId="{41794E75-C6C9-47DB-BC79-C1D8C343D4EE}" type="presOf" srcId="{7A16B4F7-76B7-480F-8930-CC0860850326}" destId="{CD142273-AEAC-4F27-930C-96F83DBB1783}" srcOrd="0" destOrd="0" presId="urn:microsoft.com/office/officeart/2005/8/layout/cycle1"/>
    <dgm:cxn modelId="{96277657-18A8-40BD-B03B-D4EA6759B019}" type="presOf" srcId="{8DFABF59-F24B-4A5F-9458-DD0692398664}" destId="{5DE2F726-33BF-49DA-8378-674B717DD04D}" srcOrd="0" destOrd="0" presId="urn:microsoft.com/office/officeart/2005/8/layout/cycle1"/>
    <dgm:cxn modelId="{54C131AA-C687-4A7B-84E2-4CE614C86BDD}" srcId="{4976A7D1-62FB-4C1A-B3EF-839AE4B952EB}" destId="{8DFABF59-F24B-4A5F-9458-DD0692398664}" srcOrd="2" destOrd="0" parTransId="{CB2A4A4E-9AF2-4502-8D80-4FF4AC5BD654}" sibTransId="{952B3F47-BADD-4E81-A268-B9F1F423AEAA}"/>
    <dgm:cxn modelId="{AF8CF25A-D43A-457D-87AE-C5ABD143B860}" type="presOf" srcId="{952B3F47-BADD-4E81-A268-B9F1F423AEAA}" destId="{73DA94B0-492C-444C-9FD0-F3E34BB314C5}" srcOrd="0" destOrd="0" presId="urn:microsoft.com/office/officeart/2005/8/layout/cycle1"/>
    <dgm:cxn modelId="{3D055180-0B87-4F1B-AD0B-55BF58657272}" type="presOf" srcId="{4976A7D1-62FB-4C1A-B3EF-839AE4B952EB}" destId="{01568CFC-7B8F-4441-BEDD-2EA19EC8B043}" srcOrd="0" destOrd="0" presId="urn:microsoft.com/office/officeart/2005/8/layout/cycle1"/>
    <dgm:cxn modelId="{FCF7E589-3164-490A-ACEF-B4C979B44F1F}" type="presOf" srcId="{ACC1E8CD-7B20-4C42-AB2F-2648B51AF876}" destId="{FCF9445A-D1A4-47DF-A2F4-09DD78A6D641}" srcOrd="0" destOrd="0" presId="urn:microsoft.com/office/officeart/2005/8/layout/cycle1"/>
    <dgm:cxn modelId="{757F12DA-FF0C-468E-9843-996FD1AA2052}" type="presParOf" srcId="{01568CFC-7B8F-4441-BEDD-2EA19EC8B043}" destId="{20809D4E-27C7-4779-B6F4-A9B7208C61A8}" srcOrd="0" destOrd="0" presId="urn:microsoft.com/office/officeart/2005/8/layout/cycle1"/>
    <dgm:cxn modelId="{6A7C46C5-56AA-4CDB-8F2C-93AD189818A6}" type="presParOf" srcId="{01568CFC-7B8F-4441-BEDD-2EA19EC8B043}" destId="{B6BE89B4-3C7D-49C3-BEEB-9CFE7770DF06}" srcOrd="1" destOrd="0" presId="urn:microsoft.com/office/officeart/2005/8/layout/cycle1"/>
    <dgm:cxn modelId="{511CF04B-3303-4439-828D-99A9CEB9B12D}" type="presParOf" srcId="{01568CFC-7B8F-4441-BEDD-2EA19EC8B043}" destId="{FCF9445A-D1A4-47DF-A2F4-09DD78A6D641}" srcOrd="2" destOrd="0" presId="urn:microsoft.com/office/officeart/2005/8/layout/cycle1"/>
    <dgm:cxn modelId="{679746A8-7D24-4CD1-8130-9D1DA304F2EA}" type="presParOf" srcId="{01568CFC-7B8F-4441-BEDD-2EA19EC8B043}" destId="{ED2BDFA8-7E2A-4001-B3E1-AE76446DB7D5}" srcOrd="3" destOrd="0" presId="urn:microsoft.com/office/officeart/2005/8/layout/cycle1"/>
    <dgm:cxn modelId="{C609CC1A-E93A-4EAF-9A99-BC7582ADFB41}" type="presParOf" srcId="{01568CFC-7B8F-4441-BEDD-2EA19EC8B043}" destId="{CD142273-AEAC-4F27-930C-96F83DBB1783}" srcOrd="4" destOrd="0" presId="urn:microsoft.com/office/officeart/2005/8/layout/cycle1"/>
    <dgm:cxn modelId="{257A78FD-3777-459A-A9C8-78787D4D98F6}" type="presParOf" srcId="{01568CFC-7B8F-4441-BEDD-2EA19EC8B043}" destId="{70E445B5-338E-4EF2-AD54-5CAE5230D171}" srcOrd="5" destOrd="0" presId="urn:microsoft.com/office/officeart/2005/8/layout/cycle1"/>
    <dgm:cxn modelId="{200E0382-B93A-483D-97DA-9A60CAA145F8}" type="presParOf" srcId="{01568CFC-7B8F-4441-BEDD-2EA19EC8B043}" destId="{B746BF44-5908-4DD8-998D-6BA8DEB95C58}" srcOrd="6" destOrd="0" presId="urn:microsoft.com/office/officeart/2005/8/layout/cycle1"/>
    <dgm:cxn modelId="{10A83D12-C0E2-4CFB-956E-9C082B84109F}" type="presParOf" srcId="{01568CFC-7B8F-4441-BEDD-2EA19EC8B043}" destId="{5DE2F726-33BF-49DA-8378-674B717DD04D}" srcOrd="7" destOrd="0" presId="urn:microsoft.com/office/officeart/2005/8/layout/cycle1"/>
    <dgm:cxn modelId="{DA120BEB-C686-4031-B6D5-2E12258D0851}" type="presParOf" srcId="{01568CFC-7B8F-4441-BEDD-2EA19EC8B043}" destId="{73DA94B0-492C-444C-9FD0-F3E34BB314C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F7CB02-1820-4F14-B270-AD5610E8AB61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8ADF8F9E-11AB-457A-9AC9-E327A108D226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800" b="1" dirty="0" smtClean="0"/>
            <a:t>A. </a:t>
          </a:r>
          <a:r>
            <a:rPr lang="es-CL" sz="1800" dirty="0" smtClean="0"/>
            <a:t>Intensifica Agua como un bien nacional de uso público</a:t>
          </a:r>
          <a:endParaRPr lang="es-CL" sz="1700" dirty="0"/>
        </a:p>
      </dgm:t>
    </dgm:pt>
    <dgm:pt modelId="{DE0A2579-0CCE-48B6-9732-B22A12A2C06B}" type="parTrans" cxnId="{8C299D28-DE39-4F02-A2C1-AE5A30040664}">
      <dgm:prSet/>
      <dgm:spPr/>
      <dgm:t>
        <a:bodyPr/>
        <a:lstStyle/>
        <a:p>
          <a:endParaRPr lang="es-CL"/>
        </a:p>
      </dgm:t>
    </dgm:pt>
    <dgm:pt modelId="{9392BE09-798C-4776-868A-9B34C1CDC3F5}" type="sibTrans" cxnId="{8C299D28-DE39-4F02-A2C1-AE5A30040664}">
      <dgm:prSet/>
      <dgm:spPr/>
      <dgm:t>
        <a:bodyPr/>
        <a:lstStyle/>
        <a:p>
          <a:endParaRPr lang="es-CL"/>
        </a:p>
      </dgm:t>
    </dgm:pt>
    <dgm:pt modelId="{6DA73067-AD1E-48F4-917B-0150F3138114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s-CL" sz="1800" b="1" dirty="0" smtClean="0"/>
            <a:t>B</a:t>
          </a:r>
          <a:r>
            <a:rPr lang="es-CL" sz="1800" dirty="0" smtClean="0"/>
            <a:t>. Promueve el balance de las </a:t>
          </a:r>
        </a:p>
        <a:p>
          <a:pPr algn="ctr"/>
          <a:r>
            <a:rPr lang="es-CL" sz="1800" dirty="0" smtClean="0"/>
            <a:t>distintas funciones del agua</a:t>
          </a:r>
          <a:endParaRPr lang="es-CL" sz="1700" dirty="0"/>
        </a:p>
      </dgm:t>
    </dgm:pt>
    <dgm:pt modelId="{484779ED-6CA2-4125-A52B-9B5E5C575129}" type="parTrans" cxnId="{CBEABF03-87C9-4304-ADDE-23DAD9898295}">
      <dgm:prSet/>
      <dgm:spPr/>
      <dgm:t>
        <a:bodyPr/>
        <a:lstStyle/>
        <a:p>
          <a:endParaRPr lang="es-ES"/>
        </a:p>
      </dgm:t>
    </dgm:pt>
    <dgm:pt modelId="{5F0C22B3-ADE6-456C-96C4-8500F3E8494C}" type="sibTrans" cxnId="{CBEABF03-87C9-4304-ADDE-23DAD9898295}">
      <dgm:prSet/>
      <dgm:spPr/>
      <dgm:t>
        <a:bodyPr/>
        <a:lstStyle/>
        <a:p>
          <a:endParaRPr lang="es-ES"/>
        </a:p>
      </dgm:t>
    </dgm:pt>
    <dgm:pt modelId="{8F0A7F32-6F16-4102-A3E6-CF90AD174114}">
      <dgm:prSet custT="1"/>
      <dgm:spPr/>
      <dgm:t>
        <a:bodyPr/>
        <a:lstStyle/>
        <a:p>
          <a:r>
            <a:rPr lang="es-ES" sz="1800" dirty="0" smtClean="0"/>
            <a:t>Art. 5, Art. 5 bis y Art. 5 ter</a:t>
          </a:r>
          <a:endParaRPr lang="es-ES" sz="1800" dirty="0"/>
        </a:p>
      </dgm:t>
    </dgm:pt>
    <dgm:pt modelId="{B8FBE73B-E5F1-48E0-832D-345EF3608890}" type="parTrans" cxnId="{ABA78960-CCBB-4EB9-B525-D0F0C142FEDE}">
      <dgm:prSet/>
      <dgm:spPr/>
      <dgm:t>
        <a:bodyPr/>
        <a:lstStyle/>
        <a:p>
          <a:endParaRPr lang="es-ES"/>
        </a:p>
      </dgm:t>
    </dgm:pt>
    <dgm:pt modelId="{BEC5C578-853B-4855-A8C4-4AD6DE8854E5}" type="sibTrans" cxnId="{ABA78960-CCBB-4EB9-B525-D0F0C142FEDE}">
      <dgm:prSet/>
      <dgm:spPr/>
      <dgm:t>
        <a:bodyPr/>
        <a:lstStyle/>
        <a:p>
          <a:endParaRPr lang="es-ES"/>
        </a:p>
      </dgm:t>
    </dgm:pt>
    <dgm:pt modelId="{1BA13B78-33C9-418F-B381-E3DC8FCD71A1}">
      <dgm:prSet custT="1"/>
      <dgm:spPr/>
      <dgm:t>
        <a:bodyPr/>
        <a:lstStyle/>
        <a:p>
          <a:r>
            <a:rPr lang="es-ES" sz="1800" dirty="0" smtClean="0"/>
            <a:t>Transversal en el proyecto de ley</a:t>
          </a:r>
          <a:endParaRPr lang="es-ES" sz="1800" dirty="0"/>
        </a:p>
      </dgm:t>
    </dgm:pt>
    <dgm:pt modelId="{7B81F190-402F-4E73-AA8B-52D53FCA4DAD}" type="parTrans" cxnId="{295F284B-AEF0-44E7-A848-783C61D213E8}">
      <dgm:prSet/>
      <dgm:spPr/>
      <dgm:t>
        <a:bodyPr/>
        <a:lstStyle/>
        <a:p>
          <a:endParaRPr lang="es-ES"/>
        </a:p>
      </dgm:t>
    </dgm:pt>
    <dgm:pt modelId="{DC54A21A-10A2-4DD8-BD34-FE06F892B781}" type="sibTrans" cxnId="{295F284B-AEF0-44E7-A848-783C61D213E8}">
      <dgm:prSet/>
      <dgm:spPr/>
      <dgm:t>
        <a:bodyPr/>
        <a:lstStyle/>
        <a:p>
          <a:endParaRPr lang="es-ES"/>
        </a:p>
      </dgm:t>
    </dgm:pt>
    <dgm:pt modelId="{BFF8AEDA-8263-4737-A3EA-029BBC142368}" type="pres">
      <dgm:prSet presAssocID="{D9F7CB02-1820-4F14-B270-AD5610E8AB6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D330E86-08CF-448E-805F-2CCFAF31E371}" type="pres">
      <dgm:prSet presAssocID="{8ADF8F9E-11AB-457A-9AC9-E327A108D226}" presName="linNode" presStyleCnt="0"/>
      <dgm:spPr/>
      <dgm:t>
        <a:bodyPr/>
        <a:lstStyle/>
        <a:p>
          <a:endParaRPr lang="es-CL"/>
        </a:p>
      </dgm:t>
    </dgm:pt>
    <dgm:pt modelId="{7F634C1D-24F5-4043-B914-8F1AB85A33C7}" type="pres">
      <dgm:prSet presAssocID="{8ADF8F9E-11AB-457A-9AC9-E327A108D226}" presName="parentShp" presStyleLbl="node1" presStyleIdx="0" presStyleCnt="2" custScaleX="88989" custScaleY="104000" custLinFactNeighborX="-46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1625A5F-1466-44F6-A940-66F7EBFC1556}" type="pres">
      <dgm:prSet presAssocID="{8ADF8F9E-11AB-457A-9AC9-E327A108D226}" presName="childShp" presStyleLbl="bgAccFollowNode1" presStyleIdx="0" presStyleCnt="2" custScaleX="109579" custScaleY="100196" custLinFactNeighborX="60" custLinFactNeighborY="-581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724CA78-61D8-4A9C-B274-C98BCAD27160}" type="pres">
      <dgm:prSet presAssocID="{9392BE09-798C-4776-868A-9B34C1CDC3F5}" presName="spacing" presStyleCnt="0"/>
      <dgm:spPr/>
    </dgm:pt>
    <dgm:pt modelId="{BA3A8326-106A-48AB-8B62-1081F159C979}" type="pres">
      <dgm:prSet presAssocID="{6DA73067-AD1E-48F4-917B-0150F3138114}" presName="linNode" presStyleCnt="0"/>
      <dgm:spPr/>
    </dgm:pt>
    <dgm:pt modelId="{96979CA9-A9EA-4EFD-B9A2-D20413313461}" type="pres">
      <dgm:prSet presAssocID="{6DA73067-AD1E-48F4-917B-0150F3138114}" presName="parentShp" presStyleLbl="node1" presStyleIdx="1" presStyleCnt="2" custScaleX="89813" custLinFactNeighborX="-1469" custLinFactNeighborY="-95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92241-0774-444E-9568-9DE171781EF9}" type="pres">
      <dgm:prSet presAssocID="{6DA73067-AD1E-48F4-917B-0150F3138114}" presName="childShp" presStyleLbl="bgAccFollowNode1" presStyleIdx="1" presStyleCnt="2" custScaleX="1031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CCD782-1919-485F-89A9-76EA692EA0B6}" type="presOf" srcId="{8ADF8F9E-11AB-457A-9AC9-E327A108D226}" destId="{7F634C1D-24F5-4043-B914-8F1AB85A33C7}" srcOrd="0" destOrd="0" presId="urn:microsoft.com/office/officeart/2005/8/layout/vList6"/>
    <dgm:cxn modelId="{7EA9106C-6439-407C-93A7-7366402A8393}" type="presOf" srcId="{6DA73067-AD1E-48F4-917B-0150F3138114}" destId="{96979CA9-A9EA-4EFD-B9A2-D20413313461}" srcOrd="0" destOrd="0" presId="urn:microsoft.com/office/officeart/2005/8/layout/vList6"/>
    <dgm:cxn modelId="{295F284B-AEF0-44E7-A848-783C61D213E8}" srcId="{8ADF8F9E-11AB-457A-9AC9-E327A108D226}" destId="{1BA13B78-33C9-418F-B381-E3DC8FCD71A1}" srcOrd="0" destOrd="0" parTransId="{7B81F190-402F-4E73-AA8B-52D53FCA4DAD}" sibTransId="{DC54A21A-10A2-4DD8-BD34-FE06F892B781}"/>
    <dgm:cxn modelId="{CBEABF03-87C9-4304-ADDE-23DAD9898295}" srcId="{D9F7CB02-1820-4F14-B270-AD5610E8AB61}" destId="{6DA73067-AD1E-48F4-917B-0150F3138114}" srcOrd="1" destOrd="0" parTransId="{484779ED-6CA2-4125-A52B-9B5E5C575129}" sibTransId="{5F0C22B3-ADE6-456C-96C4-8500F3E8494C}"/>
    <dgm:cxn modelId="{8C299D28-DE39-4F02-A2C1-AE5A30040664}" srcId="{D9F7CB02-1820-4F14-B270-AD5610E8AB61}" destId="{8ADF8F9E-11AB-457A-9AC9-E327A108D226}" srcOrd="0" destOrd="0" parTransId="{DE0A2579-0CCE-48B6-9732-B22A12A2C06B}" sibTransId="{9392BE09-798C-4776-868A-9B34C1CDC3F5}"/>
    <dgm:cxn modelId="{ABA78960-CCBB-4EB9-B525-D0F0C142FEDE}" srcId="{6DA73067-AD1E-48F4-917B-0150F3138114}" destId="{8F0A7F32-6F16-4102-A3E6-CF90AD174114}" srcOrd="0" destOrd="0" parTransId="{B8FBE73B-E5F1-48E0-832D-345EF3608890}" sibTransId="{BEC5C578-853B-4855-A8C4-4AD6DE8854E5}"/>
    <dgm:cxn modelId="{4C2EEE9D-7DB9-47E8-9A22-400CC7792EB6}" type="presOf" srcId="{D9F7CB02-1820-4F14-B270-AD5610E8AB61}" destId="{BFF8AEDA-8263-4737-A3EA-029BBC142368}" srcOrd="0" destOrd="0" presId="urn:microsoft.com/office/officeart/2005/8/layout/vList6"/>
    <dgm:cxn modelId="{D76F288E-20D4-46AC-A31E-1166DFD64FFA}" type="presOf" srcId="{1BA13B78-33C9-418F-B381-E3DC8FCD71A1}" destId="{A1625A5F-1466-44F6-A940-66F7EBFC1556}" srcOrd="0" destOrd="0" presId="urn:microsoft.com/office/officeart/2005/8/layout/vList6"/>
    <dgm:cxn modelId="{A3C912E9-C1D0-43F7-88F2-46B58738FD97}" type="presOf" srcId="{8F0A7F32-6F16-4102-A3E6-CF90AD174114}" destId="{F9D92241-0774-444E-9568-9DE171781EF9}" srcOrd="0" destOrd="0" presId="urn:microsoft.com/office/officeart/2005/8/layout/vList6"/>
    <dgm:cxn modelId="{F9529328-78F9-4F2A-804B-3D296CF8CD56}" type="presParOf" srcId="{BFF8AEDA-8263-4737-A3EA-029BBC142368}" destId="{DD330E86-08CF-448E-805F-2CCFAF31E371}" srcOrd="0" destOrd="0" presId="urn:microsoft.com/office/officeart/2005/8/layout/vList6"/>
    <dgm:cxn modelId="{9B14E97D-21FF-4538-9F54-B0800ACEE9B2}" type="presParOf" srcId="{DD330E86-08CF-448E-805F-2CCFAF31E371}" destId="{7F634C1D-24F5-4043-B914-8F1AB85A33C7}" srcOrd="0" destOrd="0" presId="urn:microsoft.com/office/officeart/2005/8/layout/vList6"/>
    <dgm:cxn modelId="{00A64154-EBCE-4337-B08E-C5CE83F3D158}" type="presParOf" srcId="{DD330E86-08CF-448E-805F-2CCFAF31E371}" destId="{A1625A5F-1466-44F6-A940-66F7EBFC1556}" srcOrd="1" destOrd="0" presId="urn:microsoft.com/office/officeart/2005/8/layout/vList6"/>
    <dgm:cxn modelId="{4155ACDA-E577-4FA1-A588-D14526BF260C}" type="presParOf" srcId="{BFF8AEDA-8263-4737-A3EA-029BBC142368}" destId="{A724CA78-61D8-4A9C-B274-C98BCAD27160}" srcOrd="1" destOrd="0" presId="urn:microsoft.com/office/officeart/2005/8/layout/vList6"/>
    <dgm:cxn modelId="{836CCC11-0C44-4992-9E31-0CCBCB6E8F7A}" type="presParOf" srcId="{BFF8AEDA-8263-4737-A3EA-029BBC142368}" destId="{BA3A8326-106A-48AB-8B62-1081F159C979}" srcOrd="2" destOrd="0" presId="urn:microsoft.com/office/officeart/2005/8/layout/vList6"/>
    <dgm:cxn modelId="{CE320880-2BA7-489C-A3A0-81DB8302D1F6}" type="presParOf" srcId="{BA3A8326-106A-48AB-8B62-1081F159C979}" destId="{96979CA9-A9EA-4EFD-B9A2-D20413313461}" srcOrd="0" destOrd="0" presId="urn:microsoft.com/office/officeart/2005/8/layout/vList6"/>
    <dgm:cxn modelId="{3E248E68-143D-4C56-BAAB-3301FE383129}" type="presParOf" srcId="{BA3A8326-106A-48AB-8B62-1081F159C979}" destId="{F9D92241-0774-444E-9568-9DE171781E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3F4FB-7DCD-4DD5-A956-FC841F9B3234}">
      <dsp:nvSpPr>
        <dsp:cNvPr id="0" name=""/>
        <dsp:cNvSpPr/>
      </dsp:nvSpPr>
      <dsp:spPr>
        <a:xfrm>
          <a:off x="2550928" y="49641"/>
          <a:ext cx="3439953" cy="34399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Gobernanza del Agua [GA]</a:t>
          </a:r>
          <a:endParaRPr lang="es-ES" sz="3100" kern="1200" dirty="0"/>
        </a:p>
      </dsp:txBody>
      <dsp:txXfrm>
        <a:off x="3009589" y="651633"/>
        <a:ext cx="2522632" cy="1547979"/>
      </dsp:txXfrm>
    </dsp:sp>
    <dsp:sp modelId="{19A7EB8E-3F00-4384-A1DD-F7DFDE799764}">
      <dsp:nvSpPr>
        <dsp:cNvPr id="0" name=""/>
        <dsp:cNvSpPr/>
      </dsp:nvSpPr>
      <dsp:spPr>
        <a:xfrm>
          <a:off x="3621040" y="2232257"/>
          <a:ext cx="3782228" cy="33746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Gestión Integrada del Recurso Hídrico [GIRH]</a:t>
          </a:r>
          <a:endParaRPr lang="es-ES" sz="3100" kern="1200" dirty="0"/>
        </a:p>
      </dsp:txBody>
      <dsp:txXfrm>
        <a:off x="4777772" y="3104045"/>
        <a:ext cx="2269337" cy="1856064"/>
      </dsp:txXfrm>
    </dsp:sp>
    <dsp:sp modelId="{5BE084F1-1C18-45E2-B7F5-2BF7B579207B}">
      <dsp:nvSpPr>
        <dsp:cNvPr id="0" name=""/>
        <dsp:cNvSpPr/>
      </dsp:nvSpPr>
      <dsp:spPr>
        <a:xfrm>
          <a:off x="994544" y="2205205"/>
          <a:ext cx="3727946" cy="35280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Gestión Sostenible del Agua [GSA]</a:t>
          </a:r>
          <a:endParaRPr lang="es-ES" sz="3100" kern="1200" dirty="0"/>
        </a:p>
      </dsp:txBody>
      <dsp:txXfrm>
        <a:off x="1345592" y="3116618"/>
        <a:ext cx="2236767" cy="1940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117E1-B710-48AB-9EC4-6F6FFF07BA33}">
      <dsp:nvSpPr>
        <dsp:cNvPr id="0" name=""/>
        <dsp:cNvSpPr/>
      </dsp:nvSpPr>
      <dsp:spPr>
        <a:xfrm>
          <a:off x="0" y="534991"/>
          <a:ext cx="698477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63C39-26CF-43A4-AD51-BC7EC43C9602}">
      <dsp:nvSpPr>
        <dsp:cNvPr id="0" name=""/>
        <dsp:cNvSpPr/>
      </dsp:nvSpPr>
      <dsp:spPr>
        <a:xfrm>
          <a:off x="349238" y="47911"/>
          <a:ext cx="4889343" cy="9741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rgbClr val="7030A0"/>
              </a:solidFill>
            </a:rPr>
            <a:t>Crecimiento demográfico</a:t>
          </a:r>
          <a:endParaRPr lang="es-ES" sz="3400" kern="1200" dirty="0">
            <a:solidFill>
              <a:srgbClr val="7030A0"/>
            </a:solidFill>
          </a:endParaRPr>
        </a:p>
      </dsp:txBody>
      <dsp:txXfrm>
        <a:off x="396793" y="95466"/>
        <a:ext cx="4794233" cy="879050"/>
      </dsp:txXfrm>
    </dsp:sp>
    <dsp:sp modelId="{F66079C2-57BD-4734-AD87-F35AF8FD493F}">
      <dsp:nvSpPr>
        <dsp:cNvPr id="0" name=""/>
        <dsp:cNvSpPr/>
      </dsp:nvSpPr>
      <dsp:spPr>
        <a:xfrm>
          <a:off x="0" y="2031872"/>
          <a:ext cx="698477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27C5E-3300-448F-B823-749B3305CFF9}">
      <dsp:nvSpPr>
        <dsp:cNvPr id="0" name=""/>
        <dsp:cNvSpPr/>
      </dsp:nvSpPr>
      <dsp:spPr>
        <a:xfrm>
          <a:off x="349238" y="1544791"/>
          <a:ext cx="4889343" cy="9741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rgbClr val="7030A0"/>
              </a:solidFill>
            </a:rPr>
            <a:t>Crecimiento económico</a:t>
          </a:r>
          <a:endParaRPr lang="es-ES" sz="3400" kern="1200" dirty="0">
            <a:solidFill>
              <a:srgbClr val="7030A0"/>
            </a:solidFill>
          </a:endParaRPr>
        </a:p>
      </dsp:txBody>
      <dsp:txXfrm>
        <a:off x="396793" y="1592346"/>
        <a:ext cx="4794233" cy="879050"/>
      </dsp:txXfrm>
    </dsp:sp>
    <dsp:sp modelId="{E9F6B2C8-0925-462B-94FB-6B43002A6512}">
      <dsp:nvSpPr>
        <dsp:cNvPr id="0" name=""/>
        <dsp:cNvSpPr/>
      </dsp:nvSpPr>
      <dsp:spPr>
        <a:xfrm>
          <a:off x="0" y="3528752"/>
          <a:ext cx="698477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BEA1D-3463-47D5-8CA0-4C0C78FB034F}">
      <dsp:nvSpPr>
        <dsp:cNvPr id="0" name=""/>
        <dsp:cNvSpPr/>
      </dsp:nvSpPr>
      <dsp:spPr>
        <a:xfrm>
          <a:off x="360040" y="3112123"/>
          <a:ext cx="4889343" cy="9741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solidFill>
                <a:srgbClr val="7030A0"/>
              </a:solidFill>
            </a:rPr>
            <a:t>Cambio Climático</a:t>
          </a:r>
          <a:endParaRPr lang="es-ES" sz="3300" kern="1200" dirty="0">
            <a:solidFill>
              <a:srgbClr val="7030A0"/>
            </a:solidFill>
          </a:endParaRPr>
        </a:p>
      </dsp:txBody>
      <dsp:txXfrm>
        <a:off x="407595" y="3159678"/>
        <a:ext cx="4794233" cy="879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9C8B4-EB8D-4A49-BE8E-48434B67841B}">
      <dsp:nvSpPr>
        <dsp:cNvPr id="0" name=""/>
        <dsp:cNvSpPr/>
      </dsp:nvSpPr>
      <dsp:spPr>
        <a:xfrm>
          <a:off x="1872197" y="1298200"/>
          <a:ext cx="3180165" cy="318016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400" kern="1200" dirty="0" smtClean="0"/>
            <a:t>ODS 6</a:t>
          </a:r>
          <a:endParaRPr lang="es-CL" sz="4400" kern="1200" dirty="0"/>
        </a:p>
      </dsp:txBody>
      <dsp:txXfrm>
        <a:off x="2337921" y="1763924"/>
        <a:ext cx="2248717" cy="2248717"/>
      </dsp:txXfrm>
    </dsp:sp>
    <dsp:sp modelId="{28EBFE4A-2511-4B70-8BFB-640C448E1311}">
      <dsp:nvSpPr>
        <dsp:cNvPr id="0" name=""/>
        <dsp:cNvSpPr/>
      </dsp:nvSpPr>
      <dsp:spPr>
        <a:xfrm>
          <a:off x="2608191" y="7511"/>
          <a:ext cx="1757343" cy="1754370"/>
        </a:xfrm>
        <a:prstGeom prst="ellipse">
          <a:avLst/>
        </a:prstGeom>
        <a:solidFill>
          <a:schemeClr val="accent3">
            <a:alpha val="50000"/>
            <a:hueOff val="-428723"/>
            <a:satOff val="2609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6.1 </a:t>
          </a:r>
          <a:r>
            <a:rPr lang="es-ES" sz="1600" b="1" kern="1200" dirty="0" smtClean="0"/>
            <a:t>Acceso universal al agua potable</a:t>
          </a:r>
          <a:endParaRPr lang="es-CL" sz="1600" kern="1200" dirty="0"/>
        </a:p>
      </dsp:txBody>
      <dsp:txXfrm>
        <a:off x="2865548" y="264433"/>
        <a:ext cx="1242629" cy="1240526"/>
      </dsp:txXfrm>
    </dsp:sp>
    <dsp:sp modelId="{8D9B6D9D-5EC8-4710-B11F-5FCE955E7159}">
      <dsp:nvSpPr>
        <dsp:cNvPr id="0" name=""/>
        <dsp:cNvSpPr/>
      </dsp:nvSpPr>
      <dsp:spPr>
        <a:xfrm>
          <a:off x="4502127" y="0"/>
          <a:ext cx="1939296" cy="1979668"/>
        </a:xfrm>
        <a:prstGeom prst="ellipse">
          <a:avLst/>
        </a:prstGeom>
        <a:solidFill>
          <a:schemeClr val="accent3">
            <a:alpha val="50000"/>
            <a:hueOff val="-857446"/>
            <a:satOff val="5217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6.2</a:t>
          </a:r>
          <a:r>
            <a:rPr lang="es-MX" sz="1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Saneamiento e higiene para todos.</a:t>
          </a:r>
          <a:endParaRPr lang="es-CL" sz="1600" b="1" kern="1200" dirty="0"/>
        </a:p>
      </dsp:txBody>
      <dsp:txXfrm>
        <a:off x="4786130" y="289916"/>
        <a:ext cx="1371290" cy="1399836"/>
      </dsp:txXfrm>
    </dsp:sp>
    <dsp:sp modelId="{5025B7B2-C7A5-4D15-BFA8-9C700C7AFA8F}">
      <dsp:nvSpPr>
        <dsp:cNvPr id="0" name=""/>
        <dsp:cNvSpPr/>
      </dsp:nvSpPr>
      <dsp:spPr>
        <a:xfrm>
          <a:off x="5089262" y="1737559"/>
          <a:ext cx="1903821" cy="2078651"/>
        </a:xfrm>
        <a:prstGeom prst="ellipse">
          <a:avLst/>
        </a:prstGeom>
        <a:solidFill>
          <a:schemeClr val="accent3">
            <a:alpha val="50000"/>
            <a:hueOff val="-1286168"/>
            <a:satOff val="7826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6.3</a:t>
          </a:r>
          <a:r>
            <a:rPr lang="es-MX" sz="1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Mejorar la calidad del agua natural y residual</a:t>
          </a:r>
          <a:endParaRPr lang="es-CL" sz="1600" b="1" kern="1200" dirty="0"/>
        </a:p>
      </dsp:txBody>
      <dsp:txXfrm>
        <a:off x="5368070" y="2041970"/>
        <a:ext cx="1346205" cy="1469829"/>
      </dsp:txXfrm>
    </dsp:sp>
    <dsp:sp modelId="{E74BD8BA-36DE-4B15-9B24-A34EA1B3B816}">
      <dsp:nvSpPr>
        <dsp:cNvPr id="0" name=""/>
        <dsp:cNvSpPr/>
      </dsp:nvSpPr>
      <dsp:spPr>
        <a:xfrm>
          <a:off x="4464497" y="3600405"/>
          <a:ext cx="1856930" cy="1950840"/>
        </a:xfrm>
        <a:prstGeom prst="ellipse">
          <a:avLst/>
        </a:prstGeom>
        <a:solidFill>
          <a:schemeClr val="accent3">
            <a:alpha val="50000"/>
            <a:hueOff val="-1714891"/>
            <a:satOff val="10435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6.4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 </a:t>
          </a:r>
          <a:r>
            <a:rPr lang="es-MX" sz="1600" b="1" kern="1200" dirty="0" smtClean="0"/>
            <a:t>Gestión eficiente del agua frente a la escasez</a:t>
          </a:r>
          <a:endParaRPr lang="es-CL" sz="1600" b="1" kern="1200" dirty="0"/>
        </a:p>
      </dsp:txBody>
      <dsp:txXfrm>
        <a:off x="4736438" y="3886099"/>
        <a:ext cx="1313048" cy="1379452"/>
      </dsp:txXfrm>
    </dsp:sp>
    <dsp:sp modelId="{821CF870-C8FC-475C-912F-42ACE5988823}">
      <dsp:nvSpPr>
        <dsp:cNvPr id="0" name=""/>
        <dsp:cNvSpPr/>
      </dsp:nvSpPr>
      <dsp:spPr>
        <a:xfrm>
          <a:off x="2582538" y="4048011"/>
          <a:ext cx="1809021" cy="1770970"/>
        </a:xfrm>
        <a:prstGeom prst="ellipse">
          <a:avLst/>
        </a:prstGeom>
        <a:solidFill>
          <a:schemeClr val="accent3">
            <a:alpha val="50000"/>
            <a:hueOff val="-2143614"/>
            <a:satOff val="13043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6.5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 </a:t>
          </a:r>
          <a:r>
            <a:rPr lang="es-MX" sz="1600" b="1" kern="1200" dirty="0" smtClean="0"/>
            <a:t>Gestión Integrada del agua a todos los niveles.</a:t>
          </a:r>
          <a:endParaRPr lang="es-CL" sz="1600" b="1" kern="1200" dirty="0"/>
        </a:p>
      </dsp:txBody>
      <dsp:txXfrm>
        <a:off x="2847463" y="4307364"/>
        <a:ext cx="1279171" cy="1252264"/>
      </dsp:txXfrm>
    </dsp:sp>
    <dsp:sp modelId="{0CA8E673-484B-401D-8608-F9EC4E2FF120}">
      <dsp:nvSpPr>
        <dsp:cNvPr id="0" name=""/>
        <dsp:cNvSpPr/>
      </dsp:nvSpPr>
      <dsp:spPr>
        <a:xfrm>
          <a:off x="1122381" y="3565881"/>
          <a:ext cx="1787507" cy="1899767"/>
        </a:xfrm>
        <a:prstGeom prst="ellipse">
          <a:avLst/>
        </a:prstGeom>
        <a:solidFill>
          <a:schemeClr val="accent3">
            <a:alpha val="50000"/>
            <a:hueOff val="-2572337"/>
            <a:satOff val="15652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6.6 </a:t>
          </a:r>
          <a:r>
            <a:rPr lang="es-MX" sz="1600" b="1" kern="1200" dirty="0" smtClean="0"/>
            <a:t>Proteger y reestablecer Ecosistemas relacionados con el Agua</a:t>
          </a:r>
          <a:r>
            <a:rPr lang="es-MX" sz="1600" kern="1200" dirty="0" smtClean="0"/>
            <a:t>.</a:t>
          </a:r>
          <a:endParaRPr lang="es-CL" sz="1600" kern="1200" dirty="0"/>
        </a:p>
      </dsp:txBody>
      <dsp:txXfrm>
        <a:off x="1384155" y="3844095"/>
        <a:ext cx="1263959" cy="1343339"/>
      </dsp:txXfrm>
    </dsp:sp>
    <dsp:sp modelId="{4FDC98B4-C675-41B2-96B8-BA067F33FBAA}">
      <dsp:nvSpPr>
        <dsp:cNvPr id="0" name=""/>
        <dsp:cNvSpPr/>
      </dsp:nvSpPr>
      <dsp:spPr>
        <a:xfrm>
          <a:off x="360037" y="1838303"/>
          <a:ext cx="1865850" cy="1850490"/>
        </a:xfrm>
        <a:prstGeom prst="ellipse">
          <a:avLst/>
        </a:prstGeom>
        <a:solidFill>
          <a:schemeClr val="accent3">
            <a:alpha val="50000"/>
            <a:hueOff val="-3001059"/>
            <a:satOff val="1826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6.a</a:t>
          </a:r>
          <a:r>
            <a:rPr lang="es-MX" sz="1400" kern="1200" dirty="0" smtClean="0"/>
            <a:t> </a:t>
          </a:r>
          <a:r>
            <a:rPr lang="es-MX" sz="1600" b="1" kern="1200" dirty="0" smtClean="0"/>
            <a:t>Cooperación y desarrollo de capacidades</a:t>
          </a:r>
          <a:endParaRPr lang="es-CL" sz="1600" b="1" kern="1200" dirty="0"/>
        </a:p>
      </dsp:txBody>
      <dsp:txXfrm>
        <a:off x="633284" y="2109301"/>
        <a:ext cx="1319356" cy="1308494"/>
      </dsp:txXfrm>
    </dsp:sp>
    <dsp:sp modelId="{4EC511B9-DE5A-44A5-935D-1E16E13EAE2F}">
      <dsp:nvSpPr>
        <dsp:cNvPr id="0" name=""/>
        <dsp:cNvSpPr/>
      </dsp:nvSpPr>
      <dsp:spPr>
        <a:xfrm>
          <a:off x="1036592" y="57664"/>
          <a:ext cx="1757136" cy="1814554"/>
        </a:xfrm>
        <a:prstGeom prst="ellipse">
          <a:avLst/>
        </a:prstGeom>
        <a:solidFill>
          <a:schemeClr val="accent3">
            <a:alpha val="50000"/>
            <a:hueOff val="-3429782"/>
            <a:satOff val="20869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6.b </a:t>
          </a:r>
          <a:r>
            <a:rPr lang="es-MX" sz="1600" b="1" kern="1200" dirty="0" smtClean="0"/>
            <a:t>Participación de las comunidades </a:t>
          </a:r>
          <a:endParaRPr lang="es-CL" sz="1600" b="1" kern="1200" dirty="0"/>
        </a:p>
      </dsp:txBody>
      <dsp:txXfrm>
        <a:off x="1293919" y="323399"/>
        <a:ext cx="1242482" cy="12830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E89B4-3C7D-49C3-BEEB-9CFE7770DF06}">
      <dsp:nvSpPr>
        <dsp:cNvPr id="0" name=""/>
        <dsp:cNvSpPr/>
      </dsp:nvSpPr>
      <dsp:spPr>
        <a:xfrm>
          <a:off x="2901245" y="440369"/>
          <a:ext cx="1249310" cy="124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hlinkClick xmlns:r="http://schemas.openxmlformats.org/officeDocument/2006/relationships" r:id="" action="ppaction://noaction"/>
            </a:rPr>
            <a:t>Eficiencia</a:t>
          </a:r>
          <a:endParaRPr lang="es-ES" sz="2100" b="1" kern="1200" dirty="0"/>
        </a:p>
      </dsp:txBody>
      <dsp:txXfrm>
        <a:off x="2901245" y="440369"/>
        <a:ext cx="1249310" cy="1249310"/>
      </dsp:txXfrm>
    </dsp:sp>
    <dsp:sp modelId="{FCF9445A-D1A4-47DF-A2F4-09DD78A6D641}">
      <dsp:nvSpPr>
        <dsp:cNvPr id="0" name=""/>
        <dsp:cNvSpPr/>
      </dsp:nvSpPr>
      <dsp:spPr>
        <a:xfrm>
          <a:off x="1113315" y="183234"/>
          <a:ext cx="2953481" cy="2953481"/>
        </a:xfrm>
        <a:prstGeom prst="circularArrow">
          <a:avLst>
            <a:gd name="adj1" fmla="val 8248"/>
            <a:gd name="adj2" fmla="val 576114"/>
            <a:gd name="adj3" fmla="val 2850945"/>
            <a:gd name="adj4" fmla="val 159854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142273-AEAC-4F27-930C-96F83DBB1783}">
      <dsp:nvSpPr>
        <dsp:cNvPr id="0" name=""/>
        <dsp:cNvSpPr/>
      </dsp:nvSpPr>
      <dsp:spPr>
        <a:xfrm>
          <a:off x="1375462" y="2520230"/>
          <a:ext cx="1699449" cy="793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Confianza y Participación</a:t>
          </a:r>
          <a:endParaRPr lang="es-ES" sz="2100" b="1" kern="1200" dirty="0"/>
        </a:p>
      </dsp:txBody>
      <dsp:txXfrm>
        <a:off x="1375462" y="2520230"/>
        <a:ext cx="1699449" cy="793836"/>
      </dsp:txXfrm>
    </dsp:sp>
    <dsp:sp modelId="{70E445B5-338E-4EF2-AD54-5CAE5230D171}">
      <dsp:nvSpPr>
        <dsp:cNvPr id="0" name=""/>
        <dsp:cNvSpPr/>
      </dsp:nvSpPr>
      <dsp:spPr>
        <a:xfrm>
          <a:off x="579878" y="79778"/>
          <a:ext cx="2953481" cy="2953481"/>
        </a:xfrm>
        <a:prstGeom prst="circularArrow">
          <a:avLst>
            <a:gd name="adj1" fmla="val 8248"/>
            <a:gd name="adj2" fmla="val 576114"/>
            <a:gd name="adj3" fmla="val 10763309"/>
            <a:gd name="adj4" fmla="val 7762715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E2F726-33BF-49DA-8378-674B717DD04D}">
      <dsp:nvSpPr>
        <dsp:cNvPr id="0" name=""/>
        <dsp:cNvSpPr/>
      </dsp:nvSpPr>
      <dsp:spPr>
        <a:xfrm>
          <a:off x="485333" y="369435"/>
          <a:ext cx="1284266" cy="106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Efectividad</a:t>
          </a:r>
          <a:endParaRPr lang="es-ES" sz="2100" b="1" kern="1200" dirty="0"/>
        </a:p>
      </dsp:txBody>
      <dsp:txXfrm>
        <a:off x="485333" y="369435"/>
        <a:ext cx="1284266" cy="1068972"/>
      </dsp:txXfrm>
    </dsp:sp>
    <dsp:sp modelId="{73DA94B0-492C-444C-9FD0-F3E34BB314C5}">
      <dsp:nvSpPr>
        <dsp:cNvPr id="0" name=""/>
        <dsp:cNvSpPr/>
      </dsp:nvSpPr>
      <dsp:spPr>
        <a:xfrm>
          <a:off x="822014" y="85344"/>
          <a:ext cx="2953481" cy="2953481"/>
        </a:xfrm>
        <a:prstGeom prst="circularArrow">
          <a:avLst>
            <a:gd name="adj1" fmla="val 8248"/>
            <a:gd name="adj2" fmla="val 576114"/>
            <a:gd name="adj3" fmla="val 17708865"/>
            <a:gd name="adj4" fmla="val 14499539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25A5F-1466-44F6-A940-66F7EBFC1556}">
      <dsp:nvSpPr>
        <dsp:cNvPr id="0" name=""/>
        <dsp:cNvSpPr/>
      </dsp:nvSpPr>
      <dsp:spPr>
        <a:xfrm>
          <a:off x="3133852" y="0"/>
          <a:ext cx="5781422" cy="8122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Transversal en el proyecto de ley</a:t>
          </a:r>
          <a:endParaRPr lang="es-ES" sz="1800" kern="1200" dirty="0"/>
        </a:p>
      </dsp:txBody>
      <dsp:txXfrm>
        <a:off x="3133852" y="101533"/>
        <a:ext cx="5476822" cy="609200"/>
      </dsp:txXfrm>
    </dsp:sp>
    <dsp:sp modelId="{7F634C1D-24F5-4043-B914-8F1AB85A33C7}">
      <dsp:nvSpPr>
        <dsp:cNvPr id="0" name=""/>
        <dsp:cNvSpPr/>
      </dsp:nvSpPr>
      <dsp:spPr>
        <a:xfrm>
          <a:off x="0" y="8"/>
          <a:ext cx="3130058" cy="843105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A. </a:t>
          </a:r>
          <a:r>
            <a:rPr lang="es-CL" sz="1800" kern="1200" dirty="0" smtClean="0"/>
            <a:t>Intensifica Agua como un bien nacional de uso público</a:t>
          </a:r>
          <a:endParaRPr lang="es-CL" sz="1700" kern="1200" dirty="0"/>
        </a:p>
      </dsp:txBody>
      <dsp:txXfrm>
        <a:off x="41157" y="41165"/>
        <a:ext cx="3047744" cy="760791"/>
      </dsp:txXfrm>
    </dsp:sp>
    <dsp:sp modelId="{F9D92241-0774-444E-9568-9DE171781EF9}">
      <dsp:nvSpPr>
        <dsp:cNvPr id="0" name=""/>
        <dsp:cNvSpPr/>
      </dsp:nvSpPr>
      <dsp:spPr>
        <a:xfrm>
          <a:off x="3301130" y="924181"/>
          <a:ext cx="5515844" cy="810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Art. 5, Art. 5 bis y Art. 5 ter</a:t>
          </a:r>
          <a:endParaRPr lang="es-ES" sz="1800" kern="1200" dirty="0"/>
        </a:p>
      </dsp:txBody>
      <dsp:txXfrm>
        <a:off x="3301130" y="1025516"/>
        <a:ext cx="5211840" cy="608008"/>
      </dsp:txXfrm>
    </dsp:sp>
    <dsp:sp modelId="{96979CA9-A9EA-4EFD-B9A2-D20413313461}">
      <dsp:nvSpPr>
        <dsp:cNvPr id="0" name=""/>
        <dsp:cNvSpPr/>
      </dsp:nvSpPr>
      <dsp:spPr>
        <a:xfrm>
          <a:off x="19720" y="846858"/>
          <a:ext cx="3202830" cy="810678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B</a:t>
          </a:r>
          <a:r>
            <a:rPr lang="es-CL" sz="1800" kern="1200" dirty="0" smtClean="0"/>
            <a:t>. Promueve el balance de las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distintas funciones del agua</a:t>
          </a:r>
          <a:endParaRPr lang="es-CL" sz="1700" kern="1200" dirty="0"/>
        </a:p>
      </dsp:txBody>
      <dsp:txXfrm>
        <a:off x="59294" y="886432"/>
        <a:ext cx="3123682" cy="731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E5F3E-D2FE-4C07-B492-9494C8085916}" type="datetimeFigureOut">
              <a:rPr lang="es-CL" smtClean="0"/>
              <a:t>11-12-20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A539E-60B7-4D7C-BF54-1E17F3CCF324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2358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93F1D-E0B3-407A-B88B-7A0389E5A3A9}" type="datetimeFigureOut">
              <a:rPr lang="es-CL" smtClean="0"/>
              <a:t>11-12-20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DD840-5202-4C77-8C96-1C84DE1B3E0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235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D840-5202-4C77-8C96-1C84DE1B3E0D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013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I</a:t>
            </a:r>
            <a:r>
              <a:rPr lang="es-CL" baseline="0" dirty="0" smtClean="0"/>
              <a:t> 93,6</a:t>
            </a:r>
          </a:p>
          <a:p>
            <a:r>
              <a:rPr lang="es-CL" baseline="0" dirty="0" smtClean="0"/>
              <a:t>22, 44,5</a:t>
            </a:r>
          </a:p>
          <a:p>
            <a:r>
              <a:rPr lang="es-CL" baseline="0" dirty="0" smtClean="0"/>
              <a:t>82,4</a:t>
            </a:r>
          </a:p>
          <a:p>
            <a:r>
              <a:rPr lang="es-CL" baseline="0" dirty="0" smtClean="0"/>
              <a:t>222</a:t>
            </a:r>
          </a:p>
          <a:p>
            <a:r>
              <a:rPr lang="es-CL" baseline="0" dirty="0" smtClean="0"/>
              <a:t>434</a:t>
            </a:r>
          </a:p>
          <a:p>
            <a:r>
              <a:rPr lang="es-CL" baseline="0" dirty="0" smtClean="0"/>
              <a:t>650</a:t>
            </a:r>
          </a:p>
          <a:p>
            <a:r>
              <a:rPr lang="es-CL" baseline="0" dirty="0" smtClean="0"/>
              <a:t>Vi 898</a:t>
            </a:r>
          </a:p>
          <a:p>
            <a:r>
              <a:rPr lang="es-CL" baseline="0" dirty="0" smtClean="0"/>
              <a:t>1377</a:t>
            </a:r>
          </a:p>
          <a:p>
            <a:r>
              <a:rPr lang="es-CL" baseline="0" dirty="0" err="1" smtClean="0"/>
              <a:t>Viii</a:t>
            </a:r>
            <a:r>
              <a:rPr lang="es-CL" baseline="0" dirty="0" smtClean="0"/>
              <a:t> 1766</a:t>
            </a:r>
          </a:p>
          <a:p>
            <a:r>
              <a:rPr lang="es-CL" baseline="0" dirty="0" smtClean="0"/>
              <a:t>2058</a:t>
            </a:r>
          </a:p>
          <a:p>
            <a:r>
              <a:rPr lang="es-CL" baseline="0" dirty="0" smtClean="0"/>
              <a:t>X 2970</a:t>
            </a:r>
          </a:p>
          <a:p>
            <a:r>
              <a:rPr lang="es-CL" dirty="0" smtClean="0"/>
              <a:t>Xi 3263</a:t>
            </a:r>
          </a:p>
          <a:p>
            <a:r>
              <a:rPr lang="es-CL" dirty="0" err="1" smtClean="0"/>
              <a:t>Xii</a:t>
            </a:r>
            <a:r>
              <a:rPr lang="es-CL" dirty="0" smtClean="0"/>
              <a:t> 2713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15ADB-E9F5-443D-9E7E-FDC0621FF4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16108" indent="-27542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1706" indent="-22034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42388" indent="-22034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83071" indent="-22034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23753" indent="-2203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64435" indent="-2203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05117" indent="-2203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45800" indent="-2203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1B4025-BF46-4CA4-98CD-DD9B7A49DB91}" type="slidenum">
              <a:rPr lang="es-CL" altLang="es-C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CL" altLang="es-CL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4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339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dirty="0" smtClean="0"/>
          </a:p>
          <a:p>
            <a:pPr marL="0" indent="0" algn="just">
              <a:buNone/>
            </a:pPr>
            <a:r>
              <a:rPr lang="es-ES" sz="1200" dirty="0" smtClean="0"/>
              <a:t>El concepto de </a:t>
            </a:r>
            <a:r>
              <a:rPr lang="es-ES" sz="1200" b="1" dirty="0" smtClean="0"/>
              <a:t>seguridad hídrica </a:t>
            </a:r>
            <a:r>
              <a:rPr lang="es-ES" sz="1200" dirty="0" smtClean="0"/>
              <a:t>puede definirse como:</a:t>
            </a:r>
          </a:p>
          <a:p>
            <a:pPr marL="0" indent="0" algn="just">
              <a:buNone/>
            </a:pPr>
            <a:r>
              <a:rPr lang="es-ES" sz="1200" dirty="0" smtClean="0"/>
              <a:t>¨la provisión confiable de agua, cuantitativa y cualitativamente, aceptable para la salud, la producción de bienes y servicios y los medios de subsistencia, junto con un nivel aceptable de riesgos relacionados con el agua¨. (GWP, 2016)</a:t>
            </a:r>
            <a:endParaRPr lang="es-CL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importante destacar que ambos objetivos son complementarios, ya que los </a:t>
            </a:r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PGIRHs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tendrían legitimidad ni serían aplicables sin una estructura orgánica que permita recoger e incorporar la visión de los diversos interesados sobre el desarrollo de la cuenca, dándole el necesario respaldo social e institucional. Por otra parte, la sola creación de un organismo de participación, sin que disponga de un instrumento poderoso como son los </a:t>
            </a:r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PGIRHs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canalice su labor hacia acciones concretas, resulta un ejercicio estéril, que termina por anular la legitimidad del organismo creado. </a:t>
            </a:r>
            <a:endParaRPr lang="es-C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BE2B3-AA84-49D5-88FB-19F81FBD6E49}" type="slidenum">
              <a:rPr lang="es-CL" smtClean="0">
                <a:solidFill>
                  <a:prstClr val="black"/>
                </a:solidFill>
              </a:rPr>
              <a:pPr/>
              <a:t>36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3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82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824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E8C3-8600-474E-8D3C-1981724D7A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082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769A-74D7-4F4A-ABBE-F19F25185A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95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114C-B163-44B0-A0BB-8AB5DA416D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840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9759-8D49-440A-AB3A-315A9AD58B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610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8B09-CD90-439C-A890-3136C14870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67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109B-C7B7-4CB7-A484-31CF5FA887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74189-3DE0-47DD-BE4C-B67A18ADA20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7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74189-3DE0-47DD-BE4C-B67A18ADA20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01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74189-3DE0-47DD-BE4C-B67A18ADA20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17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74189-3DE0-47DD-BE4C-B67A18ADA20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94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170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74189-3DE0-47DD-BE4C-B67A18ADA20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39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74189-3DE0-47DD-BE4C-B67A18ADA20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90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74189-3DE0-47DD-BE4C-B67A18ADA20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8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74189-3DE0-47DD-BE4C-B67A18ADA20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58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74189-3DE0-47DD-BE4C-B67A18ADA20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41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74189-3DE0-47DD-BE4C-B67A18ADA20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39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74189-3DE0-47DD-BE4C-B67A18ADA20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25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96DBF-FB59-4775-BC56-AC0A6ED35AD3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12/11/20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33C311-A77A-4EC4-A31D-A5EFB60B709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1321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Gobierno de Chile | Ministerio del Interior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876B2-CFC5-4CFB-850C-DE0BDDF0F05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9786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BDFCC8-1834-42F5-8046-999E1A60062C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12/11/20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40108D-19D5-4B7F-A4D0-FEBF9C55A3B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78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7BFBC70-6231-4DC4-95EA-945E607F329A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Gobierno de Chile | Ministerio de Obras Públicas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214B4-343A-433A-8BE1-A298638E3E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263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60FDE-960F-4A57-A0C7-5C6D8D5A12B4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12/11/20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4FFA19-04AF-4456-AAF7-2131B59F69B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2619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EB48C-14F1-4C08-B42B-8F28CF452AA2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12/11/20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26D73B-117A-4508-83D5-ED1DD81B55A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631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F0D34-0F6F-43EA-A69A-B33F11B0515B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3671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0B38C-CB69-4585-8DD0-01A92872740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3612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B3B8D-5B6B-419C-98F9-93FC843B890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7590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7E0198-39A5-439B-8A87-5F6054821F0B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0002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30202C-1049-4695-98A8-8A2655F43D3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9023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D50DEA-943B-410C-8F6E-CE0428BC59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1325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Dirección General de Aguas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3AD674-31E7-4060-944E-632FB1A6C41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98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Dirección General de Aguas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0D16C-8016-45FF-8C23-012EE7EC268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14707" y="653637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FEEA7-DCA7-4630-9C23-3ABF1870B1A0}" type="slidenum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 de 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3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 Obras Públicas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C90E-3FB2-4824-B6C4-55AF4A7F73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83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Dirección General de Aguas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19D86-9531-4FBE-A427-D64A8BEE3C1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93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Dirección General de Aguas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3D2BB-38A1-406C-9020-04A847DC8F5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51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Dirección General de Aguas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514CB-1AEA-4DCA-98AE-4CE12005818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63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Dirección General de Aguas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2BADF-FE3F-414E-A403-E1606871DFB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6501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Dirección General de Aguas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A5C5A-5FD9-4E4E-95B7-71E4A0D111C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8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Dirección General de Aguas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330DB-2C6E-43A3-AAEB-EDDC826D4CA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1829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Dirección General de Aguas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EB090-A7C7-47F7-88FC-09DEA3E4F97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414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Dirección General de Aguas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7F36E-B4D7-4D67-B7AE-FF81A68C941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1235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Dirección General de Aguas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ECDA66-A483-4FF8-8B38-62B6E021EED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116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F09ADE0-3DB8-4C75-ABF9-A097454AD691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Gobierno de Chile | Ministerio de Obras Públicas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A3A8-0FAB-4611-8042-03E8757472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2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5DB76D7-B69F-4DD7-8FEF-E09A0ADB09F1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Gobierno de Chile | Ministerio de Obras Públicas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AEC5-2F49-4669-A3B3-1E4AA1D1B6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12F625-9246-4834-BCC5-272A358BA92F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Gobierno de Chile | Ministerio de Obras Públicas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2F36-8B77-4C7E-BC53-E4A91FE06EA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7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Gobierno de Chile | Ministerio de Obras Públicas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E3C8B-7E3A-49F2-9467-29422B623C7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65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Gobierno de Chile | Ministerio de Obras Públicas 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E7F1-E1D9-4319-8E9C-8BB76FE779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85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Gobierno de Chile | Ministerio de Obras Públicas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7FDD-89E2-45F7-B257-327FF009CC9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6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200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Gobierno de Chile | Ministerio de Obras Públicas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EFA0-9294-4674-9E0D-E516DD5F11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41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Gobierno de Chile | Ministerio de Obras Públicas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E222-F9F4-4E84-AE47-CBBD5EE5F00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2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Gobierno de Chile | Ministerio de Obras Públicas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4AC2-3EC0-444D-A624-AC617DF520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41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r>
              <a:rPr lang="es-CL"/>
              <a:t>Gobierno de Chile | Dirección General de Aguas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0851E6B-F73C-488D-9264-E5122800F0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9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r>
              <a:rPr lang="es-CL"/>
              <a:t>Gobierno de Chile | Dirección General de Aguas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836146F7-D962-446C-A67C-BC7C5A4714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1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r>
              <a:rPr lang="es-CL"/>
              <a:t>Gobierno de Chile | Dirección General de Aguas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EECBC0B-983F-463F-A8A8-0AB41FDC54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78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r>
              <a:rPr lang="es-CL"/>
              <a:t>Gobierno de Chile | Dirección General de Aguas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A4A047C7-0EED-4A0C-9D36-FABE45883E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56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r>
              <a:rPr lang="es-CL"/>
              <a:t>Gobierno de Chile | Dirección General de Aguas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E74F0487-AC51-49E4-A28C-2279631F3F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80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r>
              <a:rPr lang="es-CL"/>
              <a:t>Gobierno de Chile | Dirección General de Aguas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020BD75A-9CE9-4DA5-B62F-DE4F9CC7A0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5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r>
              <a:rPr lang="es-CL"/>
              <a:t>Gobierno de Chile | Dirección General de Aguas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6DEBBEFA-7CC6-4473-B9FA-D80478B2612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316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r>
              <a:rPr lang="es-CL"/>
              <a:t>Gobierno de Chile | Dirección General de Aguas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60655675-6289-4D99-BCF1-CAED433D5FC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39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r>
              <a:rPr lang="es-CL"/>
              <a:t>Gobierno de Chile | Dirección General de Aguas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7DC22696-9EE8-4849-90A0-269C12C125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r>
              <a:rPr lang="es-CL"/>
              <a:t>Gobierno de Chile | Dirección General de Aguas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1F829DC9-2BC2-4319-B225-A5A716DCEC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57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r>
              <a:rPr lang="es-CL"/>
              <a:t>Gobierno de Chile | Dirección General de Aguas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8C97F112-A79F-42BE-87BE-031CC4DDA9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5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* El numero de iniciativas con financiamiento mixto, corresponden a aquellas iniciativas que tienen etapas con financiamiento sectorial y otras etapas con financiamiento ExtraMOP.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0FA9-D970-4998-80B3-72A6291E5A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39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* El numero de iniciativas con financiamiento mixto, corresponden a aquellas iniciativas que tienen etapas con financiamiento sectorial y otras etapas con financiamiento ExtraMOP.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4E84-9A52-41BF-B22F-9966C27E11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41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* El numero de iniciativas con financiamiento mixto, corresponden a aquellas iniciativas que tienen etapas con financiamiento sectorial y otras etapas con financiamiento ExtraMOP.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05A15-369C-465C-8119-B70C36EBA2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9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* El numero de iniciativas con financiamiento mixto, corresponden a aquellas iniciativas que tienen etapas con financiamiento sectorial y otras etapas con financiamiento ExtraMOP.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8F0A-75A8-48BD-8C9B-20BCA3CF90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39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* El numero de iniciativas con financiamiento mixto, corresponden a aquellas iniciativas que tienen etapas con financiamiento sectorial y otras etapas con financiamiento ExtraMOP.</a:t>
            </a: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A408-ACF8-4EED-A91F-BC98E8D6E1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11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* El numero de iniciativas con financiamiento mixto, corresponden a aquellas iniciativas que tienen etapas con financiamiento sectorial y otras etapas con financiamiento ExtraMOP.</a:t>
            </a: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10B3-0E90-45FD-9F5E-9CD0042CF7B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4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80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* El numero de iniciativas con financiamiento mixto, corresponden a aquellas iniciativas que tienen etapas con financiamiento sectorial y otras etapas con financiamiento ExtraMOP.</a:t>
            </a: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B839-BD24-4D67-87C3-E24EC9742A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68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* El numero de iniciativas con financiamiento mixto, corresponden a aquellas iniciativas que tienen etapas con financiamiento sectorial y otras etapas con financiamiento ExtraMOP.</a:t>
            </a: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5E40-56B6-4970-9998-ED04E1C52D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1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* El numero de iniciativas con financiamiento mixto, corresponden a aquellas iniciativas que tienen etapas con financiamiento sectorial y otras etapas con financiamiento ExtraMOP.</a:t>
            </a: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466A3-6728-4797-93BB-FD1D445E7C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43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* El numero de iniciativas con financiamiento mixto, corresponden a aquellas iniciativas que tienen etapas con financiamiento sectorial y otras etapas con financiamiento ExtraMOP.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1CA1-A18F-47A0-8D69-45F4292CD6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6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* El numero de iniciativas con financiamiento mixto, corresponden a aquellas iniciativas que tienen etapas con financiamiento sectorial y otras etapas con financiamiento ExtraMOP.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0741-EC9F-4AA5-90E7-976F3190AC0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27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General de Aguas | División de Estudios y Planificación Contratos año 2012 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D674-31E7-4060-944E-632FB1A6C41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25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General de Aguas | División de Estudios y Planificación Contratos año 2012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D16C-8016-45FF-8C23-012EE7EC268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7524328" y="653637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3FEEA7-DCA7-4630-9C23-3ABF1870B1A0}" type="slidenum">
              <a:rPr lang="es-MX" sz="1200" smtClean="0">
                <a:solidFill>
                  <a:srgbClr val="1F497D"/>
                </a:solidFill>
              </a:rPr>
              <a:pPr/>
              <a:t>‹Nr.›</a:t>
            </a:fld>
            <a:r>
              <a:rPr lang="es-MX" sz="1200" dirty="0" smtClean="0">
                <a:solidFill>
                  <a:srgbClr val="1F497D"/>
                </a:solidFill>
              </a:rPr>
              <a:t> de 23</a:t>
            </a:r>
            <a:endParaRPr lang="es-MX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General de Aguas | División de Estudios y Planificación Contratos año 2012 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9D86-9531-4FBE-A427-D64A8BEE3C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0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General de Aguas | División de Estudios y Planificación Contratos año 2012 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D2BB-38A1-406C-9020-04A847DC8F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7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General de Aguas | División de Estudios y Planificación Contratos año 2012 </a:t>
            </a: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14CB-1AEA-4DCA-98AE-4CE1200581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6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798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General de Aguas | División de Estudios y Planificación Contratos año 2012 </a:t>
            </a: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BADF-FE3F-414E-A403-E1606871DF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57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General de Aguas | División de Estudios y Planificación Contratos año 2012 </a:t>
            </a: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5C5A-5FD9-4E4E-95B7-71E4A0D111C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23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General de Aguas | División de Estudios y Planificación Contratos año 2012 </a:t>
            </a: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30DB-2C6E-43A3-AAEB-EDDC826D4C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76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General de Aguas | División de Estudios y Planificación Contratos año 2012 </a:t>
            </a: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B090-A7C7-47F7-88FC-09DEA3E4F9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40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General de Aguas | División de Estudios y Planificación Contratos año 2012 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F36E-B4D7-4D67-B7AE-FF81A68C94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961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General de Aguas | División de Estudios y Planificación Contratos año 2012 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DA66-A483-4FF8-8B38-62B6E021EE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579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81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18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98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3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553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5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574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226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660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716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592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8422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86775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106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39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56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192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71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28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5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0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9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1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2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7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319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7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3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5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2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4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2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97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6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3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6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11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5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4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4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8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EFDE-55F5-4504-9D65-6B30FF10D2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710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404B-0FF8-472D-BA02-F6F69B719A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484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797F6-A2D9-4830-BBFC-706EA96016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332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1312-ACCB-49E4-BCCE-F090D272D45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25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E377-95D4-48DB-A336-1310F57BBB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4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763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01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just" defTabSz="914400" rtl="0" eaLnBrk="1" latinLnBrk="0" hangingPunct="1">
        <a:spcBef>
          <a:spcPct val="0"/>
        </a:spcBef>
        <a:buNone/>
        <a:defRPr sz="4000" b="1" kern="1200">
          <a:solidFill>
            <a:srgbClr val="006CB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763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74189-3DE0-47DD-BE4C-B67A18ADA20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0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iming>
    <p:tnLst>
      <p:par>
        <p:cTn id="1" dur="indefinite" restart="never" nodeType="tmRoot"/>
      </p:par>
    </p:tnLst>
  </p:timing>
  <p:txStyles>
    <p:titleStyle>
      <a:lvl1pPr algn="just" defTabSz="914400" rtl="0" eaLnBrk="1" latinLnBrk="0" hangingPunct="1">
        <a:spcBef>
          <a:spcPct val="0"/>
        </a:spcBef>
        <a:buNone/>
        <a:defRPr sz="4000" b="1" kern="1200">
          <a:solidFill>
            <a:srgbClr val="006CB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19E5D-ECF7-49A2-9742-DDEA43B2222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056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057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4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t>Dirección General de Aguas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2CB5A8-DFC6-4AFC-AEE3-82F80B63F41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056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367ABD"/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2057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E4035"/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45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/>
              <a:t>Gobierno de Chile | Ministerio de Obras Públicas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5D0F0F3-52D2-483B-BBD3-66F7D3FF3E2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L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L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L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L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9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CL"/>
              <a:t>Gobierno de Chile | Dirección General de Aguas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98989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DB5F1ED-7DAB-4DD0-819E-FB31A97D72E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FFFFFF"/>
              </a:solidFill>
              <a:ea typeface="ヒラギノ角ゴ Pro W3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FFFFFF"/>
              </a:solidFill>
              <a:ea typeface="ヒラギノ角ゴ Pro W3"/>
            </a:endParaRP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FFFFFF"/>
              </a:solidFill>
              <a:ea typeface="ヒラギノ角ゴ Pro W3"/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FFFFFF"/>
              </a:solidFill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3373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CL" smtClean="0"/>
              <a:t>* El numero de iniciativas con financiamiento mixto, corresponden a aquellas iniciativas que tienen etapas con financiamiento sectorial y otras etapas con financiamiento ExtraMOP.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541A88F-BE31-4ACA-A673-FA2DB165E1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9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ea typeface="ヒラギノ角ゴ Pro W3" charset="-128"/>
              </a:rPr>
              <a:t>Dirección General de Aguas | División de Estudios y Planificación Contratos año 2012 </a:t>
            </a:r>
            <a:endParaRPr lang="es-ES_tradnl"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2CB5A8-DFC6-4AFC-AEE3-82F80B63F411}" type="slidenum">
              <a:rPr lang="en-US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ea typeface="ヒラギノ角ゴ Pro W3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2056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2057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407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774189-3DE0-47DD-BE4C-B67A18ADA20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141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ot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763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78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iming>
    <p:tnLst>
      <p:par>
        <p:cTn id="1" dur="indefinite" restart="never" nodeType="tmRoot"/>
      </p:par>
    </p:tnLst>
  </p:timing>
  <p:txStyles>
    <p:titleStyle>
      <a:lvl1pPr algn="just" defTabSz="914400" rtl="0" eaLnBrk="1" latinLnBrk="0" hangingPunct="1">
        <a:spcBef>
          <a:spcPct val="0"/>
        </a:spcBef>
        <a:buNone/>
        <a:defRPr sz="4000" b="1" kern="1200">
          <a:solidFill>
            <a:srgbClr val="006CB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ot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1763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74189-3DE0-47DD-BE4C-B67A18ADA20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1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s-CL" sz="135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4" y="2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s-CL" sz="135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1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s-CL" sz="135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4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s-CL" sz="1350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iming>
    <p:tnLst>
      <p:par>
        <p:cTn id="1" dur="indefinite" restart="never" nodeType="tmRoot"/>
      </p:par>
    </p:tnLst>
  </p:timing>
  <p:txStyles>
    <p:titleStyle>
      <a:lvl1pPr algn="just" defTabSz="685800" rtl="0" eaLnBrk="1" latinLnBrk="0" hangingPunct="1">
        <a:spcBef>
          <a:spcPct val="0"/>
        </a:spcBef>
        <a:buNone/>
        <a:defRPr sz="3000" b="1" kern="1200">
          <a:solidFill>
            <a:srgbClr val="006CB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Wingdings" pitchFamily="2" charset="2"/>
        <a:buChar char="Ø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ot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 smtClean="0"/>
              <a:t>Gobierno de Chile | Ministerio del Interior 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566CD7D-B4C7-4E70-B8F6-A81CFC5177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CL">
              <a:solidFill>
                <a:srgbClr val="FFFFFF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CL">
              <a:solidFill>
                <a:srgbClr val="FFFFFF"/>
              </a:solidFill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CL">
              <a:solidFill>
                <a:srgbClr val="FFFFFF"/>
              </a:solidFill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5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61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1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118.xml"/><Relationship Id="rId2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1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1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1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8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6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0" y="4643267"/>
            <a:ext cx="9036496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es-CL" sz="3800" dirty="0" smtClean="0">
                <a:solidFill>
                  <a:schemeClr val="accent3"/>
                </a:solidFill>
              </a:rPr>
              <a:t>Gobernanza y gestión del agua</a:t>
            </a:r>
            <a:r>
              <a:rPr lang="es-CL" sz="3600" dirty="0" smtClean="0">
                <a:solidFill>
                  <a:schemeClr val="accent3"/>
                </a:solidFill>
              </a:rPr>
              <a:t/>
            </a:r>
            <a:br>
              <a:rPr lang="es-CL" sz="3600" dirty="0" smtClean="0">
                <a:solidFill>
                  <a:schemeClr val="accent3"/>
                </a:solidFill>
              </a:rPr>
            </a:br>
            <a:r>
              <a:rPr lang="es-CL" sz="3200" dirty="0" smtClean="0">
                <a:solidFill>
                  <a:schemeClr val="accent3"/>
                </a:solidFill>
              </a:rPr>
              <a:t> brechas institucionales y legales</a:t>
            </a:r>
            <a:br>
              <a:rPr lang="es-CL" sz="3200" dirty="0" smtClean="0">
                <a:solidFill>
                  <a:schemeClr val="accent3"/>
                </a:solidFill>
              </a:rPr>
            </a:br>
            <a:r>
              <a:rPr lang="es-ES" sz="2800" dirty="0" smtClean="0">
                <a:effectLst/>
              </a:rPr>
              <a:t>Academia Chilena de Ciencias Agronómicas </a:t>
            </a:r>
            <a:r>
              <a:rPr lang="es-ES" sz="2600" dirty="0" smtClean="0">
                <a:effectLst/>
              </a:rPr>
              <a:t/>
            </a:r>
            <a:br>
              <a:rPr lang="es-ES" sz="2600" dirty="0" smtClean="0">
                <a:effectLst/>
              </a:rPr>
            </a:br>
            <a:r>
              <a:rPr lang="es-ES" sz="2600" dirty="0" smtClean="0">
                <a:effectLst/>
              </a:rPr>
              <a:t>	</a:t>
            </a:r>
            <a:endParaRPr lang="es-ES_tradnl" sz="3600" b="1" dirty="0" smtClean="0">
              <a:solidFill>
                <a:srgbClr val="FFFFFF"/>
              </a:solidFill>
              <a:latin typeface="Verdana" pitchFamily="34" charset="0"/>
              <a:sym typeface="Verdana Bold" charset="0"/>
            </a:endParaRP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164" r="4164"/>
          <a:stretch>
            <a:fillRect/>
          </a:stretch>
        </p:blipFill>
        <p:spPr>
          <a:xfrm>
            <a:off x="0" y="12369"/>
            <a:ext cx="6228184" cy="4424743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555776" y="620477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Carlos Estévez Valencia</a:t>
            </a:r>
            <a:r>
              <a:rPr lang="es-C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 </a:t>
            </a:r>
            <a:endParaRPr lang="es-CL" sz="1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/>
            <a:r>
              <a:rPr lang="es-CL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Santiago, 3 de diciembre de 2020</a:t>
            </a:r>
            <a:endParaRPr lang="es-CL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8" name="Picture 2" descr="Denunciaron principalmente a los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0798" b="21538"/>
          <a:stretch/>
        </p:blipFill>
        <p:spPr bwMode="auto">
          <a:xfrm>
            <a:off x="6372200" y="2276872"/>
            <a:ext cx="278640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77180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64650"/>
            <a:ext cx="8229600" cy="5872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4400" dirty="0" smtClean="0">
                <a:solidFill>
                  <a:srgbClr val="0070C0"/>
                </a:solidFill>
              </a:rPr>
              <a:t>¿Cuál es el principal desafío para hacer del agua un recurso sostenible?</a:t>
            </a:r>
          </a:p>
          <a:p>
            <a:pPr marL="0" indent="0">
              <a:buNone/>
            </a:pPr>
            <a:endParaRPr lang="es-CL" sz="4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CL" b="1" dirty="0" smtClean="0"/>
              <a:t>Gobernar </a:t>
            </a:r>
            <a:r>
              <a:rPr lang="es-CL" dirty="0" smtClean="0"/>
              <a:t>los recursos hídricos, con justicia, eficiencia e inclusión, integrando y resolviendo los problemas de hoy sin estropear el futuro: 	</a:t>
            </a:r>
          </a:p>
          <a:p>
            <a:pPr marL="0" indent="0" algn="ctr">
              <a:buNone/>
            </a:pPr>
            <a:r>
              <a:rPr lang="es-CL" dirty="0"/>
              <a:t>	</a:t>
            </a:r>
            <a:r>
              <a:rPr lang="es-CL" dirty="0" smtClean="0"/>
              <a:t>	GESTIÓN SOSTENIBLE DEL AGUA </a:t>
            </a:r>
          </a:p>
          <a:p>
            <a:pPr marL="0" indent="0" algn="ctr">
              <a:buNone/>
            </a:pPr>
            <a:r>
              <a:rPr lang="es-CL" dirty="0" smtClean="0"/>
              <a:t>		(eje del ODS 6 Agenda 2030) </a:t>
            </a:r>
            <a:endParaRPr lang="es-CL" dirty="0"/>
          </a:p>
        </p:txBody>
      </p:sp>
      <p:sp>
        <p:nvSpPr>
          <p:cNvPr id="4" name="Flecha derecha 3"/>
          <p:cNvSpPr/>
          <p:nvPr/>
        </p:nvSpPr>
        <p:spPr>
          <a:xfrm>
            <a:off x="827584" y="49411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88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80728"/>
          </a:xfrm>
        </p:spPr>
        <p:txBody>
          <a:bodyPr/>
          <a:lstStyle/>
          <a:p>
            <a:r>
              <a:rPr lang="es-ES" sz="3200" dirty="0" smtClean="0"/>
              <a:t>Gestión Sostenible del Agua </a:t>
            </a:r>
            <a:br>
              <a:rPr lang="es-ES" sz="3200" dirty="0" smtClean="0"/>
            </a:br>
            <a:r>
              <a:rPr lang="es-ES" sz="2400" dirty="0" smtClean="0"/>
              <a:t>[El objetivo de la Gobernanza del Agua]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2567401"/>
              </p:ext>
            </p:extLst>
          </p:nvPr>
        </p:nvGraphicFramePr>
        <p:xfrm>
          <a:off x="0" y="1268760"/>
          <a:ext cx="889248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0" y="1484784"/>
            <a:ext cx="428396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300" dirty="0" smtClean="0"/>
              <a:t>La </a:t>
            </a:r>
            <a:r>
              <a:rPr lang="es-ES" sz="2300" dirty="0"/>
              <a:t>GSA </a:t>
            </a:r>
            <a:r>
              <a:rPr lang="es-ES" sz="2300" dirty="0" smtClean="0"/>
              <a:t>privilegia </a:t>
            </a:r>
            <a:r>
              <a:rPr lang="es-ES" sz="2300" dirty="0"/>
              <a:t>los componentes de equidad y calidad, enfatizando el cuidado del recurso para las generaciones venideras, su explotación preferente para los grupos más vulnerables y la adecuada preservación del ecosistema del cual la fuente hídrica es parte</a:t>
            </a:r>
            <a:r>
              <a:rPr lang="es-ES" sz="2300" dirty="0" smtClean="0"/>
              <a:t>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463480" y="1484784"/>
            <a:ext cx="4501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La gestión sostenible del agua se encuentra en el corazón del ODS 6 y, complementariamente, en </a:t>
            </a:r>
            <a:r>
              <a:rPr lang="es-ES" sz="2400" dirty="0" smtClean="0"/>
              <a:t>dos </a:t>
            </a:r>
            <a:r>
              <a:rPr lang="es-ES" sz="2400" dirty="0"/>
              <a:t>metas del ODS 11 </a:t>
            </a:r>
            <a:r>
              <a:rPr lang="es-ES" sz="2400" dirty="0" smtClean="0"/>
              <a:t>y </a:t>
            </a:r>
            <a:r>
              <a:rPr lang="es-ES" sz="2400" dirty="0"/>
              <a:t>otras dos del ODS </a:t>
            </a:r>
            <a:r>
              <a:rPr lang="es-ES" sz="2400" dirty="0" smtClean="0"/>
              <a:t>15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-Agenda de Desarrollo Sostenible-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7504" y="4978628"/>
            <a:ext cx="885698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El concepto de GSA acentúa </a:t>
            </a:r>
            <a:r>
              <a:rPr lang="es-ES" sz="2400" dirty="0" smtClean="0"/>
              <a:t>la finalidad o propósito de </a:t>
            </a:r>
            <a:r>
              <a:rPr lang="es-ES" sz="2400" dirty="0"/>
              <a:t>la gestión (que sea sostenible), mientras que el de la GIRH acentúa su cualidad o el modo de hacerlo: integrando a múltiples </a:t>
            </a:r>
            <a:r>
              <a:rPr lang="es-ES" sz="2400" dirty="0" smtClean="0"/>
              <a:t>actores, a </a:t>
            </a:r>
            <a:r>
              <a:rPr lang="es-ES" sz="2400" dirty="0"/>
              <a:t>distintas fuentes de aguas </a:t>
            </a:r>
            <a:r>
              <a:rPr lang="es-ES" sz="2400" dirty="0" smtClean="0"/>
              <a:t>(superficiales</a:t>
            </a:r>
            <a:r>
              <a:rPr lang="es-ES" sz="2400" dirty="0"/>
              <a:t>, subterráneas, marinas, etc.) e integrando distintos enfoques</a:t>
            </a:r>
          </a:p>
        </p:txBody>
      </p:sp>
    </p:spTree>
    <p:extLst>
      <p:ext uri="{BB962C8B-B14F-4D97-AF65-F5344CB8AC3E}">
        <p14:creationId xmlns:p14="http://schemas.microsoft.com/office/powerpoint/2010/main" val="34818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7308304" y="1052736"/>
            <a:ext cx="1944216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708920"/>
            <a:ext cx="2109399" cy="21093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450640"/>
            <a:ext cx="2109399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90225853"/>
              </p:ext>
            </p:extLst>
          </p:nvPr>
        </p:nvGraphicFramePr>
        <p:xfrm>
          <a:off x="1979712" y="1124744"/>
          <a:ext cx="699308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1737767" y="12998"/>
            <a:ext cx="7259834" cy="879514"/>
            <a:chOff x="699225" y="882867"/>
            <a:chExt cx="7477987" cy="649281"/>
          </a:xfrm>
        </p:grpSpPr>
        <p:sp>
          <p:nvSpPr>
            <p:cNvPr id="10" name="9 Redondear rectángulo de esquina del mismo lado"/>
            <p:cNvSpPr/>
            <p:nvPr/>
          </p:nvSpPr>
          <p:spPr>
            <a:xfrm rot="5400000">
              <a:off x="4113578" y="-2531486"/>
              <a:ext cx="649281" cy="7477987"/>
            </a:xfrm>
            <a:prstGeom prst="round2SameRect">
              <a:avLst/>
            </a:prstGeom>
          </p:spPr>
          <p:style>
            <a:lnRef idx="2">
              <a:schemeClr val="accent5">
                <a:hueOff val="-2483469"/>
                <a:satOff val="9953"/>
                <a:lumOff val="215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dondear rectángulo de esquina del mismo lado 4"/>
            <p:cNvSpPr/>
            <p:nvPr/>
          </p:nvSpPr>
          <p:spPr>
            <a:xfrm>
              <a:off x="699226" y="914561"/>
              <a:ext cx="7446292" cy="585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358" tIns="17621" rIns="17621" bIns="17621" numCol="1" spcCol="1270" anchor="ctr" anchorCtr="0">
              <a:noAutofit/>
            </a:bodyPr>
            <a:lstStyle/>
            <a:p>
              <a:pPr marL="0" lvl="1" algn="ctr" defTabSz="1233488">
                <a:lnSpc>
                  <a:spcPct val="90000"/>
                </a:lnSpc>
                <a:spcAft>
                  <a:spcPct val="15000"/>
                </a:spcAft>
              </a:pPr>
              <a:r>
                <a:rPr lang="es-CL" sz="2100" dirty="0" smtClean="0">
                  <a:solidFill>
                    <a:srgbClr val="0066FF"/>
                  </a:solidFill>
                </a:rPr>
                <a:t>ODS 6 “</a:t>
              </a:r>
              <a:r>
                <a:rPr lang="es-CL" sz="2100" i="1" dirty="0" smtClean="0">
                  <a:solidFill>
                    <a:srgbClr val="0066FF"/>
                  </a:solidFill>
                </a:rPr>
                <a:t>Asegurar </a:t>
              </a:r>
              <a:r>
                <a:rPr lang="es-CL" sz="2100" i="1" dirty="0">
                  <a:solidFill>
                    <a:srgbClr val="0066FF"/>
                  </a:solidFill>
                </a:rPr>
                <a:t>la disponibilidad </a:t>
              </a:r>
              <a:endParaRPr lang="es-CL" sz="2100" i="1" dirty="0" smtClean="0">
                <a:solidFill>
                  <a:srgbClr val="0066FF"/>
                </a:solidFill>
              </a:endParaRPr>
            </a:p>
            <a:p>
              <a:pPr marL="0" lvl="1" algn="ctr" defTabSz="1233488">
                <a:lnSpc>
                  <a:spcPct val="90000"/>
                </a:lnSpc>
                <a:spcAft>
                  <a:spcPct val="15000"/>
                </a:spcAft>
              </a:pPr>
              <a:r>
                <a:rPr lang="es-CL" sz="2100" i="1" dirty="0" smtClean="0">
                  <a:solidFill>
                    <a:srgbClr val="0066FF"/>
                  </a:solidFill>
                </a:rPr>
                <a:t>La </a:t>
              </a:r>
              <a:r>
                <a:rPr lang="es-CL" sz="2100" b="1" i="1" dirty="0" smtClean="0">
                  <a:solidFill>
                    <a:srgbClr val="0066FF"/>
                  </a:solidFill>
                </a:rPr>
                <a:t>Gestión Sostenible del Agua </a:t>
              </a:r>
              <a:r>
                <a:rPr lang="es-CL" sz="2100" i="1" dirty="0" smtClean="0">
                  <a:solidFill>
                    <a:srgbClr val="0066FF"/>
                  </a:solidFill>
                </a:rPr>
                <a:t>y </a:t>
              </a:r>
              <a:r>
                <a:rPr lang="es-CL" sz="2100" i="1" dirty="0">
                  <a:solidFill>
                    <a:srgbClr val="0066FF"/>
                  </a:solidFill>
                </a:rPr>
                <a:t>el saneamiento para todos”</a:t>
              </a:r>
              <a:endParaRPr lang="es-MX" sz="2100" b="1" dirty="0">
                <a:solidFill>
                  <a:srgbClr val="0066FF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1768"/>
            <a:ext cx="1927813" cy="187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085850" y="4013015"/>
            <a:ext cx="180022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s-ES" sz="16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650" dirty="0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8860" y="2241959"/>
            <a:ext cx="2178883" cy="211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11.B</a:t>
            </a:r>
            <a:r>
              <a:rPr lang="es-ES" dirty="0">
                <a:solidFill>
                  <a:prstClr val="black"/>
                </a:solidFill>
              </a:rPr>
              <a:t> Planes para la inclusión, mitigación y adaptación al C.C, para la resiliencia ante los desastres y para la </a:t>
            </a:r>
            <a:r>
              <a:rPr lang="es-ES" dirty="0" smtClean="0">
                <a:solidFill>
                  <a:prstClr val="black"/>
                </a:solidFill>
              </a:rPr>
              <a:t>G. Integral de </a:t>
            </a:r>
            <a:r>
              <a:rPr lang="es-ES" dirty="0">
                <a:solidFill>
                  <a:prstClr val="black"/>
                </a:solidFill>
              </a:rPr>
              <a:t>los riesgos</a:t>
            </a:r>
          </a:p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0217" y="892512"/>
            <a:ext cx="2053511" cy="1306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11.5 Reducir significativamente muertes y daño por desastres hídricos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70217" y="4402198"/>
            <a:ext cx="2970972" cy="13310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15.1 Velar </a:t>
            </a:r>
            <a:r>
              <a:rPr lang="es-ES" dirty="0">
                <a:solidFill>
                  <a:schemeClr val="tx1"/>
                </a:solidFill>
              </a:rPr>
              <a:t>por la conservación, 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restablecimiento y </a:t>
            </a:r>
            <a:r>
              <a:rPr lang="es-ES" dirty="0" smtClean="0">
                <a:solidFill>
                  <a:schemeClr val="tx1"/>
                </a:solidFill>
              </a:rPr>
              <a:t>uso </a:t>
            </a:r>
            <a:r>
              <a:rPr lang="es-ES" dirty="0">
                <a:solidFill>
                  <a:schemeClr val="tx1"/>
                </a:solidFill>
              </a:rPr>
              <a:t>sostenible de los </a:t>
            </a:r>
            <a:r>
              <a:rPr lang="es-ES" dirty="0" smtClean="0">
                <a:solidFill>
                  <a:schemeClr val="tx1"/>
                </a:solidFill>
              </a:rPr>
              <a:t>ecosistemas </a:t>
            </a:r>
            <a:r>
              <a:rPr lang="es-ES" dirty="0">
                <a:solidFill>
                  <a:schemeClr val="tx1"/>
                </a:solidFill>
              </a:rPr>
              <a:t>interiores de agua dulce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0217" y="5776189"/>
            <a:ext cx="2970972" cy="10818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15.3 Luchar </a:t>
            </a:r>
            <a:r>
              <a:rPr lang="es-ES" dirty="0">
                <a:solidFill>
                  <a:schemeClr val="tx1"/>
                </a:solidFill>
              </a:rPr>
              <a:t>contra la desertificación, la sequía y las </a:t>
            </a:r>
            <a:r>
              <a:rPr lang="es-ES" dirty="0" smtClean="0">
                <a:solidFill>
                  <a:schemeClr val="tx1"/>
                </a:solidFill>
              </a:rPr>
              <a:t>inundaciones.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  <p:bldP spid="4" grpId="0" animBg="1"/>
      <p:bldP spid="5" grpId="0" animBg="1"/>
      <p:bldP spid="7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hlinkClick r:id="rId3" action="ppaction://hlinksldjump"/>
          </p:cNvPr>
          <p:cNvSpPr/>
          <p:nvPr/>
        </p:nvSpPr>
        <p:spPr>
          <a:xfrm>
            <a:off x="269003" y="1030597"/>
            <a:ext cx="2646813" cy="11742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6156176" y="1090432"/>
            <a:ext cx="2502904" cy="1009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6614654" y="2394399"/>
            <a:ext cx="2330053" cy="829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6356429" y="3411703"/>
            <a:ext cx="2466518" cy="1023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987453" y="4542302"/>
            <a:ext cx="3091505" cy="21834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3026676" y="5373216"/>
            <a:ext cx="2825606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404213" y="5050578"/>
            <a:ext cx="2485355" cy="881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432870" y="3957405"/>
            <a:ext cx="2485355" cy="707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197994" y="2693699"/>
            <a:ext cx="2517569" cy="11252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47243" y="1022806"/>
            <a:ext cx="2742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 smtClean="0">
                <a:solidFill>
                  <a:srgbClr val="002060"/>
                </a:solidFill>
              </a:rPr>
              <a:t>2.- Integrando inversiones para: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CL" sz="1600" b="1" dirty="0" smtClean="0">
                <a:solidFill>
                  <a:srgbClr val="002060"/>
                </a:solidFill>
              </a:rPr>
              <a:t> Infraestructura hidráulica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CL" sz="1600" b="1" dirty="0" smtClean="0">
                <a:solidFill>
                  <a:srgbClr val="002060"/>
                </a:solidFill>
              </a:rPr>
              <a:t>Desarrollo de capacidades</a:t>
            </a:r>
            <a:endParaRPr lang="es-CL" sz="1600" b="1" dirty="0">
              <a:solidFill>
                <a:srgbClr val="002060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3124094" y="682633"/>
            <a:ext cx="2618258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L" sz="1600" b="1" dirty="0" smtClean="0">
                <a:solidFill>
                  <a:srgbClr val="002060"/>
                </a:solidFill>
              </a:rPr>
              <a:t>1. Posibilitando, además del uso productivo, el de subsistencia y preservación ecosistémica</a:t>
            </a:r>
            <a:endParaRPr lang="es-CL" sz="1600" b="1" dirty="0">
              <a:solidFill>
                <a:srgbClr val="002060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6228185" y="1072731"/>
            <a:ext cx="2314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prstClr val="white"/>
                </a:solidFill>
              </a:rPr>
              <a:t>3.- </a:t>
            </a:r>
            <a:r>
              <a:rPr lang="es-CL" b="1" dirty="0" smtClean="0">
                <a:solidFill>
                  <a:prstClr val="white"/>
                </a:solidFill>
              </a:rPr>
              <a:t>Integrando </a:t>
            </a:r>
            <a:r>
              <a:rPr lang="es-CL" b="1" dirty="0">
                <a:solidFill>
                  <a:prstClr val="white"/>
                </a:solidFill>
              </a:rPr>
              <a:t>aguas subterráneas y </a:t>
            </a:r>
            <a:r>
              <a:rPr lang="es-CL" b="1" dirty="0" smtClean="0">
                <a:solidFill>
                  <a:prstClr val="white"/>
                </a:solidFill>
              </a:rPr>
              <a:t>superficiales</a:t>
            </a:r>
            <a:endParaRPr lang="es-CL" b="1" dirty="0">
              <a:solidFill>
                <a:prstClr val="white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6598526" y="2391458"/>
            <a:ext cx="2295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prstClr val="white"/>
                </a:solidFill>
              </a:rPr>
              <a:t>4.- </a:t>
            </a:r>
            <a:r>
              <a:rPr lang="es-CL" b="1" dirty="0" smtClean="0">
                <a:solidFill>
                  <a:prstClr val="white"/>
                </a:solidFill>
              </a:rPr>
              <a:t>Incluyendo a </a:t>
            </a:r>
            <a:r>
              <a:rPr lang="es-CL" b="1" dirty="0">
                <a:solidFill>
                  <a:prstClr val="white"/>
                </a:solidFill>
              </a:rPr>
              <a:t>distintos </a:t>
            </a:r>
            <a:r>
              <a:rPr lang="es-CL" b="1" dirty="0" smtClean="0">
                <a:solidFill>
                  <a:prstClr val="white"/>
                </a:solidFill>
              </a:rPr>
              <a:t>actores</a:t>
            </a:r>
            <a:endParaRPr lang="es-CL" b="1" dirty="0">
              <a:solidFill>
                <a:prstClr val="white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449006" y="3433360"/>
            <a:ext cx="2444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prstClr val="white"/>
                </a:solidFill>
              </a:rPr>
              <a:t>5.- </a:t>
            </a:r>
            <a:r>
              <a:rPr lang="es-CL" b="1" dirty="0" smtClean="0">
                <a:solidFill>
                  <a:prstClr val="white"/>
                </a:solidFill>
              </a:rPr>
              <a:t>Información, conocimiento e  innovación</a:t>
            </a:r>
            <a:endParaRPr lang="es-CL" b="1" dirty="0"/>
          </a:p>
        </p:txBody>
      </p:sp>
      <p:sp>
        <p:nvSpPr>
          <p:cNvPr id="44" name="Rectángulo 43"/>
          <p:cNvSpPr/>
          <p:nvPr/>
        </p:nvSpPr>
        <p:spPr>
          <a:xfrm>
            <a:off x="6013153" y="4545006"/>
            <a:ext cx="30032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002060"/>
                </a:solidFill>
              </a:rPr>
              <a:t>6</a:t>
            </a:r>
            <a:r>
              <a:rPr lang="es-CL" sz="1600" b="1" dirty="0">
                <a:solidFill>
                  <a:srgbClr val="002060"/>
                </a:solidFill>
                <a:hlinkClick r:id="" action="ppaction://noaction"/>
              </a:rPr>
              <a:t>.- </a:t>
            </a:r>
            <a:r>
              <a:rPr lang="es-CL" sz="1600" b="1" u="sng" dirty="0" smtClean="0">
                <a:solidFill>
                  <a:srgbClr val="002060"/>
                </a:solidFill>
              </a:rPr>
              <a:t>Asegurando que los marcos regulatorios e institucionales</a:t>
            </a:r>
            <a:r>
              <a:rPr lang="es-CL" sz="1600" b="1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rgbClr val="002060"/>
                </a:solidFill>
              </a:rPr>
              <a:t>Movilicen las finanzas del 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rgbClr val="002060"/>
                </a:solidFill>
              </a:rPr>
              <a:t>Asignen recursos de modo eficiente y transparente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rgbClr val="002060"/>
                </a:solidFill>
              </a:rPr>
              <a:t>Se implementen en pos del interés público</a:t>
            </a:r>
            <a:endParaRPr lang="es-CL" sz="1600" b="1" dirty="0">
              <a:solidFill>
                <a:srgbClr val="00206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2947864" y="5427949"/>
            <a:ext cx="2977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/>
              <a:t>7.- </a:t>
            </a:r>
            <a:r>
              <a:rPr lang="es-CL" sz="1600" b="1" dirty="0" smtClean="0"/>
              <a:t>Distinguiendo roles  para: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600" b="1" dirty="0" smtClean="0"/>
              <a:t>Diseñar políticas del agua.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600" b="1" dirty="0"/>
              <a:t>Regulación y </a:t>
            </a:r>
            <a:r>
              <a:rPr lang="es-CL" sz="1600" b="1" dirty="0" smtClean="0"/>
              <a:t>fiscalización</a:t>
            </a:r>
            <a:endParaRPr lang="es-CL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600" b="1" dirty="0" smtClean="0"/>
              <a:t>Implementar políticas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600" b="1" dirty="0"/>
              <a:t>G</a:t>
            </a:r>
            <a:r>
              <a:rPr lang="es-CL" sz="1600" b="1" dirty="0" smtClean="0"/>
              <a:t>estión operativa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383597" y="5006325"/>
            <a:ext cx="2526896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002060"/>
                </a:solidFill>
              </a:rPr>
              <a:t>8.- </a:t>
            </a:r>
            <a:r>
              <a:rPr lang="es-CL" sz="1600" b="1" dirty="0" smtClean="0">
                <a:solidFill>
                  <a:srgbClr val="002060"/>
                </a:solidFill>
              </a:rPr>
              <a:t>Estableciendo mecanismos </a:t>
            </a:r>
            <a:r>
              <a:rPr lang="es-CL" sz="1600" b="1" dirty="0">
                <a:solidFill>
                  <a:srgbClr val="002060"/>
                </a:solidFill>
              </a:rPr>
              <a:t>de participación inclusiva y diferenciada de todos los actores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406773" y="3971969"/>
            <a:ext cx="248535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002060"/>
                </a:solidFill>
              </a:rPr>
              <a:t>9</a:t>
            </a:r>
            <a:r>
              <a:rPr lang="es-CL" sz="1600" b="1" dirty="0" smtClean="0">
                <a:solidFill>
                  <a:srgbClr val="002060"/>
                </a:solidFill>
              </a:rPr>
              <a:t>.-Integrando la Gestión del Riesgo </a:t>
            </a:r>
            <a:r>
              <a:rPr lang="es-CL" sz="1600" b="1" dirty="0">
                <a:solidFill>
                  <a:srgbClr val="002060"/>
                </a:solidFill>
              </a:rPr>
              <a:t>H</a:t>
            </a:r>
            <a:r>
              <a:rPr lang="es-CL" sz="1600" b="1" dirty="0" smtClean="0">
                <a:solidFill>
                  <a:srgbClr val="002060"/>
                </a:solidFill>
              </a:rPr>
              <a:t>ídrico en la Gestión del Agua </a:t>
            </a:r>
            <a:endParaRPr lang="es-CL" sz="1600" b="1" dirty="0">
              <a:solidFill>
                <a:srgbClr val="002060"/>
              </a:solidFill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147298" y="2742787"/>
            <a:ext cx="2485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002060"/>
                </a:solidFill>
              </a:rPr>
              <a:t>10.- </a:t>
            </a:r>
            <a:r>
              <a:rPr lang="es-CL" sz="1600" b="1" dirty="0" smtClean="0">
                <a:solidFill>
                  <a:srgbClr val="002060"/>
                </a:solidFill>
              </a:rPr>
              <a:t>Gestionando el agua a las escalas apropiadas, con un sistema de gobernanza por cuenca</a:t>
            </a:r>
            <a:r>
              <a:rPr lang="es-CL" sz="1600" b="1" dirty="0" smtClean="0">
                <a:solidFill>
                  <a:prstClr val="white"/>
                </a:solidFill>
              </a:rPr>
              <a:t>.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323528" y="44624"/>
            <a:ext cx="8928992" cy="720080"/>
          </a:xfrm>
        </p:spPr>
        <p:txBody>
          <a:bodyPr anchor="ctr"/>
          <a:lstStyle/>
          <a:p>
            <a:pPr algn="ctr"/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MX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549337" y="2760790"/>
            <a:ext cx="1944216" cy="1872208"/>
          </a:xfrm>
          <a:prstGeom prst="ellipse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37325" y="3193911"/>
            <a:ext cx="176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prstClr val="white"/>
                </a:solidFill>
              </a:rPr>
              <a:t>Áreas de l</a:t>
            </a:r>
            <a:r>
              <a:rPr lang="es-ES" sz="2400" b="1" dirty="0" smtClean="0">
                <a:solidFill>
                  <a:prstClr val="white"/>
                </a:solidFill>
              </a:rPr>
              <a:t>a </a:t>
            </a:r>
          </a:p>
          <a:p>
            <a:pPr algn="ctr"/>
            <a:r>
              <a:rPr lang="es-ES" sz="2400" b="1" dirty="0" smtClean="0">
                <a:solidFill>
                  <a:prstClr val="white"/>
                </a:solidFill>
              </a:rPr>
              <a:t>Gobernanza</a:t>
            </a:r>
            <a:endParaRPr lang="es-ES_tradnl" sz="2400" b="1" dirty="0">
              <a:solidFill>
                <a:prstClr val="white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47298" y="136744"/>
            <a:ext cx="886630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white"/>
                </a:solidFill>
              </a:rPr>
              <a:t>La gobernanza del agua debe posibilitar la GSA</a:t>
            </a:r>
            <a:endParaRPr lang="es-ES_tradnl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54201979"/>
              </p:ext>
            </p:extLst>
          </p:nvPr>
        </p:nvGraphicFramePr>
        <p:xfrm>
          <a:off x="2217417" y="1942974"/>
          <a:ext cx="4536504" cy="3314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106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50" grpId="0" animBg="1"/>
      <p:bldP spid="52" grpId="0" animBg="1"/>
      <p:bldP spid="23" grpId="0"/>
      <p:bldP spid="35" grpId="0" animBg="1"/>
      <p:bldP spid="38" grpId="0"/>
      <p:bldP spid="40" grpId="0"/>
      <p:bldP spid="42" grpId="0"/>
      <p:bldP spid="44" grpId="0"/>
      <p:bldP spid="46" grpId="0"/>
      <p:bldP spid="49" grpId="0" animBg="1"/>
      <p:bldP spid="51" grpId="0" animBg="1"/>
      <p:bldP spid="53" grpId="0"/>
      <p:bldP spid="2" grpId="0" animBg="1"/>
      <p:bldP spid="3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9756" y="332656"/>
            <a:ext cx="9036496" cy="360040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brechas </a:t>
            </a:r>
            <a:r>
              <a:rPr lang="es-ES" sz="3200" dirty="0"/>
              <a:t>de gobernabilidad </a:t>
            </a:r>
            <a:r>
              <a:rPr lang="es-ES" sz="3200" dirty="0" smtClean="0"/>
              <a:t>en aguas.	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856984" cy="4248472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Calibri" panose="020F0502020204030204" pitchFamily="34" charset="0"/>
              <a:buChar char="↗"/>
            </a:pPr>
            <a:r>
              <a:rPr lang="es-ES" sz="9600" dirty="0" smtClean="0">
                <a:solidFill>
                  <a:prstClr val="black"/>
                </a:solidFill>
              </a:rPr>
              <a:t>La </a:t>
            </a:r>
            <a:r>
              <a:rPr lang="es-ES" sz="9600" dirty="0">
                <a:solidFill>
                  <a:prstClr val="black"/>
                </a:solidFill>
              </a:rPr>
              <a:t>construcción de una matriz de brechas </a:t>
            </a:r>
            <a:r>
              <a:rPr lang="es-ES" sz="9600" dirty="0" smtClean="0">
                <a:solidFill>
                  <a:prstClr val="black"/>
                </a:solidFill>
              </a:rPr>
              <a:t>requiere </a:t>
            </a:r>
            <a:r>
              <a:rPr lang="es-ES" sz="9600" dirty="0">
                <a:solidFill>
                  <a:prstClr val="black"/>
                </a:solidFill>
              </a:rPr>
              <a:t>que se identifiquen, cuantifiquen y prioricen los obstáculos y cuellos de botella de largo plazo que </a:t>
            </a:r>
            <a:r>
              <a:rPr lang="es-ES" sz="9600" dirty="0" smtClean="0">
                <a:solidFill>
                  <a:prstClr val="black"/>
                </a:solidFill>
              </a:rPr>
              <a:t>impiden, en este caso, que </a:t>
            </a:r>
            <a:r>
              <a:rPr lang="es-ES" sz="9600" dirty="0">
                <a:solidFill>
                  <a:prstClr val="black"/>
                </a:solidFill>
              </a:rPr>
              <a:t>los países </a:t>
            </a:r>
            <a:r>
              <a:rPr lang="es-ES" sz="9600" dirty="0" smtClean="0">
                <a:solidFill>
                  <a:prstClr val="black"/>
                </a:solidFill>
              </a:rPr>
              <a:t>avancen en una gobernanza del agua que sea  </a:t>
            </a:r>
            <a:r>
              <a:rPr lang="es-ES" sz="9600" dirty="0">
                <a:solidFill>
                  <a:prstClr val="black"/>
                </a:solidFill>
              </a:rPr>
              <a:t>a largo </a:t>
            </a:r>
            <a:r>
              <a:rPr lang="es-ES" sz="9600" dirty="0" smtClean="0">
                <a:solidFill>
                  <a:prstClr val="black"/>
                </a:solidFill>
              </a:rPr>
              <a:t>plazo, equitativa </a:t>
            </a:r>
            <a:r>
              <a:rPr lang="es-ES" sz="9600" dirty="0">
                <a:solidFill>
                  <a:prstClr val="black"/>
                </a:solidFill>
              </a:rPr>
              <a:t>y </a:t>
            </a:r>
            <a:r>
              <a:rPr lang="es-ES" sz="9600" dirty="0" smtClean="0">
                <a:solidFill>
                  <a:prstClr val="black"/>
                </a:solidFill>
              </a:rPr>
              <a:t>sostenible. </a:t>
            </a:r>
          </a:p>
          <a:p>
            <a:pPr marL="0" indent="0" algn="just">
              <a:buNone/>
            </a:pPr>
            <a:endParaRPr lang="es-ES" sz="9600" dirty="0">
              <a:solidFill>
                <a:prstClr val="black"/>
              </a:solidFill>
            </a:endParaRPr>
          </a:p>
          <a:p>
            <a:pPr lvl="0" algn="just">
              <a:buFont typeface="Calibri" panose="020F0502020204030204" pitchFamily="34" charset="0"/>
              <a:buChar char="↗"/>
            </a:pPr>
            <a:r>
              <a:rPr lang="es-ES" sz="9600" dirty="0">
                <a:solidFill>
                  <a:prstClr val="black"/>
                </a:solidFill>
              </a:rPr>
              <a:t>El diagnóstico de brechas parte de la identificación de los cuellos de botella más limitantes para el desarrollo, </a:t>
            </a:r>
            <a:r>
              <a:rPr lang="es-ES" sz="9600" dirty="0" smtClean="0">
                <a:solidFill>
                  <a:prstClr val="black"/>
                </a:solidFill>
              </a:rPr>
              <a:t>permitiendo, </a:t>
            </a:r>
            <a:r>
              <a:rPr lang="es-ES" sz="9600" dirty="0">
                <a:solidFill>
                  <a:prstClr val="black"/>
                </a:solidFill>
              </a:rPr>
              <a:t>desde allí, </a:t>
            </a:r>
            <a:r>
              <a:rPr lang="es-ES" sz="9600" dirty="0" smtClean="0">
                <a:solidFill>
                  <a:prstClr val="black"/>
                </a:solidFill>
              </a:rPr>
              <a:t>priorizar y elaborar las </a:t>
            </a:r>
            <a:r>
              <a:rPr lang="es-ES" sz="9600" dirty="0">
                <a:solidFill>
                  <a:prstClr val="black"/>
                </a:solidFill>
              </a:rPr>
              <a:t>políticas necesarias para una mejor gobernanza del agua. </a:t>
            </a:r>
          </a:p>
          <a:p>
            <a:pPr marL="0" indent="0"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56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5600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5600" b="1" u="sng" dirty="0" err="1" smtClean="0">
                <a:latin typeface="Comic Sans MS" panose="030F0702030302020204" pitchFamily="66" charset="0"/>
              </a:rPr>
              <a:t>Fuente</a:t>
            </a:r>
            <a:r>
              <a:rPr lang="es-ES" sz="5600" dirty="0" err="1" smtClean="0">
                <a:latin typeface="Comic Sans MS" panose="030F0702030302020204" pitchFamily="66" charset="0"/>
              </a:rPr>
              <a:t>:El</a:t>
            </a:r>
            <a:r>
              <a:rPr lang="es-ES" sz="5600" dirty="0" smtClean="0">
                <a:latin typeface="Comic Sans MS" panose="030F0702030302020204" pitchFamily="66" charset="0"/>
              </a:rPr>
              <a:t> </a:t>
            </a:r>
            <a:r>
              <a:rPr lang="es-ES" sz="5600" dirty="0">
                <a:latin typeface="Comic Sans MS" panose="030F0702030302020204" pitchFamily="66" charset="0"/>
              </a:rPr>
              <a:t>enfoque de brechas estructurales. Análisis del caso de Costa Rica. Comisión Económica para América Latina y el Caribe (CEPAL). Santiago, noviembre de 2016. Lo señalado entre paréntesis es nuestro</a:t>
            </a:r>
            <a:r>
              <a:rPr lang="es-ES" sz="5600" dirty="0" smtClean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5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87208" cy="850106"/>
          </a:xfrm>
        </p:spPr>
        <p:txBody>
          <a:bodyPr>
            <a:normAutofit fontScale="90000"/>
          </a:bodyPr>
          <a:lstStyle/>
          <a:p>
            <a:r>
              <a:rPr lang="es-ES" sz="3200" b="1" dirty="0"/>
              <a:t>Reducción de brechas de gobernabilidad 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>en </a:t>
            </a:r>
            <a:r>
              <a:rPr lang="es-ES" sz="3200" b="1" dirty="0"/>
              <a:t>las políticas del </a:t>
            </a:r>
            <a:r>
              <a:rPr lang="es-ES" sz="3200" b="1" dirty="0" smtClean="0"/>
              <a:t>agua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0" y="1196752"/>
            <a:ext cx="9036496" cy="5661248"/>
          </a:xfrm>
        </p:spPr>
        <p:txBody>
          <a:bodyPr>
            <a:normAutofit fontScale="70000" lnSpcReduction="20000"/>
          </a:bodyPr>
          <a:lstStyle/>
          <a:p>
            <a:pPr lvl="0" algn="just">
              <a:buFont typeface="Calibri" panose="020F0502020204030204" pitchFamily="34" charset="0"/>
              <a:buChar char="↗"/>
            </a:pPr>
            <a:r>
              <a:rPr lang="es-ES" sz="4600" dirty="0" smtClean="0">
                <a:solidFill>
                  <a:prstClr val="black"/>
                </a:solidFill>
              </a:rPr>
              <a:t>En </a:t>
            </a:r>
            <a:r>
              <a:rPr lang="es-ES" sz="4600" dirty="0">
                <a:solidFill>
                  <a:prstClr val="black"/>
                </a:solidFill>
              </a:rPr>
              <a:t>un contexto de escasos recursos (tanto financieros como de recursos humanos y de capacidad técnica y de capital político para implementar reformas) que no permiten abordar todas las brechas a la vez (lo que constituiría la mejor alternativa o “</a:t>
            </a:r>
            <a:r>
              <a:rPr lang="es-ES" sz="4600" dirty="0" err="1">
                <a:solidFill>
                  <a:prstClr val="black"/>
                </a:solidFill>
              </a:rPr>
              <a:t>first</a:t>
            </a:r>
            <a:r>
              <a:rPr lang="es-ES" sz="4600" dirty="0">
                <a:solidFill>
                  <a:prstClr val="black"/>
                </a:solidFill>
              </a:rPr>
              <a:t> </a:t>
            </a:r>
            <a:r>
              <a:rPr lang="es-ES" sz="4600" dirty="0" err="1">
                <a:solidFill>
                  <a:prstClr val="black"/>
                </a:solidFill>
              </a:rPr>
              <a:t>best</a:t>
            </a:r>
            <a:r>
              <a:rPr lang="es-ES" sz="4600" dirty="0" smtClean="0">
                <a:solidFill>
                  <a:prstClr val="black"/>
                </a:solidFill>
              </a:rPr>
              <a:t>”), </a:t>
            </a:r>
            <a:r>
              <a:rPr lang="es-ES" sz="4600" dirty="0">
                <a:solidFill>
                  <a:prstClr val="black"/>
                </a:solidFill>
              </a:rPr>
              <a:t>la priorización entre diferentes brechas y al interior de ellas, entre sus determinantes, no representa una solución óptima, pero resulta superior a otras alternativas. </a:t>
            </a:r>
            <a:endParaRPr lang="es-ES" sz="4600" dirty="0" smtClean="0">
              <a:solidFill>
                <a:prstClr val="black"/>
              </a:solidFill>
            </a:endParaRPr>
          </a:p>
          <a:p>
            <a:pPr lvl="0">
              <a:buFont typeface="Calibri" panose="020F0502020204030204" pitchFamily="34" charset="0"/>
              <a:buChar char="↗"/>
            </a:pPr>
            <a:endParaRPr lang="es-ES" sz="4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MX" sz="28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5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87208" cy="576064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La gobernanza del agua requiere hacerse cargo de sus brechas.	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5197" t="13678" r="21336" b="11401"/>
          <a:stretch/>
        </p:blipFill>
        <p:spPr>
          <a:xfrm>
            <a:off x="169184" y="910586"/>
            <a:ext cx="8795304" cy="60786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ángulo redondeado 2"/>
          <p:cNvSpPr/>
          <p:nvPr/>
        </p:nvSpPr>
        <p:spPr>
          <a:xfrm>
            <a:off x="2478604" y="1754755"/>
            <a:ext cx="100811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42600" y="1754755"/>
            <a:ext cx="1008112" cy="4924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 smtClean="0">
                <a:solidFill>
                  <a:prstClr val="black"/>
                </a:solidFill>
                <a:ea typeface="ヒラギノ角ゴ Pro W3" charset="-128"/>
              </a:rPr>
              <a:t>Brecha Ambiental</a:t>
            </a:r>
            <a:endParaRPr lang="es-ES" sz="1300" b="1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721546" y="1766368"/>
            <a:ext cx="1008112" cy="4924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11019" y="1766368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charset="-128"/>
              </a:rPr>
              <a:t>Brecha de Género</a:t>
            </a:r>
            <a:endParaRPr lang="es-ES" sz="1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021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288032"/>
          </a:xfrm>
        </p:spPr>
        <p:txBody>
          <a:bodyPr>
            <a:normAutofit fontScale="90000"/>
          </a:bodyPr>
          <a:lstStyle/>
          <a:p>
            <a:r>
              <a:rPr lang="es-ES" sz="2400" b="1" dirty="0" smtClean="0"/>
              <a:t>brechas </a:t>
            </a:r>
            <a:r>
              <a:rPr lang="es-ES" sz="2400" b="1" dirty="0"/>
              <a:t>de </a:t>
            </a:r>
            <a:r>
              <a:rPr lang="es-ES" sz="2400" b="1" dirty="0" smtClean="0"/>
              <a:t>gobernabilidad en </a:t>
            </a:r>
            <a:r>
              <a:rPr lang="es-ES" sz="2400" b="1" dirty="0"/>
              <a:t>las políticas del </a:t>
            </a:r>
            <a:r>
              <a:rPr lang="es-ES" sz="2400" b="1" dirty="0" smtClean="0"/>
              <a:t>agua</a:t>
            </a:r>
            <a:r>
              <a:rPr lang="es-ES" sz="2400" dirty="0" smtClean="0"/>
              <a:t>.</a:t>
            </a:r>
            <a:r>
              <a:rPr lang="es-ES" sz="3200" dirty="0" smtClean="0"/>
              <a:t>	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251520" y="904528"/>
            <a:ext cx="8712968" cy="561662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300" b="1" i="1" dirty="0" smtClean="0">
                <a:solidFill>
                  <a:srgbClr val="2F549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Brecha de Políticas,</a:t>
            </a:r>
            <a:r>
              <a:rPr lang="es-ES" sz="23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 deriva </a:t>
            </a:r>
            <a:r>
              <a:rPr lang="es-ES" sz="2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estructuras de gobernanza del agua débiles y </a:t>
            </a:r>
            <a:r>
              <a:rPr lang="es-ES" sz="2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fragmentadas y </a:t>
            </a:r>
            <a:r>
              <a:rPr lang="es-ES" sz="2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 puede llevar a políticas sectoriales mal integradas horizontal y verticalmente. </a:t>
            </a:r>
            <a:r>
              <a:rPr lang="es-E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es-ES" sz="2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2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Según OCDE (2012) para el </a:t>
            </a:r>
            <a:r>
              <a:rPr lang="es-ES" sz="2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92% de los países de </a:t>
            </a:r>
            <a:r>
              <a:rPr lang="es-ES" sz="2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A.L.C. la </a:t>
            </a:r>
            <a:r>
              <a:rPr lang="es-ES" sz="2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brecha de políticas </a:t>
            </a:r>
            <a:r>
              <a:rPr lang="es-ES" sz="2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" sz="2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fragmentación de funciones y responsabilidades es el principal obstáculo para una política del agua efectiva. </a:t>
            </a:r>
            <a:endParaRPr lang="es-ES" sz="22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Chile se encuentra entre los tres países de la región con mayor fragmentación.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Botón de acción: Hacia delante o Siguiente 1">
            <a:hlinkClick r:id="" action="ppaction://noaction" highlightClick="1"/>
          </p:cNvPr>
          <p:cNvSpPr/>
          <p:nvPr/>
        </p:nvSpPr>
        <p:spPr>
          <a:xfrm>
            <a:off x="3419872" y="2692644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4716016" y="2373234"/>
            <a:ext cx="4032448" cy="114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  <a:spcAft>
                <a:spcPts val="800"/>
              </a:spcAft>
            </a:pPr>
            <a:r>
              <a:rPr lang="es-E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1.a) Institucionalidad</a:t>
            </a:r>
          </a:p>
          <a:p>
            <a:pPr lvl="0" algn="just">
              <a:spcBef>
                <a:spcPct val="20000"/>
              </a:spcBef>
              <a:spcAft>
                <a:spcPts val="800"/>
              </a:spcAft>
            </a:pPr>
            <a:r>
              <a:rPr lang="es-E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1.b) Marco regulatorio</a:t>
            </a:r>
            <a:endParaRPr lang="es-ES" sz="28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350" y="51422"/>
            <a:ext cx="8502718" cy="1168807"/>
          </a:xfrm>
        </p:spPr>
        <p:txBody>
          <a:bodyPr>
            <a:normAutofit/>
          </a:bodyPr>
          <a:lstStyle/>
          <a:p>
            <a:r>
              <a:rPr lang="es-CL" b="1" cap="none" dirty="0">
                <a:solidFill>
                  <a:srgbClr val="0070C0"/>
                </a:solidFill>
              </a:rPr>
              <a:t>H</a:t>
            </a:r>
            <a:r>
              <a:rPr lang="es-CL" sz="3600" b="1" cap="none" dirty="0" smtClean="0">
                <a:solidFill>
                  <a:srgbClr val="0070C0"/>
                </a:solidFill>
              </a:rPr>
              <a:t>erramientas con que se está abordando la brecha política </a:t>
            </a:r>
            <a:r>
              <a:rPr lang="es-CL" sz="3600" b="1" dirty="0" smtClean="0">
                <a:solidFill>
                  <a:srgbClr val="0070C0"/>
                </a:solidFill>
              </a:rPr>
              <a:t>[C</a:t>
            </a:r>
            <a:r>
              <a:rPr lang="es-CL" sz="3600" b="1" cap="none" dirty="0" smtClean="0">
                <a:solidFill>
                  <a:srgbClr val="0070C0"/>
                </a:solidFill>
              </a:rPr>
              <a:t>hile</a:t>
            </a:r>
            <a:r>
              <a:rPr lang="es-CL" sz="3600" b="1" dirty="0" smtClean="0">
                <a:solidFill>
                  <a:srgbClr val="0070C0"/>
                </a:solidFill>
              </a:rPr>
              <a:t>]</a:t>
            </a:r>
            <a:endParaRPr lang="es-MX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09350" y="2539266"/>
            <a:ext cx="3060834" cy="25049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sz="1800" b="1" dirty="0">
                <a:solidFill>
                  <a:srgbClr val="0070C0"/>
                </a:solidFill>
              </a:rPr>
              <a:t>Nueva institucionalidad de aguas:</a:t>
            </a:r>
          </a:p>
          <a:p>
            <a:r>
              <a:rPr lang="es-CL" b="1" dirty="0" smtClean="0"/>
              <a:t>Agencia del agua</a:t>
            </a:r>
          </a:p>
          <a:p>
            <a:r>
              <a:rPr lang="es-CL" b="1" dirty="0" smtClean="0"/>
              <a:t>Subsecretaría del agua</a:t>
            </a:r>
          </a:p>
          <a:p>
            <a:r>
              <a:rPr lang="es-CL" b="1" dirty="0" smtClean="0"/>
              <a:t>Ministerio del Agua</a:t>
            </a:r>
          </a:p>
          <a:p>
            <a:r>
              <a:rPr lang="es-CL" b="1" dirty="0" smtClean="0"/>
              <a:t>Consejo Nacional del Agua</a:t>
            </a:r>
            <a:endParaRPr lang="es-MX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317723" y="1767898"/>
            <a:ext cx="6424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s-CL" sz="1500" b="1" dirty="0">
                <a:solidFill>
                  <a:srgbClr val="FF0000"/>
                </a:solidFill>
                <a:latin typeface="Tw Cen MT" panose="020B0602020104020603"/>
              </a:rPr>
              <a:t>2020</a:t>
            </a:r>
            <a:endParaRPr lang="es-MX" sz="1500" b="1" dirty="0">
              <a:solidFill>
                <a:srgbClr val="FF0000"/>
              </a:solidFill>
              <a:latin typeface="Tw Cen MT" panose="020B0602020104020603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25339" y="1767898"/>
            <a:ext cx="88672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s-CL" sz="1650" b="1" dirty="0">
                <a:solidFill>
                  <a:srgbClr val="FF0000"/>
                </a:solidFill>
                <a:latin typeface="Tw Cen MT" panose="020B0602020104020603"/>
              </a:rPr>
              <a:t>2020</a:t>
            </a:r>
            <a:endParaRPr lang="es-MX" sz="1650" b="1" dirty="0">
              <a:solidFill>
                <a:srgbClr val="FF0000"/>
              </a:solidFill>
              <a:latin typeface="Tw Cen MT" panose="020B0602020104020603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71531" y="1779945"/>
            <a:ext cx="64248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s-CL" sz="1650" b="1" dirty="0">
                <a:solidFill>
                  <a:srgbClr val="FF0000"/>
                </a:solidFill>
                <a:latin typeface="Tw Cen MT" panose="020B0602020104020603"/>
              </a:rPr>
              <a:t>2011</a:t>
            </a:r>
            <a:endParaRPr lang="es-MX" sz="1650" b="1" dirty="0">
              <a:solidFill>
                <a:srgbClr val="FF0000"/>
              </a:solidFill>
              <a:latin typeface="Tw Cen MT" panose="020B0602020104020603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1465447" y="2150964"/>
            <a:ext cx="223787" cy="238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s-MX" sz="135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4739239" y="2150963"/>
            <a:ext cx="223787" cy="238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s-MX" sz="135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7960093" y="2150963"/>
            <a:ext cx="223787" cy="238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s-MX" sz="135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409106"/>
            <a:ext cx="3043260" cy="24873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360280"/>
            <a:ext cx="1863289" cy="253619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918391" y="5538746"/>
            <a:ext cx="425724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s-CL" sz="1650" b="1" dirty="0">
                <a:solidFill>
                  <a:prstClr val="black"/>
                </a:solidFill>
                <a:latin typeface="Tw Cen MT" panose="020B0602020104020603"/>
              </a:rPr>
              <a:t>Aún se puede influir de modo determinante</a:t>
            </a:r>
            <a:endParaRPr lang="es-MX" sz="165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cxnSp>
        <p:nvCxnSpPr>
          <p:cNvPr id="16" name="Conector recto de flecha 15"/>
          <p:cNvCxnSpPr>
            <a:endCxn id="12" idx="1"/>
          </p:cNvCxnSpPr>
          <p:nvPr/>
        </p:nvCxnSpPr>
        <p:spPr>
          <a:xfrm>
            <a:off x="2223436" y="4896477"/>
            <a:ext cx="694955" cy="80385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6959066" y="4964832"/>
            <a:ext cx="866273" cy="64970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3429000" y="4964831"/>
            <a:ext cx="28442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s-CL" sz="1500" b="1" dirty="0">
                <a:solidFill>
                  <a:prstClr val="black"/>
                </a:solidFill>
                <a:latin typeface="Tw Cen MT" panose="020B0602020104020603"/>
              </a:rPr>
              <a:t>Concluyéndose el 2do </a:t>
            </a:r>
          </a:p>
          <a:p>
            <a:pPr algn="ctr" defTabSz="342900"/>
            <a:r>
              <a:rPr lang="es-CL" sz="1500" b="1" dirty="0">
                <a:solidFill>
                  <a:prstClr val="black"/>
                </a:solidFill>
                <a:latin typeface="Tw Cen MT" panose="020B0602020104020603"/>
              </a:rPr>
              <a:t>trámite constitucional</a:t>
            </a:r>
            <a:endParaRPr lang="es-MX" sz="1500" b="1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393372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 animBg="1"/>
      <p:bldP spid="8" grpId="0" animBg="1"/>
      <p:bldP spid="9" grpId="0" animBg="1"/>
      <p:bldP spid="12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80728"/>
          </a:xfrm>
        </p:spPr>
        <p:txBody>
          <a:bodyPr>
            <a:normAutofit fontScale="90000"/>
          </a:bodyPr>
          <a:lstStyle/>
          <a:p>
            <a:r>
              <a:rPr lang="es-ES" sz="2900" b="1" dirty="0">
                <a:solidFill>
                  <a:srgbClr val="002060"/>
                </a:solidFill>
              </a:rPr>
              <a:t>Existe </a:t>
            </a:r>
            <a:r>
              <a:rPr lang="es-ES" sz="2900" b="1" dirty="0" smtClean="0">
                <a:solidFill>
                  <a:srgbClr val="002060"/>
                </a:solidFill>
              </a:rPr>
              <a:t>una </a:t>
            </a:r>
            <a:r>
              <a:rPr lang="es-ES" sz="2900" b="1" dirty="0">
                <a:solidFill>
                  <a:srgbClr val="002060"/>
                </a:solidFill>
              </a:rPr>
              <a:t>estrecha relación </a:t>
            </a:r>
            <a:r>
              <a:rPr lang="es-ES" sz="2900" b="1" dirty="0" smtClean="0">
                <a:solidFill>
                  <a:srgbClr val="002060"/>
                </a:solidFill>
              </a:rPr>
              <a:t>entre 3 conceptos cuyas fronteras </a:t>
            </a:r>
            <a:r>
              <a:rPr lang="es-ES" sz="2900" b="1" dirty="0">
                <a:solidFill>
                  <a:srgbClr val="002060"/>
                </a:solidFill>
              </a:rPr>
              <a:t>son relativamente </a:t>
            </a:r>
            <a:r>
              <a:rPr lang="es-ES" sz="2900" b="1" dirty="0" smtClean="0">
                <a:solidFill>
                  <a:srgbClr val="002060"/>
                </a:solidFill>
              </a:rPr>
              <a:t>permeables</a:t>
            </a:r>
            <a:endParaRPr lang="es-ES" sz="29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27367351"/>
              </p:ext>
            </p:extLst>
          </p:nvPr>
        </p:nvGraphicFramePr>
        <p:xfrm>
          <a:off x="323528" y="1124744"/>
          <a:ext cx="856895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80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711329"/>
            <a:ext cx="21336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0AE10C-C2CA-47F1-BBDB-7C78743C0818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7524" name="6 Rectángulo"/>
          <p:cNvSpPr>
            <a:spLocks noChangeArrowheads="1"/>
          </p:cNvSpPr>
          <p:nvPr/>
        </p:nvSpPr>
        <p:spPr bwMode="auto">
          <a:xfrm>
            <a:off x="-323850" y="0"/>
            <a:ext cx="8640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</a:rPr>
              <a:t>¿En qué situación se </a:t>
            </a:r>
            <a:r>
              <a:rPr kumimoji="0" lang="es-CL" altLang="es-ES_tradn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</a:rPr>
              <a:t>encuentra el 2°proyecto de Reforma </a:t>
            </a:r>
            <a:r>
              <a:rPr kumimoji="0" lang="es-CL" alt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</a:rPr>
              <a:t>al Código de Aguas?</a:t>
            </a:r>
            <a:endParaRPr kumimoji="0" lang="es-CL" altLang="es-ES_tradnl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30" y="2381275"/>
            <a:ext cx="3028950" cy="1504950"/>
          </a:xfrm>
          <a:prstGeom prst="rect">
            <a:avLst/>
          </a:prstGeom>
        </p:spPr>
      </p:pic>
      <p:pic>
        <p:nvPicPr>
          <p:cNvPr id="1026" name="Picture 2" descr="Cámara de Diputadas y Diputados de Chile - Wikipedia, l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45493"/>
            <a:ext cx="1450851" cy="145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01030" y="3886225"/>
            <a:ext cx="3814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2011/03: Moción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P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arlamentaria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ヒラギノ角ゴ Pro W3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2014/10: Indicación Sustitutiva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2015/10: Aprueba Comisión RRHH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2016/06: Aprueba Com. Agricultura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2016/10: Aprueba Com. Hacienda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ヒラギノ角ゴ Pro W3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2016/11: Aprueba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Cámara Diputados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Bodoni MT" panose="02070603080606020203" pitchFamily="18" charset="0"/>
              <a:ea typeface="ヒラギノ角ゴ Pro W3" charset="-128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868363"/>
            <a:ext cx="1766350" cy="14144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593" y="2261766"/>
            <a:ext cx="2857500" cy="1600200"/>
          </a:xfrm>
          <a:prstGeom prst="rect">
            <a:avLst/>
          </a:prstGeom>
        </p:spPr>
      </p:pic>
      <p:sp>
        <p:nvSpPr>
          <p:cNvPr id="10" name="Flecha abajo 9"/>
          <p:cNvSpPr/>
          <p:nvPr/>
        </p:nvSpPr>
        <p:spPr>
          <a:xfrm>
            <a:off x="395536" y="4007681"/>
            <a:ext cx="205494" cy="16328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644008" y="3886225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2017/03: Indicación del Ejecutivo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2017/08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: Aprueba </a:t>
            </a: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CERH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2019/01: Indicación del Ejecutivo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2020/01: Sala acuerda Com. Const. solo revisará arts. relacionados con la CPR.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2020/03: Aprueba Agricultura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ヒラギノ角ゴ Pro W3" charset="-128"/>
                <a:cs typeface="+mn-cs"/>
              </a:rPr>
              <a:t>2020/04: 1ª sesión Com. Constitución</a:t>
            </a:r>
          </a:p>
        </p:txBody>
      </p:sp>
      <p:sp>
        <p:nvSpPr>
          <p:cNvPr id="12" name="Flecha derecha 11"/>
          <p:cNvSpPr/>
          <p:nvPr/>
        </p:nvSpPr>
        <p:spPr>
          <a:xfrm rot="17506710">
            <a:off x="3776533" y="4693124"/>
            <a:ext cx="1385334" cy="1172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321" y="4007680"/>
            <a:ext cx="329134" cy="17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5032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711329"/>
            <a:ext cx="21336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0AE10C-C2CA-47F1-BBDB-7C78743C0818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7524" name="6 Rectángulo"/>
          <p:cNvSpPr>
            <a:spLocks noChangeArrowheads="1"/>
          </p:cNvSpPr>
          <p:nvPr/>
        </p:nvSpPr>
        <p:spPr bwMode="auto">
          <a:xfrm>
            <a:off x="-323850" y="0"/>
            <a:ext cx="8640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</a:rPr>
              <a:t>Reforma </a:t>
            </a:r>
            <a:r>
              <a:rPr kumimoji="0" lang="es-CL" alt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</a:rPr>
              <a:t>al Código de </a:t>
            </a:r>
            <a:r>
              <a:rPr kumimoji="0" lang="es-CL" altLang="es-ES_tradn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</a:rPr>
              <a:t>Aguas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</a:rPr>
              <a:t>(Ejes principales)</a:t>
            </a:r>
            <a:endParaRPr kumimoji="0" lang="es-CL" altLang="es-ES_tradn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129888159"/>
              </p:ext>
            </p:extLst>
          </p:nvPr>
        </p:nvGraphicFramePr>
        <p:xfrm>
          <a:off x="154875" y="682193"/>
          <a:ext cx="8915275" cy="173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108669" y="4656154"/>
            <a:ext cx="3286098" cy="789070"/>
            <a:chOff x="0" y="792091"/>
            <a:chExt cx="3321104" cy="628346"/>
          </a:xfrm>
        </p:grpSpPr>
        <p:sp>
          <p:nvSpPr>
            <p:cNvPr id="11" name="Rectángulo redondeado 10"/>
            <p:cNvSpPr/>
            <p:nvPr/>
          </p:nvSpPr>
          <p:spPr>
            <a:xfrm>
              <a:off x="0" y="792091"/>
              <a:ext cx="3321104" cy="6283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0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30673" y="822764"/>
              <a:ext cx="3211407" cy="567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marR="0" lvl="0" indent="0" algn="ctr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4) 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Promueve el 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</a:t>
              </a:r>
              <a:r>
                <a:rPr kumimoji="0" lang="es-E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 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eficiente </a:t>
              </a:r>
              <a:endPara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 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las </a:t>
              </a:r>
              <a:r>
                <a:rPr kumimoji="0" lang="es-E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aguas </a:t>
              </a:r>
              <a:endPara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lecha derecha 12"/>
          <p:cNvSpPr/>
          <p:nvPr/>
        </p:nvSpPr>
        <p:spPr>
          <a:xfrm>
            <a:off x="3590838" y="4622565"/>
            <a:ext cx="5386718" cy="784140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lnRef>
          <a:fillRef idx="1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fillRef>
          <a:effectRef idx="0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6 bis, Art. 66 bis, Art. 129 bis 4, 129 bis 5, 129 bis 9, 129 bis 11, 129 bis 12 (</a:t>
            </a:r>
            <a:r>
              <a:rPr kumimoji="0" lang="es-CL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proced</a:t>
            </a: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judicial patentes) y 2T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43675" y="5589240"/>
            <a:ext cx="3251092" cy="628346"/>
            <a:chOff x="0" y="2906965"/>
            <a:chExt cx="3225938" cy="628346"/>
          </a:xfrm>
          <a:solidFill>
            <a:schemeClr val="accent4">
              <a:lumMod val="75000"/>
            </a:schemeClr>
          </a:solidFill>
        </p:grpSpPr>
        <p:sp>
          <p:nvSpPr>
            <p:cNvPr id="15" name="Rectángulo redondeado 14"/>
            <p:cNvSpPr/>
            <p:nvPr/>
          </p:nvSpPr>
          <p:spPr>
            <a:xfrm>
              <a:off x="0" y="2906965"/>
              <a:ext cx="3225938" cy="62834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uadroTexto 15"/>
            <p:cNvSpPr txBox="1"/>
            <p:nvPr/>
          </p:nvSpPr>
          <p:spPr>
            <a:xfrm>
              <a:off x="30672" y="2937638"/>
              <a:ext cx="2934374" cy="567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0" marR="0" lvl="0" indent="0" algn="ctr" defTabSz="7556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5) </a:t>
              </a:r>
              <a:r>
                <a:rPr kumimoji="0" lang="es-E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Seguridad jurídica </a:t>
              </a: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lecha derecha 16"/>
          <p:cNvSpPr/>
          <p:nvPr/>
        </p:nvSpPr>
        <p:spPr>
          <a:xfrm>
            <a:off x="3593775" y="5472122"/>
            <a:ext cx="5413667" cy="864096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lnRef>
          <a:fillRef idx="1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fillRef>
          <a:effectRef idx="0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6, Art. 20, Art. 21, Art. 2T del C.A., Art. 1T y 2T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51975" y="2470109"/>
            <a:ext cx="3164601" cy="649061"/>
            <a:chOff x="0" y="1444092"/>
            <a:chExt cx="3164601" cy="649061"/>
          </a:xfrm>
        </p:grpSpPr>
        <p:sp>
          <p:nvSpPr>
            <p:cNvPr id="25" name="Rectángulo redondeado 24"/>
            <p:cNvSpPr/>
            <p:nvPr/>
          </p:nvSpPr>
          <p:spPr>
            <a:xfrm>
              <a:off x="0" y="1444092"/>
              <a:ext cx="3164601" cy="64906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adroTexto 25"/>
            <p:cNvSpPr txBox="1"/>
            <p:nvPr/>
          </p:nvSpPr>
          <p:spPr>
            <a:xfrm>
              <a:off x="31686" y="1475777"/>
              <a:ext cx="2948180" cy="585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b="1" kern="1200" dirty="0" smtClean="0"/>
                <a:t>1) </a:t>
              </a:r>
              <a:r>
                <a:rPr lang="es-CL" sz="1800" kern="1200" dirty="0" smtClean="0"/>
                <a:t>Prioriza las aguas para la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/>
                <a:t>función de subsistencia</a:t>
              </a:r>
              <a:endParaRPr lang="es-CL" sz="1700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87563" y="3159737"/>
            <a:ext cx="3237172" cy="649061"/>
            <a:chOff x="0" y="2187910"/>
            <a:chExt cx="3237172" cy="649061"/>
          </a:xfrm>
        </p:grpSpPr>
        <p:sp>
          <p:nvSpPr>
            <p:cNvPr id="23" name="Rectángulo redondeado 22"/>
            <p:cNvSpPr/>
            <p:nvPr/>
          </p:nvSpPr>
          <p:spPr>
            <a:xfrm>
              <a:off x="0" y="2187910"/>
              <a:ext cx="3237172" cy="64906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/>
            <p:cNvSpPr txBox="1"/>
            <p:nvPr/>
          </p:nvSpPr>
          <p:spPr>
            <a:xfrm>
              <a:off x="31684" y="2219595"/>
              <a:ext cx="3175519" cy="585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/>
                <a:t>2) </a:t>
              </a:r>
              <a:r>
                <a:rPr lang="es-ES" sz="1800" kern="1200" dirty="0" smtClean="0"/>
                <a:t>Protege áreas de importancia ambiental y patrimonial</a:t>
              </a:r>
              <a:endParaRPr lang="es-CL" sz="1700" kern="12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43917" y="3853495"/>
            <a:ext cx="3225938" cy="649061"/>
            <a:chOff x="0" y="2884872"/>
            <a:chExt cx="3225938" cy="649061"/>
          </a:xfrm>
        </p:grpSpPr>
        <p:sp>
          <p:nvSpPr>
            <p:cNvPr id="21" name="Rectángulo redondeado 20"/>
            <p:cNvSpPr/>
            <p:nvPr/>
          </p:nvSpPr>
          <p:spPr>
            <a:xfrm>
              <a:off x="0" y="2884872"/>
              <a:ext cx="3225938" cy="64906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31685" y="2916557"/>
              <a:ext cx="3162568" cy="585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kern="1200" dirty="0" smtClean="0"/>
                <a:t>3) </a:t>
              </a:r>
              <a:r>
                <a:rPr lang="es-ES" sz="1700" kern="1200" dirty="0" smtClean="0"/>
                <a:t>Fortalece atribuciones </a:t>
              </a:r>
              <a:r>
                <a:rPr lang="es-ES" sz="1700" kern="1200" dirty="0"/>
                <a:t>de la </a:t>
              </a:r>
              <a:r>
                <a:rPr lang="es-ES" sz="1700" kern="1200" dirty="0" smtClean="0"/>
                <a:t>DGA para </a:t>
              </a:r>
              <a:r>
                <a:rPr lang="es-ES" sz="1700" kern="1200" dirty="0"/>
                <a:t>gestionar las </a:t>
              </a:r>
              <a:r>
                <a:rPr lang="es-ES" sz="1700" kern="1200" dirty="0" smtClean="0"/>
                <a:t>aguas</a:t>
              </a:r>
              <a:endParaRPr lang="es-ES" sz="1700" kern="1200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478509" y="2445973"/>
            <a:ext cx="5488778" cy="649061"/>
            <a:chOff x="3381028" y="1444092"/>
            <a:chExt cx="5488778" cy="649061"/>
          </a:xfrm>
        </p:grpSpPr>
        <p:sp>
          <p:nvSpPr>
            <p:cNvPr id="28" name="Flecha derecha 27"/>
            <p:cNvSpPr/>
            <p:nvPr/>
          </p:nvSpPr>
          <p:spPr>
            <a:xfrm>
              <a:off x="3381028" y="1444092"/>
              <a:ext cx="5488778" cy="649061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4">
                <a:tint val="40000"/>
                <a:alpha val="90000"/>
                <a:hueOff val="-1972855"/>
                <a:satOff val="11079"/>
                <a:lumOff val="704"/>
                <a:alphaOff val="0"/>
              </a:schemeClr>
            </a:lnRef>
            <a:fillRef idx="1">
              <a:schemeClr val="accent4">
                <a:tint val="40000"/>
                <a:alpha val="90000"/>
                <a:hueOff val="-1972855"/>
                <a:satOff val="11079"/>
                <a:lumOff val="704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1972855"/>
                <a:satOff val="11079"/>
                <a:lumOff val="70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lecha derecha 4"/>
            <p:cNvSpPr txBox="1"/>
            <p:nvPr/>
          </p:nvSpPr>
          <p:spPr>
            <a:xfrm>
              <a:off x="3381028" y="1525225"/>
              <a:ext cx="5245380" cy="486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700" kern="1200" dirty="0" smtClean="0"/>
                <a:t>Art. 5, Art. 5 bis, Art. 5 ter, Art. 5 quáter, Art. 20, Art. 27, Art. 56, Art. 314. </a:t>
              </a:r>
              <a:endParaRPr lang="es-ES" sz="1700" kern="1200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3524940" y="3114008"/>
            <a:ext cx="5442347" cy="649061"/>
            <a:chOff x="3441813" y="2113527"/>
            <a:chExt cx="5442347" cy="649061"/>
          </a:xfrm>
        </p:grpSpPr>
        <p:sp>
          <p:nvSpPr>
            <p:cNvPr id="31" name="Flecha derecha 30"/>
            <p:cNvSpPr/>
            <p:nvPr/>
          </p:nvSpPr>
          <p:spPr>
            <a:xfrm>
              <a:off x="3441813" y="2113527"/>
              <a:ext cx="5442347" cy="649061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4">
                <a:tint val="40000"/>
                <a:alpha val="90000"/>
                <a:hueOff val="-2959282"/>
                <a:satOff val="16618"/>
                <a:lumOff val="1056"/>
                <a:alphaOff val="0"/>
              </a:schemeClr>
            </a:lnRef>
            <a:fillRef idx="1">
              <a:schemeClr val="accent4">
                <a:tint val="40000"/>
                <a:alpha val="90000"/>
                <a:hueOff val="-2959282"/>
                <a:satOff val="16618"/>
                <a:lumOff val="1056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2959282"/>
                <a:satOff val="16618"/>
                <a:lumOff val="105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lecha derecha 4"/>
            <p:cNvSpPr txBox="1"/>
            <p:nvPr/>
          </p:nvSpPr>
          <p:spPr>
            <a:xfrm>
              <a:off x="3441813" y="2194660"/>
              <a:ext cx="5198949" cy="486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700" kern="1200" dirty="0" smtClean="0"/>
                <a:t>Art. 5, Art. 5 ter, Art. 58, Art. 62, Art. 63, Art. 65, Art. 129 bis 1, Art. 129 bis 1A, Art. 129 bis 2 y Art. 147 ter </a:t>
              </a:r>
              <a:endParaRPr lang="es-ES" sz="1700" kern="1200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576237" y="3813649"/>
            <a:ext cx="5401319" cy="649061"/>
            <a:chOff x="3369947" y="2884041"/>
            <a:chExt cx="5401319" cy="649061"/>
          </a:xfrm>
        </p:grpSpPr>
        <p:sp>
          <p:nvSpPr>
            <p:cNvPr id="34" name="Flecha derecha 33"/>
            <p:cNvSpPr/>
            <p:nvPr/>
          </p:nvSpPr>
          <p:spPr>
            <a:xfrm>
              <a:off x="3369947" y="2884041"/>
              <a:ext cx="5401319" cy="649061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lnRef>
            <a:fillRef idx="1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lecha derecha 4"/>
            <p:cNvSpPr txBox="1"/>
            <p:nvPr/>
          </p:nvSpPr>
          <p:spPr>
            <a:xfrm>
              <a:off x="3369947" y="2965174"/>
              <a:ext cx="5157921" cy="486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700" kern="1200" dirty="0" smtClean="0"/>
                <a:t>Art. 5 bis, Art. 17, Art. 62, Art. 66 bis, Art. 67, Art. 68, Art. 293 bis, Art. 293 ter, Art. 299 y Art. 314, </a:t>
              </a:r>
              <a:endParaRPr lang="es-ES" sz="17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81024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sp>
        <p:nvSpPr>
          <p:cNvPr id="6" name="5 Pentágono regular"/>
          <p:cNvSpPr/>
          <p:nvPr/>
        </p:nvSpPr>
        <p:spPr bwMode="auto">
          <a:xfrm>
            <a:off x="1662981" y="1196752"/>
            <a:ext cx="5933356" cy="5092248"/>
          </a:xfrm>
          <a:prstGeom prst="pentag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/>
            </a:endParaRPr>
          </a:p>
        </p:txBody>
      </p:sp>
      <p:sp>
        <p:nvSpPr>
          <p:cNvPr id="106502" name="6 CuadroTexto"/>
          <p:cNvSpPr txBox="1">
            <a:spLocks noChangeArrowheads="1"/>
          </p:cNvSpPr>
          <p:nvPr/>
        </p:nvSpPr>
        <p:spPr bwMode="auto">
          <a:xfrm>
            <a:off x="1662981" y="87955"/>
            <a:ext cx="58613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alt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Impact" pitchFamily="34" charset="0"/>
              </a:rPr>
              <a:t>Intensifica concepto del  </a:t>
            </a:r>
            <a:r>
              <a:rPr kumimoji="0" lang="es-ES" alt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Impact" pitchFamily="34" charset="0"/>
              </a:rPr>
              <a:t>Agua como un </a:t>
            </a:r>
            <a:r>
              <a:rPr kumimoji="0" lang="es-ES" alt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Impact" pitchFamily="34" charset="0"/>
              </a:rPr>
              <a:t>BNUP</a:t>
            </a:r>
            <a:endParaRPr kumimoji="0" lang="es-ES" alt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Impact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alt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Impact" pitchFamily="34" charset="0"/>
              </a:rPr>
              <a:t>y prioriza </a:t>
            </a:r>
            <a:r>
              <a:rPr kumimoji="0" lang="es-ES" alt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Impact" pitchFamily="34" charset="0"/>
              </a:rPr>
              <a:t>las aguas para 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alt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Impact" pitchFamily="34" charset="0"/>
              </a:rPr>
              <a:t>Función </a:t>
            </a:r>
            <a:r>
              <a:rPr kumimoji="0" lang="es-ES" alt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Impact" pitchFamily="34" charset="0"/>
              </a:rPr>
              <a:t>de </a:t>
            </a:r>
            <a:r>
              <a:rPr kumimoji="0" lang="es-ES" alt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Impact" pitchFamily="34" charset="0"/>
              </a:rPr>
              <a:t>Subsistencia</a:t>
            </a:r>
            <a:endParaRPr kumimoji="0" lang="es-ES" alt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Impact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 bwMode="auto">
          <a:xfrm flipH="1">
            <a:off x="2987824" y="1079745"/>
            <a:ext cx="329882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4" name="16 CuadroTexto"/>
          <p:cNvSpPr txBox="1">
            <a:spLocks noChangeArrowheads="1"/>
          </p:cNvSpPr>
          <p:nvPr/>
        </p:nvSpPr>
        <p:spPr bwMode="auto">
          <a:xfrm>
            <a:off x="2483767" y="2564904"/>
            <a:ext cx="4032449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Gestión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Sostenible</a:t>
            </a:r>
            <a:endParaRPr kumimoji="0" lang="es-CL" altLang="es-ES_tradnl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del Agua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</a:rPr>
              <a:t> </a:t>
            </a:r>
            <a:r>
              <a:rPr kumimoji="0" lang="es-CL" alt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</a:rPr>
              <a:t>Reforma al Código de Aguas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  <a:ea typeface="ヒラギノ角ゴ Pro W3"/>
              </a:rPr>
              <a:t>(B. 7543-12 )</a:t>
            </a:r>
          </a:p>
        </p:txBody>
      </p:sp>
    </p:spTree>
    <p:extLst>
      <p:ext uri="{BB962C8B-B14F-4D97-AF65-F5344CB8AC3E}">
        <p14:creationId xmlns:p14="http://schemas.microsoft.com/office/powerpoint/2010/main" val="31967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13" y="179835"/>
            <a:ext cx="1309097" cy="2241054"/>
          </a:xfrm>
          <a:prstGeom prst="rect">
            <a:avLst/>
          </a:prstGeom>
        </p:spPr>
      </p:pic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2411760" y="203355"/>
            <a:ext cx="7047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</a:rPr>
              <a:t>U</a:t>
            </a:r>
            <a:r>
              <a:rPr kumimoji="0" lang="es-CL" alt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so prioritario: consumo humano</a:t>
            </a:r>
            <a:endParaRPr kumimoji="0" lang="es-CL" altLang="es-ES_tradn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1513" y="2517164"/>
            <a:ext cx="1302136" cy="40106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1331640" y="703054"/>
            <a:ext cx="7812359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Se consagra el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derecho humano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de acceso al agua potable y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saneamiento.  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(Art. 5 inc. 4)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ahoma" panose="020B0604030504040204" pitchFamily="34" charset="0"/>
              </a:rPr>
              <a:t>Siempre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ahoma" panose="020B0604030504040204" pitchFamily="34" charset="0"/>
              </a:rPr>
              <a:t>prevalecerá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ahoma" panose="020B0604030504040204" pitchFamily="34" charset="0"/>
              </a:rPr>
              <a:t> el uso para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ahoma" panose="020B0604030504040204" pitchFamily="34" charset="0"/>
              </a:rPr>
              <a:t>consumo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ahoma" panose="020B0604030504040204" pitchFamily="34" charset="0"/>
              </a:rPr>
              <a:t>humano,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ahoma" panose="020B0604030504040204" pitchFamily="34" charset="0"/>
              </a:rPr>
              <a:t>subsistencia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ahoma" panose="020B0604030504040204" pitchFamily="34" charset="0"/>
              </a:rPr>
              <a:t>y saneamiento, tanto en el otorgamiento como en la limitación al ejercicio de los derechos de aprovechamiento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	   			       	  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Art. 5 bis inc.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2 e inc. 5, Art. 314)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U</a:t>
            </a: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so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domésticos de </a:t>
            </a: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subsistencia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: aprovechamiento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que una persona o 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familia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hace del agua que ella misma 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extrae para satisfacer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sus necesidades de bebida, aseo personal, la bebida de sus animales y cultivo de productos hortofrutícolas indispensables para su 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subsistencia.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				         	               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Art. 5 bis inc. 3)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Las aguas son un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bien nacional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de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uso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público, su dominio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y uso pertenece a todos los habitantes de la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nación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. 		        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Art. 5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)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La Administración puede reservar anticipadamente aguas para que llegado el momento se concedan para garantizar ambos derechos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humanos.   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(Art. 5 ter y Art. 147 bis inc. 3)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</p:txBody>
      </p:sp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410610" y="4096955"/>
            <a:ext cx="7625886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</a:rPr>
              <a:t>Permiso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</a:rPr>
              <a:t>transitorio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(2 años)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de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extracción hasta 12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l/s mientras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tramitan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la solicitud del DAA. 					            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Art. 5 bis inc. 7)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No necesitan tramitar el DAA para extraer aguas subterráneas para consumo humano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si 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se encuentren en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</a:rPr>
              <a:t>terrenos del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</a:rPr>
              <a:t>APR,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</a:rPr>
              <a:t>de sus socios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o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en bienes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fiscales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con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la servidumbre respectiva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. 				               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Art. 56 inc. 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Se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eximen del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</a:rPr>
              <a:t>pago de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</a:rPr>
              <a:t>patente 			      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Art. 129 bis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N°1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</a:rPr>
              <a:t>Excepcionalmente,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el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Presidente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previo informe favorable de la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DGA, con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la sola finalidad de garantizar los usos de la función de subsistencia, y fundado en el interés público, podrá constituir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DAA aun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cuando no exista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disponibilidad.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   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(Art. 147 quáter)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</p:txBody>
      </p:sp>
      <p:sp>
        <p:nvSpPr>
          <p:cNvPr id="13" name="6 CuadroTexto"/>
          <p:cNvSpPr txBox="1">
            <a:spLocks noChangeArrowheads="1"/>
          </p:cNvSpPr>
          <p:nvPr/>
        </p:nvSpPr>
        <p:spPr bwMode="auto">
          <a:xfrm>
            <a:off x="3581635" y="3761342"/>
            <a:ext cx="33123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Agua Potable Rural</a:t>
            </a:r>
            <a:endParaRPr kumimoji="0" lang="es-CL" altLang="es-ES_tradnl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995106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sp>
        <p:nvSpPr>
          <p:cNvPr id="6" name="5 Pentágono regular"/>
          <p:cNvSpPr/>
          <p:nvPr/>
        </p:nvSpPr>
        <p:spPr bwMode="auto">
          <a:xfrm>
            <a:off x="1835150" y="992188"/>
            <a:ext cx="5257800" cy="4824412"/>
          </a:xfrm>
          <a:prstGeom prst="pentag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/>
            </a:endParaRPr>
          </a:p>
        </p:txBody>
      </p:sp>
      <p:sp>
        <p:nvSpPr>
          <p:cNvPr id="106502" name="6 CuadroTexto"/>
          <p:cNvSpPr txBox="1">
            <a:spLocks noChangeArrowheads="1"/>
          </p:cNvSpPr>
          <p:nvPr/>
        </p:nvSpPr>
        <p:spPr bwMode="auto">
          <a:xfrm>
            <a:off x="1543051" y="72512"/>
            <a:ext cx="5819774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altLang="es-ES_tradn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</a:rPr>
              <a:t>Intensifica concepto del  Agua como un BNUP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altLang="es-ES_tradn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</a:rPr>
              <a:t>y prioriza las aguas para 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altLang="es-ES_tradn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</a:rPr>
              <a:t>Función de Subsistencia</a:t>
            </a:r>
          </a:p>
        </p:txBody>
      </p:sp>
      <p:cxnSp>
        <p:nvCxnSpPr>
          <p:cNvPr id="8" name="7 Conector recto"/>
          <p:cNvCxnSpPr/>
          <p:nvPr/>
        </p:nvCxnSpPr>
        <p:spPr bwMode="auto">
          <a:xfrm flipH="1">
            <a:off x="2786063" y="981075"/>
            <a:ext cx="329882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4" name="9 CuadroTexto"/>
          <p:cNvSpPr txBox="1">
            <a:spLocks noChangeArrowheads="1"/>
          </p:cNvSpPr>
          <p:nvPr/>
        </p:nvSpPr>
        <p:spPr bwMode="auto">
          <a:xfrm>
            <a:off x="6804248" y="1844675"/>
            <a:ext cx="2449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Protección de áreas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Importancia  Ambiental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y patrimonial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72AF2F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cxnSp>
        <p:nvCxnSpPr>
          <p:cNvPr id="11" name="10 Conector recto"/>
          <p:cNvCxnSpPr>
            <a:endCxn id="6" idx="5"/>
          </p:cNvCxnSpPr>
          <p:nvPr/>
        </p:nvCxnSpPr>
        <p:spPr bwMode="auto">
          <a:xfrm flipH="1" flipV="1">
            <a:off x="7092950" y="2835275"/>
            <a:ext cx="2051050" cy="269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4" name="16 CuadroTexto"/>
          <p:cNvSpPr txBox="1">
            <a:spLocks noChangeArrowheads="1"/>
          </p:cNvSpPr>
          <p:nvPr/>
        </p:nvSpPr>
        <p:spPr bwMode="auto">
          <a:xfrm>
            <a:off x="2702190" y="2016995"/>
            <a:ext cx="352372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Gestión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Sostenible</a:t>
            </a:r>
            <a:endParaRPr kumimoji="0" lang="es-CL" altLang="es-ES_tradnl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del Agua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  <a:cs typeface="+mn-cs"/>
              </a:rPr>
              <a:t> </a:t>
            </a:r>
            <a:r>
              <a:rPr kumimoji="0" lang="es-CL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  <a:ea typeface="ヒラギノ角ゴ Pro W3"/>
                <a:cs typeface="+mn-cs"/>
              </a:rPr>
              <a:t>( 7543-12 )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alt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  <a:ea typeface="ヒラギノ角ゴ Pro W3"/>
                <a:cs typeface="+mn-cs"/>
              </a:rPr>
              <a:t>Reforma al Código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alt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  <a:ea typeface="ヒラギノ角ゴ Pro W3"/>
                <a:cs typeface="+mn-cs"/>
              </a:rPr>
              <a:t>de Aguas</a:t>
            </a:r>
            <a:endParaRPr kumimoji="0" lang="es-CL" alt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828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956034" y="503048"/>
            <a:ext cx="71879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Protección de áreas de importancia patrimonial y ambiental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2523" y="2098451"/>
            <a:ext cx="1361126" cy="4429349"/>
          </a:xfrm>
          <a:prstGeom prst="rect">
            <a:avLst/>
          </a:prstGeom>
          <a:solidFill>
            <a:srgbClr val="C8D2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1427122" y="1485200"/>
            <a:ext cx="7682362" cy="278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1) Se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prohíbe la constitución de nuevos </a:t>
            </a: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DAA en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: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itchFamily="34" charset="0"/>
              <a:ea typeface="ヒラギノ角ゴ Pro W3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 Glaciares 						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(Art. 5 inc. 5)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 Áreas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declaradas bajo protección oficial de la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biodiversidad	               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(Art. 129 bis 2)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Acuíferos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que alimenten vegas, pajonales y bofedales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andinos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en toda la </a:t>
            </a:r>
            <a:r>
              <a:rPr kumimoji="0" lang="es-C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macrozona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 norte 						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              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  <a:ea typeface="ヒラギノ角ゴ Pro W3" charset="-128"/>
                <a:cs typeface="+mn-cs"/>
              </a:rPr>
              <a:t>(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  <a:ea typeface="ヒラギノ角ゴ Pro W3" charset="-128"/>
                <a:cs typeface="+mn-cs"/>
              </a:rPr>
              <a:t>Art.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  <a:ea typeface="ヒラギノ角ゴ Pro W3" charset="-128"/>
                <a:cs typeface="+mn-cs"/>
              </a:rPr>
              <a:t>63 inc. 3)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  <a:ea typeface="ヒラギノ角ゴ Pro W3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Acuíferos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que alimentan humedales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declarados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por el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Min. del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Medio Ambiente como ecosistemas amenazados,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degradados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o sitios prioritarios,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cuando en los fundamentos de esa declaración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contenga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los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recursos hídricos subterráneos que los soportan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						               (Art. 63 inc. 4)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  <a:ea typeface="ヒラギノ角ゴ Pro W3"/>
              </a:rPr>
              <a:t>		</a:t>
            </a: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3" y="179834"/>
            <a:ext cx="1361126" cy="1881141"/>
          </a:xfrm>
          <a:prstGeom prst="rect">
            <a:avLst/>
          </a:prstGeom>
        </p:spPr>
      </p:pic>
      <p:sp>
        <p:nvSpPr>
          <p:cNvPr id="18" name="6 CuadroTexto"/>
          <p:cNvSpPr txBox="1">
            <a:spLocks noChangeArrowheads="1"/>
          </p:cNvSpPr>
          <p:nvPr/>
        </p:nvSpPr>
        <p:spPr bwMode="auto">
          <a:xfrm>
            <a:off x="1427122" y="3915647"/>
            <a:ext cx="768236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2) Se exime del pago de patentes 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aquellos DAA destinados a fines no extractivos, de conformidad a lo dispuesto en el artículo 129 bis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1ª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(Art. 129 bis 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3) Se autoriza la declaración de DAA en su propia fuente (in situ) sin requerirse su extracción, para fines de conservación ambiental, o para el desarrollo de un proyecto de turismo sustentable, recreacional o deportivo.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(Art. 129 bis 1 A)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</p:txBody>
      </p:sp>
      <p:sp>
        <p:nvSpPr>
          <p:cNvPr id="19" name="6 CuadroTexto"/>
          <p:cNvSpPr txBox="1">
            <a:spLocks noChangeArrowheads="1"/>
          </p:cNvSpPr>
          <p:nvPr/>
        </p:nvSpPr>
        <p:spPr bwMode="auto">
          <a:xfrm>
            <a:off x="1390368" y="5661248"/>
            <a:ext cx="7609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4) Se actualiza el Principio de Sustentabilidad del Acuífero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		     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(Art. 62)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174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sp>
        <p:nvSpPr>
          <p:cNvPr id="6" name="5 Pentágono regular"/>
          <p:cNvSpPr/>
          <p:nvPr/>
        </p:nvSpPr>
        <p:spPr bwMode="auto">
          <a:xfrm>
            <a:off x="1806575" y="956108"/>
            <a:ext cx="5257800" cy="4824412"/>
          </a:xfrm>
          <a:prstGeom prst="pentag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/>
            </a:endParaRPr>
          </a:p>
        </p:txBody>
      </p:sp>
      <p:cxnSp>
        <p:nvCxnSpPr>
          <p:cNvPr id="8" name="7 Conector recto"/>
          <p:cNvCxnSpPr/>
          <p:nvPr/>
        </p:nvCxnSpPr>
        <p:spPr bwMode="auto">
          <a:xfrm flipH="1">
            <a:off x="2786063" y="981075"/>
            <a:ext cx="329882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4" name="9 CuadroTexto"/>
          <p:cNvSpPr txBox="1">
            <a:spLocks noChangeArrowheads="1"/>
          </p:cNvSpPr>
          <p:nvPr/>
        </p:nvSpPr>
        <p:spPr bwMode="auto">
          <a:xfrm>
            <a:off x="6832890" y="1844675"/>
            <a:ext cx="24495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Protección de áreas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Importancia  Ambiental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y patrimonial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72AF2F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cxnSp>
        <p:nvCxnSpPr>
          <p:cNvPr id="11" name="10 Conector recto"/>
          <p:cNvCxnSpPr>
            <a:endCxn id="6" idx="5"/>
          </p:cNvCxnSpPr>
          <p:nvPr/>
        </p:nvCxnSpPr>
        <p:spPr bwMode="auto">
          <a:xfrm flipH="1" flipV="1">
            <a:off x="7092950" y="2835275"/>
            <a:ext cx="2051050" cy="269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6" name="13 CuadroTexto"/>
          <p:cNvSpPr txBox="1">
            <a:spLocks noChangeArrowheads="1"/>
          </p:cNvSpPr>
          <p:nvPr/>
        </p:nvSpPr>
        <p:spPr bwMode="auto">
          <a:xfrm>
            <a:off x="6280150" y="5084763"/>
            <a:ext cx="3116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</a:rPr>
              <a:t>Fortalecimiento atribuciones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</a:rPr>
              <a:t>d</a:t>
            </a:r>
            <a:r>
              <a:rPr kumimoji="0" lang="es-CL" alt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</a:rPr>
              <a:t>e la DGA</a:t>
            </a:r>
            <a:endParaRPr kumimoji="0" lang="es-CL" alt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Impact" pitchFamily="34" charset="0"/>
            </a:endParaRPr>
          </a:p>
        </p:txBody>
      </p:sp>
      <p:cxnSp>
        <p:nvCxnSpPr>
          <p:cNvPr id="15" name="14 Conector recto"/>
          <p:cNvCxnSpPr>
            <a:endCxn id="6" idx="3"/>
          </p:cNvCxnSpPr>
          <p:nvPr/>
        </p:nvCxnSpPr>
        <p:spPr bwMode="auto">
          <a:xfrm flipH="1">
            <a:off x="4464050" y="5805488"/>
            <a:ext cx="3944938" cy="11112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4" name="16 CuadroTexto"/>
          <p:cNvSpPr txBox="1">
            <a:spLocks noChangeArrowheads="1"/>
          </p:cNvSpPr>
          <p:nvPr/>
        </p:nvSpPr>
        <p:spPr bwMode="auto">
          <a:xfrm>
            <a:off x="2702188" y="1965236"/>
            <a:ext cx="352372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Gestión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</a:rPr>
              <a:t>Sostenible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del </a:t>
            </a:r>
            <a:r>
              <a:rPr kumimoji="0" lang="es-CL" alt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Agua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  <a:cs typeface="+mn-cs"/>
              </a:rPr>
              <a:t> </a:t>
            </a:r>
            <a:r>
              <a:rPr kumimoji="0" lang="es-CL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  <a:ea typeface="ヒラギノ角ゴ Pro W3"/>
                <a:cs typeface="+mn-cs"/>
              </a:rPr>
              <a:t>( 7543-12 )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  <a:cs typeface="+mn-cs"/>
              </a:rPr>
              <a:t>Reforma al Código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  <a:cs typeface="+mn-cs"/>
              </a:rPr>
              <a:t>de Aguas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86000" y="577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  <a:ea typeface="ヒラギノ角ゴ Pro W3" charset="-128"/>
                <a:cs typeface="+mn-cs"/>
              </a:rPr>
              <a:t>Intensifica concepto del  Agua como un BNUP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  <a:ea typeface="ヒラギノ角ゴ Pro W3" charset="-128"/>
                <a:cs typeface="+mn-cs"/>
              </a:rPr>
              <a:t>y prioriza las aguas para 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  <a:ea typeface="ヒラギノ角ゴ Pro W3" charset="-128"/>
                <a:cs typeface="+mn-cs"/>
              </a:rPr>
              <a:t>Función de Subsistencia</a:t>
            </a:r>
          </a:p>
        </p:txBody>
      </p:sp>
    </p:spTree>
    <p:extLst>
      <p:ext uri="{BB962C8B-B14F-4D97-AF65-F5344CB8AC3E}">
        <p14:creationId xmlns:p14="http://schemas.microsoft.com/office/powerpoint/2010/main" val="27330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615859" y="108962"/>
            <a:ext cx="73674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Fortalecimiento de atribuciones de la </a:t>
            </a:r>
            <a:r>
              <a:rPr kumimoji="0" lang="es-CL" alt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DGA: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normas de equidad y sustentabilidad                     (1)</a:t>
            </a:r>
            <a:endParaRPr kumimoji="0" lang="es-CL" alt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847" y="1302762"/>
            <a:ext cx="1209347" cy="5225037"/>
          </a:xfrm>
          <a:prstGeom prst="rect">
            <a:avLst/>
          </a:prstGeom>
          <a:solidFill>
            <a:srgbClr val="CDC0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srgbClr val="CDC0D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1399668" y="1300382"/>
            <a:ext cx="7579690" cy="28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Si la explotación </a:t>
            </a:r>
            <a:r>
              <a:rPr kumimoji="0" lang="es-CL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rPr>
              <a:t>degrada al acuífero </a:t>
            </a: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y afecta </a:t>
            </a:r>
            <a:r>
              <a: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su sustentabilidad, la DGA </a:t>
            </a:r>
            <a:r>
              <a:rPr kumimoji="0" lang="es-CL" sz="1700" b="1" i="0" u="sng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deberá</a:t>
            </a: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limitar 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el ejercicio de los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DAA a 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prorrata de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ellos          		   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(Art. 62)</a:t>
            </a:r>
            <a:endParaRPr kumimoji="0" lang="es-CL" sz="17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Se sanciona el incumplimiento de 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instalar y mantener un sistema de medición de caudales y volúmenes extraídos, de control de niveles freáticos y un sistema de transmisión de la información que se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obtenga. 		    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(Art. 67)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Los </a:t>
            </a:r>
            <a:r>
              <a: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derechos </a:t>
            </a:r>
            <a:r>
              <a:rPr kumimoji="0" lang="es-CL" sz="17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rPr>
              <a:t>provisionales</a:t>
            </a:r>
            <a:r>
              <a: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rPr>
              <a:t>(Áreas de Restricción) no podrán </a:t>
            </a: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convertirse en definitivos. La DGA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siempre 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podrá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limitarlos, 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total o parcialmente,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dejarlos 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sin efecto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y suspender su ejercicio, de constatar una afectación 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temporal a la sustentabilidad del acuífero o perjuicios a los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DAA ya constituidos. 	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  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(Art. 66)</a:t>
            </a:r>
            <a:endParaRPr kumimoji="0" lang="es-ES_tradnl" sz="17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Se regula la </a:t>
            </a:r>
            <a:r>
              <a:rPr kumimoji="0" lang="es-CL" sz="17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rPr>
              <a:t>recarga </a:t>
            </a: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de acuíferos 	</a:t>
            </a:r>
            <a:r>
              <a: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	</a:t>
            </a: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(Art. 66 bis, 66 ter y 66 quáter) </a:t>
            </a:r>
            <a:endParaRPr kumimoji="0" lang="es-ES_tradnl" sz="17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</p:txBody>
      </p:sp>
      <p:sp>
        <p:nvSpPr>
          <p:cNvPr id="19" name="6 CuadroTexto"/>
          <p:cNvSpPr txBox="1">
            <a:spLocks noChangeArrowheads="1"/>
          </p:cNvSpPr>
          <p:nvPr/>
        </p:nvSpPr>
        <p:spPr bwMode="auto">
          <a:xfrm>
            <a:off x="1399668" y="4648711"/>
            <a:ext cx="7632848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De </a:t>
            </a:r>
            <a:r>
              <a:rPr kumimoji="0" lang="es-CL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no haber una </a:t>
            </a:r>
            <a:r>
              <a:rPr kumimoji="0" lang="es-CL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</a:rPr>
              <a:t>Junta de Vigilancia</a:t>
            </a:r>
            <a:r>
              <a:rPr kumimoji="0" lang="es-C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si la explotación de las aguas superficiales por algunos usuarios ocasionare perjuicios a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otros 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titulares de derechos, la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DGA podrá 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establecer la reducción temporal del ejercicio de los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DAA      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(Art. 17 inc. 3)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s-CL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Si hay más </a:t>
            </a:r>
            <a:r>
              <a:rPr kumimoji="0" lang="es-CL" sz="17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de una </a:t>
            </a:r>
            <a:r>
              <a:rPr kumimoji="0" lang="es-CL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JdV</a:t>
            </a:r>
            <a:r>
              <a:rPr kumimoji="0" lang="es-CL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. </a:t>
            </a:r>
            <a:r>
              <a:rPr kumimoji="0" lang="es-CL" sz="17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con jurisdicción </a:t>
            </a:r>
            <a:r>
              <a: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en la cuenca (ríos seccionados), la DGA podrá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ordenar 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una redistribución de aguas entre las distintas secciones, cuando una de estas 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se </a:t>
            </a: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sienta perjudicada por las extracciones que otra realice y así lo solicite fundadamente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itchFamily="34" charset="0"/>
              </a:rPr>
              <a:t>.</a:t>
            </a:r>
            <a:r>
              <a:rPr kumimoji="0" lang="es-E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orte" panose="03060902040502070203" pitchFamily="66" charset="0"/>
              </a:rPr>
              <a:t> 				             (Art. 17 inc. 4)</a:t>
            </a:r>
            <a:endParaRPr kumimoji="0" lang="es-CL" sz="17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orte" panose="03060902040502070203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962"/>
            <a:ext cx="1269194" cy="1193800"/>
          </a:xfrm>
          <a:prstGeom prst="rect">
            <a:avLst/>
          </a:prstGeom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95532" y="847405"/>
            <a:ext cx="71879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Aguas subterr</a:t>
            </a:r>
            <a:r>
              <a:rPr kumimoji="0" lang="es-ES" altLang="es-ES_tradnl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áneas</a:t>
            </a:r>
            <a:endParaRPr kumimoji="0" lang="es-CL" altLang="es-ES_tradnl" sz="22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60000"/>
                  <a:lumOff val="40000"/>
                </a:srgbClr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sp>
        <p:nvSpPr>
          <p:cNvPr id="13" name="6 CuadroTexto"/>
          <p:cNvSpPr txBox="1">
            <a:spLocks noChangeArrowheads="1"/>
          </p:cNvSpPr>
          <p:nvPr/>
        </p:nvSpPr>
        <p:spPr bwMode="auto">
          <a:xfrm>
            <a:off x="1595532" y="4190361"/>
            <a:ext cx="29044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Aguas </a:t>
            </a:r>
            <a:r>
              <a:rPr kumimoji="0" lang="es-ES" altLang="es-ES_tradn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superficiales:</a:t>
            </a:r>
            <a:endParaRPr kumimoji="0" lang="es-CL" altLang="es-ES_tradnl" sz="22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60000"/>
                  <a:lumOff val="40000"/>
                </a:srgbClr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648486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615859" y="108962"/>
            <a:ext cx="73674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Fortalecimiento de atribuciones de la </a:t>
            </a:r>
            <a:r>
              <a:rPr kumimoji="0" lang="es-CL" alt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DGA: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normas de equidad y sustentabilidad                     (3)</a:t>
            </a:r>
            <a:endParaRPr kumimoji="0" lang="es-CL" alt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69194" cy="11938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15858" y="889109"/>
            <a:ext cx="569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Art. 314. El proyecto de ley propone: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130276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1.-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	</a:t>
            </a:r>
            <a:r>
              <a:rPr lang="es-CL" dirty="0">
                <a:solidFill>
                  <a:prstClr val="black"/>
                </a:solidFill>
                <a:ea typeface="ヒラギノ角ゴ Pro W3" charset="-128"/>
              </a:rPr>
              <a:t> E</a:t>
            </a:r>
            <a:r>
              <a:rPr lang="es-CL" b="1" dirty="0">
                <a:solidFill>
                  <a:prstClr val="black"/>
                </a:solidFill>
                <a:ea typeface="ヒラギノ角ゴ Pro W3" charset="-128"/>
              </a:rPr>
              <a:t>l Código de </a:t>
            </a:r>
            <a:r>
              <a:rPr lang="es-CL" b="1" dirty="0" smtClean="0">
                <a:solidFill>
                  <a:prstClr val="black"/>
                </a:solidFill>
                <a:ea typeface="ヒラギノ角ゴ Pro W3" charset="-128"/>
              </a:rPr>
              <a:t>Aguas p</a:t>
            </a:r>
            <a:r>
              <a:rPr lang="es-C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charset="-128"/>
              </a:rPr>
              <a:t>resume </a:t>
            </a:r>
            <a:r>
              <a:rPr lang="es-C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charset="-128"/>
              </a:rPr>
              <a:t>que la escasez </a:t>
            </a:r>
            <a:r>
              <a:rPr lang="es-C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charset="-128"/>
              </a:rPr>
              <a:t>hídrica: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charset="-128"/>
              </a:rPr>
              <a:t>A) Es </a:t>
            </a:r>
            <a:r>
              <a:rPr lang="es-C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charset="-128"/>
              </a:rPr>
              <a:t>un fenómeno extraordinario: 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ヒラギノ角ゴ Pro W3" charset="-128"/>
                <a:cs typeface="+mn-cs"/>
              </a:rPr>
              <a:t>Se modifican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las circunstancias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en que se puede declarar zonas de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escasez: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Desde “épocas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de extraordinaria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sequía” a una “situación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de severa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sequía”.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  <a:p>
            <a:pPr marL="542925" lvl="0" indent="-542925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charset="-128"/>
              </a:rPr>
              <a:t>B) no supera los 6 meses: </a:t>
            </a:r>
            <a:r>
              <a:rPr kumimoji="0" lang="es-CL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ヒラギノ角ゴ Pro W3" charset="-128"/>
                <a:cs typeface="+mn-cs"/>
              </a:rPr>
              <a:t>Se modifica su </a:t>
            </a:r>
            <a:r>
              <a:rPr kumimoji="0" lang="es-E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tiempo </a:t>
            </a:r>
            <a:r>
              <a:rPr kumimoji="0" lang="es-E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máximo de vigencia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desde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6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meses, no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prorrogables a 1 año prorrogable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  <a:p>
            <a:pPr marL="542925" marR="0" lvl="0" indent="-542925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prstClr val="black"/>
                </a:solidFill>
                <a:latin typeface="Calibri"/>
                <a:ea typeface="ヒラギノ角ゴ Pro W3" charset="-128"/>
              </a:rPr>
              <a:t>2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.-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	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Declarada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la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escasez, la Junta de Vigilancia debe ponerse de acuerdo en cómo redistribuir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las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aguas. Este acuerdo debe asegurar que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los resultados de esa redistribución,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prioricen los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usos para el consumo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humano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,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subsistencia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y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saneamiento.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prstClr val="black"/>
                </a:solidFill>
                <a:latin typeface="Calibri"/>
                <a:ea typeface="ヒラギノ角ゴ Pro W3" charset="-128"/>
              </a:rPr>
              <a:t>	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Si la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JdeV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 no cumple con lo anterior o no llega a acuerdo,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la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DGA podrá ordenar el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	cumplimiento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de esas medidas o disponer la suspensión de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las atribuciones de la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JdeV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, 	para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realizar directamente la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	redistribución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de las aguas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disponibles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en la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fuente.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 dirty="0" smtClean="0">
                <a:solidFill>
                  <a:prstClr val="black"/>
                </a:solidFill>
                <a:latin typeface="Calibri"/>
                <a:ea typeface="ヒラギノ角ゴ Pro W3" charset="-128"/>
              </a:rPr>
              <a:t>3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.- 	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Mientras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esté vigente la declaratoria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de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escasez, la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DGA podrá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	Autorizar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extracciones de aguas superficiales o subterráneas </a:t>
            </a:r>
            <a:r>
              <a:rPr kumimoji="0" lang="es-E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destinadas con </a:t>
            </a:r>
            <a:r>
              <a:rPr kumimoji="0" lang="es-E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preferencia </a:t>
            </a:r>
            <a:r>
              <a:rPr kumimoji="0" lang="es-E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a </a:t>
            </a:r>
            <a:r>
              <a:rPr kumimoji="0" lang="es-E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los </a:t>
            </a:r>
            <a:r>
              <a:rPr kumimoji="0" lang="es-E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usos de la función de subsistencia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 y la ejecución de las obras en los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	cauces en cualquier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punto sin necesidad de constituir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DAA y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sin la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limitación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del caudal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	ecológico mínimo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. 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71906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sp>
        <p:nvSpPr>
          <p:cNvPr id="6" name="5 Pentágono regular"/>
          <p:cNvSpPr/>
          <p:nvPr/>
        </p:nvSpPr>
        <p:spPr bwMode="auto">
          <a:xfrm>
            <a:off x="1835150" y="992188"/>
            <a:ext cx="5257800" cy="4824412"/>
          </a:xfrm>
          <a:prstGeom prst="pentag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/>
            </a:endParaRPr>
          </a:p>
        </p:txBody>
      </p:sp>
      <p:sp>
        <p:nvSpPr>
          <p:cNvPr id="106502" name="6 CuadroTexto"/>
          <p:cNvSpPr txBox="1">
            <a:spLocks noChangeArrowheads="1"/>
          </p:cNvSpPr>
          <p:nvPr/>
        </p:nvSpPr>
        <p:spPr bwMode="auto">
          <a:xfrm>
            <a:off x="1700213" y="86473"/>
            <a:ext cx="55499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  <a:ea typeface="ヒラギノ角ゴ Pro W3" charset="-128"/>
                <a:cs typeface="+mn-cs"/>
              </a:rPr>
              <a:t>Intensifica concepto del  Agua como un </a:t>
            </a:r>
            <a:r>
              <a:rPr kumimoji="0" lang="es-ES" alt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  <a:ea typeface="ヒラギノ角ゴ Pro W3" charset="-128"/>
                <a:cs typeface="+mn-cs"/>
              </a:rPr>
              <a:t>BNUP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  <a:ea typeface="ヒラギノ角ゴ Pro W3" charset="-128"/>
                <a:cs typeface="+mn-cs"/>
              </a:rPr>
              <a:t>y prioriza las aguas para 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alt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  <a:ea typeface="ヒラギノ角ゴ Pro W3" charset="-128"/>
                <a:cs typeface="+mn-cs"/>
              </a:rPr>
              <a:t>Función de </a:t>
            </a:r>
            <a:r>
              <a:rPr kumimoji="0" lang="es-ES" alt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mpact" pitchFamily="34" charset="0"/>
                <a:ea typeface="ヒラギノ角ゴ Pro W3" charset="-128"/>
                <a:cs typeface="+mn-cs"/>
              </a:rPr>
              <a:t>Subsistencia</a:t>
            </a:r>
          </a:p>
        </p:txBody>
      </p:sp>
      <p:cxnSp>
        <p:nvCxnSpPr>
          <p:cNvPr id="8" name="7 Conector recto"/>
          <p:cNvCxnSpPr/>
          <p:nvPr/>
        </p:nvCxnSpPr>
        <p:spPr bwMode="auto">
          <a:xfrm flipH="1">
            <a:off x="2786063" y="981075"/>
            <a:ext cx="329882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4" name="9 CuadroTexto"/>
          <p:cNvSpPr txBox="1">
            <a:spLocks noChangeArrowheads="1"/>
          </p:cNvSpPr>
          <p:nvPr/>
        </p:nvSpPr>
        <p:spPr bwMode="auto">
          <a:xfrm>
            <a:off x="6875463" y="1844675"/>
            <a:ext cx="24495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Protección de áreas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Importancia  </a:t>
            </a:r>
            <a:r>
              <a:rPr kumimoji="0" lang="es-CL" alt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Ambiental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y patrimonial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72AF2F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cxnSp>
        <p:nvCxnSpPr>
          <p:cNvPr id="11" name="10 Conector recto"/>
          <p:cNvCxnSpPr>
            <a:endCxn id="6" idx="5"/>
          </p:cNvCxnSpPr>
          <p:nvPr/>
        </p:nvCxnSpPr>
        <p:spPr bwMode="auto">
          <a:xfrm flipH="1" flipV="1">
            <a:off x="7092950" y="2835275"/>
            <a:ext cx="2051050" cy="269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6" name="13 CuadroTexto"/>
          <p:cNvSpPr txBox="1">
            <a:spLocks noChangeArrowheads="1"/>
          </p:cNvSpPr>
          <p:nvPr/>
        </p:nvSpPr>
        <p:spPr bwMode="auto">
          <a:xfrm>
            <a:off x="6280150" y="5084763"/>
            <a:ext cx="3116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F89606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Fortalecimiento atribuciones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9606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Administración</a:t>
            </a:r>
            <a:endParaRPr kumimoji="0" lang="es-CL" alt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F89606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cxnSp>
        <p:nvCxnSpPr>
          <p:cNvPr id="15" name="14 Conector recto"/>
          <p:cNvCxnSpPr>
            <a:endCxn id="6" idx="3"/>
          </p:cNvCxnSpPr>
          <p:nvPr/>
        </p:nvCxnSpPr>
        <p:spPr bwMode="auto">
          <a:xfrm flipH="1">
            <a:off x="4464050" y="5805488"/>
            <a:ext cx="3944938" cy="11112"/>
          </a:xfrm>
          <a:prstGeom prst="line">
            <a:avLst/>
          </a:prstGeom>
          <a:ln w="38100">
            <a:solidFill>
              <a:srgbClr val="F39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4" name="16 CuadroTexto"/>
          <p:cNvSpPr txBox="1">
            <a:spLocks noChangeArrowheads="1"/>
          </p:cNvSpPr>
          <p:nvPr/>
        </p:nvSpPr>
        <p:spPr bwMode="auto">
          <a:xfrm>
            <a:off x="2702188" y="1939357"/>
            <a:ext cx="352372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Gestión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</a:rPr>
              <a:t>Sostenible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del </a:t>
            </a:r>
            <a:r>
              <a:rPr kumimoji="0" lang="es-CL" alt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Agua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  <a:cs typeface="+mn-cs"/>
              </a:rPr>
              <a:t> </a:t>
            </a:r>
            <a:r>
              <a:rPr kumimoji="0" lang="es-CL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  <a:ea typeface="ヒラギノ角ゴ Pro W3"/>
                <a:cs typeface="+mn-cs"/>
              </a:rPr>
              <a:t>( 7543-12 )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  <a:cs typeface="+mn-cs"/>
              </a:rPr>
              <a:t>Reforma al Código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  <a:cs typeface="+mn-cs"/>
              </a:rPr>
              <a:t>de Aguas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sp>
        <p:nvSpPr>
          <p:cNvPr id="106509" name="17 CuadroTexto"/>
          <p:cNvSpPr txBox="1">
            <a:spLocks noChangeArrowheads="1"/>
          </p:cNvSpPr>
          <p:nvPr/>
        </p:nvSpPr>
        <p:spPr bwMode="auto">
          <a:xfrm>
            <a:off x="107950" y="4941888"/>
            <a:ext cx="2339975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Fomenta la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Gestión Eficiente </a:t>
            </a:r>
            <a:endParaRPr kumimoji="0" lang="es-CL" alt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de las aguas</a:t>
            </a:r>
          </a:p>
        </p:txBody>
      </p:sp>
      <p:cxnSp>
        <p:nvCxnSpPr>
          <p:cNvPr id="19" name="18 Conector recto"/>
          <p:cNvCxnSpPr>
            <a:stCxn id="6" idx="3"/>
          </p:cNvCxnSpPr>
          <p:nvPr/>
        </p:nvCxnSpPr>
        <p:spPr bwMode="auto">
          <a:xfrm flipH="1" flipV="1">
            <a:off x="179388" y="5791200"/>
            <a:ext cx="4284662" cy="254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0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2208"/>
            <a:ext cx="4428492" cy="692696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Gobernanza del Agua</a:t>
            </a:r>
            <a:endParaRPr lang="es-ES" sz="32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80579210"/>
              </p:ext>
            </p:extLst>
          </p:nvPr>
        </p:nvGraphicFramePr>
        <p:xfrm>
          <a:off x="179512" y="1412775"/>
          <a:ext cx="8784976" cy="41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95536" y="177281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Definición de </a:t>
            </a:r>
            <a:r>
              <a:rPr lang="es-ES" sz="3000" dirty="0" smtClean="0"/>
              <a:t>“</a:t>
            </a:r>
            <a:r>
              <a:rPr lang="es-E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Gobernanza</a:t>
            </a:r>
            <a:r>
              <a:rPr lang="es-ES" sz="3000" dirty="0" smtClean="0"/>
              <a:t>” </a:t>
            </a:r>
            <a:r>
              <a:rPr lang="es-ES" sz="2800" dirty="0" smtClean="0"/>
              <a:t>según la RAE:</a:t>
            </a:r>
          </a:p>
          <a:p>
            <a:endParaRPr lang="es-ES" sz="2200" dirty="0" smtClean="0"/>
          </a:p>
          <a:p>
            <a:pPr algn="just"/>
            <a:r>
              <a:rPr lang="es-ES" sz="2800" i="1" dirty="0" smtClean="0">
                <a:solidFill>
                  <a:srgbClr val="7030A0"/>
                </a:solidFill>
              </a:rPr>
              <a:t>“Arte </a:t>
            </a:r>
            <a:r>
              <a:rPr lang="es-ES" sz="2800" i="1" dirty="0">
                <a:solidFill>
                  <a:srgbClr val="7030A0"/>
                </a:solidFill>
              </a:rPr>
              <a:t>o manera de gobernar que se propone como objetivo el logro de un desarrollo económico, social e institucional duradero, promoviendo un sano equilibrio entre el Estado, la sociedad civil y el mercado </a:t>
            </a:r>
            <a:r>
              <a:rPr lang="es-ES" sz="2800" i="1" dirty="0" smtClean="0">
                <a:solidFill>
                  <a:srgbClr val="7030A0"/>
                </a:solidFill>
              </a:rPr>
              <a:t>o economía</a:t>
            </a:r>
            <a:r>
              <a:rPr lang="es-ES" sz="2800" i="1" dirty="0">
                <a:solidFill>
                  <a:srgbClr val="7030A0"/>
                </a:solidFill>
              </a:rPr>
              <a:t>”. </a:t>
            </a:r>
            <a:endParaRPr lang="es-ES" sz="2800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835696" y="0"/>
            <a:ext cx="7415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Fomenta Gestión Eficiente de las aguas</a:t>
            </a:r>
            <a:endParaRPr kumimoji="0" lang="es-CL" alt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67" y="22161"/>
            <a:ext cx="533393" cy="60898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611959"/>
            <a:ext cx="91622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Existen distintas brechas </a:t>
            </a:r>
            <a:r>
              <a:rPr kumimoji="0" lang="es-E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para </a:t>
            </a:r>
            <a:r>
              <a:rPr lang="es-ES" sz="1900" dirty="0">
                <a:solidFill>
                  <a:prstClr val="black"/>
                </a:solidFill>
                <a:latin typeface="Calibri"/>
                <a:ea typeface="ヒラギノ角ゴ Pro W3" charset="-128"/>
              </a:rPr>
              <a:t>l</a:t>
            </a:r>
            <a:r>
              <a:rPr kumimoji="0" lang="es-E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a </a:t>
            </a:r>
            <a:r>
              <a:rPr kumimoji="0" lang="es-E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gestión </a:t>
            </a:r>
            <a:r>
              <a:rPr kumimoji="0" lang="es-E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eficiente, </a:t>
            </a:r>
            <a:r>
              <a:rPr kumimoji="0" lang="es-E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como </a:t>
            </a:r>
            <a:r>
              <a:rPr kumimoji="0" lang="es-E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la de institucionalidad</a:t>
            </a:r>
            <a:r>
              <a:rPr kumimoji="0" lang="es-E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, inversiones, innovación, conocimiento, capacidades, administración y, por cierto, </a:t>
            </a:r>
            <a:r>
              <a:rPr kumimoji="0" lang="es-E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marco </a:t>
            </a:r>
            <a:r>
              <a:rPr kumimoji="0" lang="es-E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regulatorio.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La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gestión sostenible del agua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requiere conocer el ciclo hidrológico, la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oferta y demanda de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aguas, quiénes son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los titulares de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DAA, dónde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,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cómo y cuánto extraen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aguas. </a:t>
            </a:r>
            <a:endParaRPr kumimoji="0" lang="es-C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9635" y="1969942"/>
            <a:ext cx="899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El Código establece (Art. 150) que 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ヒラギノ角ゴ Pro W3" charset="-128"/>
                <a:cs typeface="+mn-cs"/>
              </a:rPr>
              <a:t>todos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 los DAA deben estar 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ヒラギノ角ゴ Pro W3" charset="-128"/>
                <a:cs typeface="+mn-cs"/>
              </a:rPr>
              <a:t>inscritos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 en el CBR y en el CPA.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te" panose="03060902040502070203" pitchFamily="66" charset="0"/>
                <a:ea typeface="ヒラギノ角ゴ Pro W3" charset="-128"/>
                <a:cs typeface="+mn-cs"/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71600" y="2339274"/>
            <a:ext cx="7513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Según estimaciones del DARH (DGA, 2020):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Solo habrían 108.000 DAA registrados en el Catastro Público de Aguas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De 91.000 DAA concedidos, el 56% no estarían en el CPA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De unas 33.000 regularizaciones por vía judicial, solo 8.180 están en el CPA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En síntesis, al menos 76.880 DAA no se encuentran registrados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4451" y="4200855"/>
            <a:ext cx="903649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La reforma legal lo resuelve del siguiente modo:</a:t>
            </a:r>
          </a:p>
          <a:p>
            <a:pPr marL="457200" lvl="0" indent="-457200" defTabSz="457200" fontAlgn="base">
              <a:spcBef>
                <a:spcPct val="0"/>
              </a:spcBef>
              <a:spcAft>
                <a:spcPct val="0"/>
              </a:spcAft>
              <a:buFontTx/>
              <a:buAutoNum type="alphaUcParenR"/>
              <a:defRPr/>
            </a:pPr>
            <a:r>
              <a:rPr lang="es-CL" sz="2000" dirty="0" smtClean="0">
                <a:solidFill>
                  <a:prstClr val="black"/>
                </a:solidFill>
                <a:latin typeface="Calibri"/>
                <a:ea typeface="ヒラギノ角ゴ Pro W3" charset="-128"/>
              </a:rPr>
              <a:t>DAA por concederse (Art. 150): </a:t>
            </a:r>
            <a:r>
              <a:rPr lang="es-CL" sz="2000" dirty="0">
                <a:solidFill>
                  <a:prstClr val="black"/>
                </a:solidFill>
                <a:latin typeface="Calibri"/>
                <a:ea typeface="ヒラギノ角ゴ Pro W3" charset="-128"/>
              </a:rPr>
              <a:t>L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a DGA pedirá una consignación al particular, dictará la resolución y resuelta las oposiciones, inscribirá de oficio en CBR y CPA. </a:t>
            </a:r>
            <a:r>
              <a:rPr lang="es-ES" sz="2000" dirty="0">
                <a:solidFill>
                  <a:prstClr val="black"/>
                </a:solidFill>
                <a:ea typeface="ヒラギノ角ゴ Pro W3" charset="-128"/>
              </a:rPr>
              <a:t>El mismo procedimiento aplicará para las regularizaciones de DAA (Art. 2 transitorio).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Para los DAA existentes que no se encuentren inscritos/registrados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 se otorgan dos plazos sucesivos de 15 y 9 meses, so pena de </a:t>
            </a: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ヒラギノ角ゴ Pro W3" charset="-128"/>
                <a:cs typeface="+mn-cs"/>
              </a:rPr>
              <a:t>caducidad</a:t>
            </a:r>
            <a:r>
              <a:rPr lang="es-CL" sz="2000" dirty="0">
                <a:solidFill>
                  <a:prstClr val="black"/>
                </a:solidFill>
                <a:latin typeface="Calibri"/>
                <a:ea typeface="ヒラギノ角ゴ Pro W3" charset="-128"/>
              </a:rPr>
              <a:t>.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71600" y="381660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charset="-128"/>
              </a:rPr>
              <a:t>CADUCIDAD (Art. 2 T)</a:t>
            </a:r>
            <a:endParaRPr lang="es-E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3030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549314" y="311929"/>
            <a:ext cx="7415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Fomenta Gestión Eficiente de las aguas</a:t>
            </a:r>
            <a:endParaRPr kumimoji="0" lang="es-CL" alt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116" y="108962"/>
            <a:ext cx="839245" cy="115239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68879" y="952128"/>
            <a:ext cx="77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Información, seguridad hídrica y seguridad jurídica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3528" y="1844824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Estarán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charset="-128"/>
                <a:cs typeface="+mn-cs"/>
              </a:rPr>
              <a:t>exentos de l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charset="-128"/>
                <a:cs typeface="+mn-cs"/>
              </a:rPr>
              <a:t>a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charset="-128"/>
                <a:cs typeface="+mn-cs"/>
              </a:rPr>
              <a:t>causal de caducidad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 los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DAA de: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 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Los servicios sanitarios rurales; </a:t>
            </a: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Las comunidades agrícolas definidas en el artículo 1 del DFL N° 5, de 1967, del Ministerio de Agricultura; </a:t>
            </a: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Los propietarios de áreas protegidas que no utilicen los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DAA con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el objeto de mantener la función de preservación </a:t>
            </a:r>
            <a:r>
              <a:rPr kumimoji="0" lang="es-MX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ecosistémica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 en dichas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áreas;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Los indígenas o comunidades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indígenas (aquellos regulados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en el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Art. 5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del Código de Aguas y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en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los artículos 2 y 9 de la ley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N°19.253).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Que ya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se encuentren registrados en el Catastro Público de Aguas.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3652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549314" y="108962"/>
            <a:ext cx="7415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Fomenta Gestión Eficiente de las aguas</a:t>
            </a:r>
            <a:endParaRPr kumimoji="0" lang="es-CL" alt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116" y="108962"/>
            <a:ext cx="839245" cy="115239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3528" y="570627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No aprovechamiento de las aguas que se conceden en el DAA.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Normas  de patentes y de extinción de derechos que no cuenten con las obras para su aprovechamiento (Artículos 6 bis, 129 bis 4, 129 bis 5 y 1°transitorio)</a:t>
            </a:r>
            <a:endParaRPr kumimoji="0" lang="es-CL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rte" panose="03060902040502070203" pitchFamily="66" charset="0"/>
              <a:ea typeface="ヒラギノ角ゴ Pro W3" charset="-128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9512" y="2405886"/>
            <a:ext cx="89289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charset="-128"/>
                <a:cs typeface="+mn-cs"/>
              </a:rPr>
              <a:t>PATENTES</a:t>
            </a: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.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Art. 129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bis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4 y siguientes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Se eliminan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los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cobros diferenciados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de patente según la región en que se encuentre el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DAA,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Se suprime exención de la patente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 aquellos DAA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con caudales inferiores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10 o 100 l/s (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en regiones XV a RM) o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inferiores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a 50 o 500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l/s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(de la VI al sur),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según sean DAA consuntivos o no consuntivos.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Valor anual de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patente (UTM=0.33xQxH) se duplicará cada 5 años sin tope. </a:t>
            </a:r>
            <a:endParaRPr kumimoji="0" lang="es-C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968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549314" y="108962"/>
            <a:ext cx="7415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Fomenta Gestión Eficiente de las aguas</a:t>
            </a:r>
            <a:endParaRPr kumimoji="0" lang="es-CL" alt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116" y="108962"/>
            <a:ext cx="839245" cy="115239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7584" y="570627"/>
            <a:ext cx="8496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No aprovechamiento de las aguas que se conceden en el DAA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0" y="12613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charset="-128"/>
                <a:cs typeface="+mn-cs"/>
              </a:rPr>
              <a:t>EXTINCIÓN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. Se regula en los artículos 6 bis (para los derechos nuevos); 129 bis 4 literal e) y 129 bis5 literal d) para los derechos antiguos + Art. 129 bis 9 y 134 bis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2328417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Los DAA </a:t>
            </a: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se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extinguirán total o parcialmente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si su titular no hace uso efectivo del recurso en los términos dispuestos en el artículo 129 bis 9. 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Para los DAA consuntivos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el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plazo de extinción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será de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5 años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, y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para los no consuntivos, 10.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No aplicarán las normas de extinción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a aquellos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DAA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con obras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</a:rPr>
              <a:t>de captación de las aguas. 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sz="2200" dirty="0" smtClean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El cómputo del plazo se suspende en varias circunstancias prevista en el Art. 6 bis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159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sp>
        <p:nvSpPr>
          <p:cNvPr id="6" name="5 Pentágono regular"/>
          <p:cNvSpPr/>
          <p:nvPr/>
        </p:nvSpPr>
        <p:spPr bwMode="auto">
          <a:xfrm>
            <a:off x="1835150" y="992188"/>
            <a:ext cx="5257800" cy="4824412"/>
          </a:xfrm>
          <a:prstGeom prst="pentag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/>
            </a:endParaRPr>
          </a:p>
        </p:txBody>
      </p:sp>
      <p:sp>
        <p:nvSpPr>
          <p:cNvPr id="106502" name="6 CuadroTexto"/>
          <p:cNvSpPr txBox="1">
            <a:spLocks noChangeArrowheads="1"/>
          </p:cNvSpPr>
          <p:nvPr/>
        </p:nvSpPr>
        <p:spPr bwMode="auto">
          <a:xfrm>
            <a:off x="1832346" y="333375"/>
            <a:ext cx="5686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Agua tiene uso prioritario: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Consumo </a:t>
            </a:r>
            <a:r>
              <a:rPr kumimoji="0" lang="es-CL" alt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Humano+Saneamiento+Subsistencia</a:t>
            </a:r>
            <a:endParaRPr kumimoji="0" lang="es-CL" alt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cxnSp>
        <p:nvCxnSpPr>
          <p:cNvPr id="8" name="7 Conector recto"/>
          <p:cNvCxnSpPr/>
          <p:nvPr/>
        </p:nvCxnSpPr>
        <p:spPr bwMode="auto">
          <a:xfrm flipH="1">
            <a:off x="2786063" y="981075"/>
            <a:ext cx="329882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4" name="9 CuadroTexto"/>
          <p:cNvSpPr txBox="1">
            <a:spLocks noChangeArrowheads="1"/>
          </p:cNvSpPr>
          <p:nvPr/>
        </p:nvSpPr>
        <p:spPr bwMode="auto">
          <a:xfrm>
            <a:off x="6875463" y="1844675"/>
            <a:ext cx="24495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Protección de áreas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Importancia  </a:t>
            </a:r>
            <a:r>
              <a:rPr kumimoji="0" lang="es-CL" altLang="es-ES_tradnl" sz="2000" b="0" i="0" u="none" strike="noStrike" kern="1200" cap="none" spc="0" normalizeH="0" baseline="0" noProof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Ambiental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000" b="0" i="0" u="none" strike="noStrike" kern="1200" cap="none" spc="0" normalizeH="0" baseline="0" noProof="0">
                <a:ln>
                  <a:noFill/>
                </a:ln>
                <a:solidFill>
                  <a:srgbClr val="72AF2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y patrimonial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ES_tradnl" sz="1800" b="0" i="0" u="none" strike="noStrike" kern="1200" cap="none" spc="0" normalizeH="0" baseline="0" noProof="0">
              <a:ln>
                <a:noFill/>
              </a:ln>
              <a:solidFill>
                <a:srgbClr val="72AF2F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cxnSp>
        <p:nvCxnSpPr>
          <p:cNvPr id="11" name="10 Conector recto"/>
          <p:cNvCxnSpPr>
            <a:endCxn id="6" idx="5"/>
          </p:cNvCxnSpPr>
          <p:nvPr/>
        </p:nvCxnSpPr>
        <p:spPr bwMode="auto">
          <a:xfrm flipH="1" flipV="1">
            <a:off x="7092950" y="2835275"/>
            <a:ext cx="2051050" cy="269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6" name="13 CuadroTexto"/>
          <p:cNvSpPr txBox="1">
            <a:spLocks noChangeArrowheads="1"/>
          </p:cNvSpPr>
          <p:nvPr/>
        </p:nvSpPr>
        <p:spPr bwMode="auto">
          <a:xfrm>
            <a:off x="6280150" y="5084763"/>
            <a:ext cx="3116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F89606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Fortalecimiento atribuciones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9606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Administración</a:t>
            </a:r>
            <a:endParaRPr kumimoji="0" lang="es-CL" alt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F89606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cxnSp>
        <p:nvCxnSpPr>
          <p:cNvPr id="15" name="14 Conector recto"/>
          <p:cNvCxnSpPr>
            <a:endCxn id="6" idx="3"/>
          </p:cNvCxnSpPr>
          <p:nvPr/>
        </p:nvCxnSpPr>
        <p:spPr bwMode="auto">
          <a:xfrm flipH="1">
            <a:off x="4464050" y="5805488"/>
            <a:ext cx="3944938" cy="11112"/>
          </a:xfrm>
          <a:prstGeom prst="line">
            <a:avLst/>
          </a:prstGeom>
          <a:ln w="38100">
            <a:solidFill>
              <a:srgbClr val="F39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4" name="16 CuadroTexto"/>
          <p:cNvSpPr txBox="1">
            <a:spLocks noChangeArrowheads="1"/>
          </p:cNvSpPr>
          <p:nvPr/>
        </p:nvSpPr>
        <p:spPr bwMode="auto">
          <a:xfrm>
            <a:off x="3052445" y="1932584"/>
            <a:ext cx="2823209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Gestión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Equilibrada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del </a:t>
            </a:r>
            <a:r>
              <a:rPr kumimoji="0" lang="es-CL" alt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Agua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ヒラギノ角ゴ Pro W3"/>
                <a:cs typeface="+mn-cs"/>
              </a:rPr>
              <a:t> </a:t>
            </a:r>
            <a:r>
              <a:rPr kumimoji="0" lang="es-CL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  <a:ea typeface="ヒラギノ角ゴ Pro W3"/>
                <a:cs typeface="+mn-cs"/>
              </a:rPr>
              <a:t>( 7543-12 )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  <a:ea typeface="ヒラギノ角ゴ Pro W3"/>
                <a:cs typeface="+mn-cs"/>
              </a:rPr>
              <a:t>Entre el uso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alt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gh Tower Text" pitchFamily="18" charset="0"/>
                <a:ea typeface="ヒラギノ角ゴ Pro W3"/>
                <a:cs typeface="+mn-cs"/>
              </a:rPr>
              <a:t>productivo y…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ES_tradnl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sp>
        <p:nvSpPr>
          <p:cNvPr id="106509" name="17 CuadroTexto"/>
          <p:cNvSpPr txBox="1">
            <a:spLocks noChangeArrowheads="1"/>
          </p:cNvSpPr>
          <p:nvPr/>
        </p:nvSpPr>
        <p:spPr bwMode="auto">
          <a:xfrm>
            <a:off x="107950" y="4941888"/>
            <a:ext cx="2339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Fomentar</a:t>
            </a:r>
            <a:endParaRPr kumimoji="0" lang="es-CL" altLang="es-ES_tradnl" sz="24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Uso Eficiente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de las aguas</a:t>
            </a:r>
          </a:p>
        </p:txBody>
      </p:sp>
      <p:cxnSp>
        <p:nvCxnSpPr>
          <p:cNvPr id="19" name="18 Conector recto"/>
          <p:cNvCxnSpPr>
            <a:stCxn id="6" idx="3"/>
          </p:cNvCxnSpPr>
          <p:nvPr/>
        </p:nvCxnSpPr>
        <p:spPr bwMode="auto">
          <a:xfrm flipH="1" flipV="1">
            <a:off x="179388" y="5791200"/>
            <a:ext cx="4284662" cy="25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46 Conector recto"/>
          <p:cNvCxnSpPr/>
          <p:nvPr/>
        </p:nvCxnSpPr>
        <p:spPr bwMode="auto">
          <a:xfrm flipH="1">
            <a:off x="405183" y="2853415"/>
            <a:ext cx="1427163" cy="0"/>
          </a:xfrm>
          <a:prstGeom prst="line">
            <a:avLst/>
          </a:prstGeom>
          <a:ln w="38100">
            <a:solidFill>
              <a:srgbClr val="FDDF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7 CuadroTexto"/>
          <p:cNvSpPr txBox="1">
            <a:spLocks noChangeArrowheads="1"/>
          </p:cNvSpPr>
          <p:nvPr/>
        </p:nvSpPr>
        <p:spPr bwMode="auto">
          <a:xfrm>
            <a:off x="360733" y="1908292"/>
            <a:ext cx="2325345" cy="95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1600" b="0" i="0" u="none" strike="noStrike" kern="1200" cap="none" spc="0" normalizeH="0" baseline="0" noProof="0" smtClean="0">
                <a:ln>
                  <a:noFill/>
                </a:ln>
                <a:solidFill>
                  <a:srgbClr val="FDDF5B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Construir</a:t>
            </a:r>
            <a:endParaRPr kumimoji="0" lang="es-CL" altLang="es-ES_tradnl" sz="1400" b="0" i="0" u="none" strike="noStrike" kern="1200" cap="none" spc="0" normalizeH="0" baseline="0" noProof="0">
              <a:ln>
                <a:noFill/>
              </a:ln>
              <a:solidFill>
                <a:srgbClr val="FDDF5B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FDDF5B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Seguridad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FDDF5B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Jurídica</a:t>
            </a:r>
            <a:endParaRPr kumimoji="0" lang="es-CL" alt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FDDF5B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129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BC26F-F309-44B7-8B53-2A90982A3C9C}" type="slidenum">
              <a:rPr kumimoji="0" lang="en-US" altLang="es-ES_tradn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s-ES_tradn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</a:endParaRP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536137" y="412419"/>
            <a:ext cx="7284335" cy="52322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</a:rPr>
              <a:t>S</a:t>
            </a:r>
            <a:r>
              <a:rPr kumimoji="0" lang="es-CL" alt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eguridad jur</a:t>
            </a:r>
            <a:r>
              <a:rPr kumimoji="0" lang="es-ES" altLang="es-ES_trad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ヒラギノ角ゴ Pro W3"/>
              </a:rPr>
              <a:t>ídica</a:t>
            </a:r>
            <a:endParaRPr kumimoji="0" lang="es-CL" altLang="es-ES_trad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itchFamily="34" charset="0"/>
              <a:ea typeface="ヒラギノ角ゴ Pro W3"/>
            </a:endParaRPr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184267" y="1533505"/>
            <a:ext cx="8884875" cy="26961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C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 DAA constituidos 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anterioridad:</a:t>
            </a:r>
          </a:p>
          <a:p>
            <a:pPr marL="285750" indent="-285750" algn="just">
              <a:defRPr/>
            </a:pPr>
            <a:r>
              <a:rPr lang="es-CL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Mantienen su vigencia</a:t>
            </a:r>
          </a:p>
          <a:p>
            <a:pPr marL="285750" indent="-285750" algn="just">
              <a:defRPr/>
            </a:pP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Mantienen su carácter indefinido en el tiempo</a:t>
            </a:r>
          </a:p>
          <a:p>
            <a:pPr marL="285750" indent="-285750" algn="just">
              <a:defRPr/>
            </a:pPr>
            <a:r>
              <a:rPr lang="es-CL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Mantienen su naturaleza jurídica como derechos reales: 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defRPr/>
            </a:pP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Los nuevos DAA serán temporales y renovables</a:t>
            </a:r>
            <a:endParaRPr kumimoji="0" lang="es-ES_tradnl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endParaRPr kumimoji="0" lang="es-ES_tradnl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Tanto DAA nuevos como antiguos deben registrase y son enajenables </a:t>
            </a:r>
            <a:endParaRPr kumimoji="0" lang="es-ES_tradnl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942" y="32670"/>
            <a:ext cx="1027135" cy="1282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107503" y="4827494"/>
            <a:ext cx="8884875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t>Regularizaciones de usos consuetudinarios (Art. 2 y 5 T)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800" b="1" dirty="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+mn-cs"/>
              </a:rPr>
              <a:t>Se fomentan procesal y financieramente 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800" b="1" dirty="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+mn-cs"/>
              </a:rPr>
              <a:t>Se termina con las regularizaciones contra título inscrito.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2131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6733431"/>
          </a:xfrm>
          <a:prstGeom prst="rect">
            <a:avLst/>
          </a:prstGeom>
        </p:spPr>
      </p:pic>
      <p:sp>
        <p:nvSpPr>
          <p:cNvPr id="2" name="AutoShape 4" descr="data:image/jpeg;base64,/9j/4AAQSkZJRgABAQAAAQABAAD/2wCEAAkGBxMTEhUUExQWFRQXGBwaGBgYGB4gHBwcIBwfHBwdHyIbHCgiIBwlHBwaIjIiJSkrLjAuICAzODMsNygtLiwBCgoKDg0OGhAQGywkHyQsLCwsLCwsLCwsLCwsLC8sLCwsLCwsLCwsLCwsLCwsLCwsLCwsLCwsLCwsLCwsLCwsN//AABEIAKQA8AMBIgACEQEDEQH/xAAcAAACAgMBAQAAAAAAAAAAAAAFBgMEAAIHAQj/xAA/EAACAgAEBAUCBAQEBQMFAAABAgMRAAQSIQUxQVEGEyJhcTKBFEKRoSNSscEHM+HwYnKC0fEkQ1MVFhdjkv/EABkBAAMBAQEAAAAAAAAAAAAAAAABAgMEBf/EACIRAAICAgMAAgMBAAAAAAAAAAABAhEhMQMSQRNRIjJhFP/aAAwDAQACEQMRAD8ANR5qm5g105bHvieLPGjf0nqBgaWP5hR7lTy9xzGPHzBRS+oFBzoE7dDXTHhxj/T227L5zpBrbt25cmxsM2dQZSDd/r19sV2SwNwCarbY/BxVmgc3e9X0599umGnnYnHARfOso57b/wDn59sTNxliFOxI6fsT8csAfLY7KxI7c6740ZzW+/TnW3W8FtXkmUVQz5HxBVKSLsUem/T4w2NPQU1t7dARz/W8cYltZKN8xzHXp9sP3Dc3HJFTnoG2vmDut3de2OqLaWTknH0aMvnAxIG5ABoc+fP4xO0g77n+vbHNf/roy8qfUShKqD1U/wC9sPeUzmtVJsat9J5j567Y1i/sxaLzk9h/rjFYmt+ftii8gbckFb2pfUTeNptzvYsgILJJ23G1V+uGIuk/I6fOPX+P3wPnhSqHJaNC6ruN9z98bzFgPqJSt+hPaut4dAXFewNvtfL743bFIzSArspXcNzuxyvbb3xLHOdxQ596HyO+GBKCbqt+mKPFp3EbaELMQ3XewMTLmCQ3YEqGOxJ23Ht0xI8zA1sGIu62wmhHFc74c4k7BjC5DUb6gbcxdjbFBuB5qEszxuFU0bB68gK6e+O7yUaN0b2PM/6jEaSaydNEXRPMfHziuy+h5OGZgeWzC9l59PmsVfxpCk3z5ewx2/P8Gy8xHmwpIQD6q3APIDAV/A2TLhiGW79Aa1YDlW3PErp6h9mjlK54kV3OCGVnLPR6D/fxhw8QeGMjCrOEddI1atW3sNxXf9MLWdyMeXTWHYtKDYPYcj74jkgmn1RpCbvJIczQPLbr/bELZxSaJqhROF7MZ8kqo979hfXEsU5YNRFaQa7788Zf5GlbLXMGjnNO2xI39XLHsWdu6Gws/rvgRLKGCmr3vY9MbDMG9wRtVd/9jEf58YK+Wwqs5NXdDc4z8YAb1dz23xT/ABICqTyK7+3+uAXE87Tc/t/v2wocDm6G+XqsnUUdednS2xQk6gfv0xBKQpAsFjtt+1/8OBccx1g6rUn7A/riBWptLNqq9Kk2T/N6huaHTHOos6LGCN/QFYAj2O47/GJPM9IF1XPuT0+cBYuILWoPoQc6HXoDi3lsxZ3IGrezvseuMuRM0jLJedwGrb22r/TFJo9gCdRHVuZ+ceZ1z69Skgblbskivp+bxCwBJu/TuPaxY5ctu+Gm6E6Jc3w9pFAC6TyDE8v9P6YJJk2hGoHU35j1qt+nW+eBL5rSU1NbUP8AqH223GLgzoQstKWZd9XIUeg6gg/tjfi5LwZckPTyPggmMbOHeNSS51bijYrv0w0mcAiWhtSnWDYB2saa5/fChw/iwBalNbGq396wUTiqNoZWAUtpJ5ggbg7Y3jyusmEuJeB7O5uRWVijsgmGo16Qo/Pf8ovlz2xalz+gOSdVfSgNahV0N7/QYB5PNRtAyPz9TFSGNAHcnsPbHmXmZWDx6wSAvmsNQG9rSfVVXveNVNbMXBjDmZdUd6kRgaCkjTq5gE0Ku8TLm1ZvUpV6ohjp39iT6h8YERTM7kFhMQy+YNLBNXRjttuNhi7xg6QPxEeqLVerzAFUjcWtWRfWrxqnZm8FjKkjV5dBQ1HsBV2KPqv3xrHJ/E0kncEhm2FnmBRJH3Ix6mY2VvO8wE2NJBQjtzv71irnJG1KdZRa/wAwixfQUp2X3JxQi+ANC0VpemoVQ+Rt9saZOfzY9USEhtwW9N9Ng2rb5xWOZzCOiSLG3m2FkDGiavTQvpZwTWGTcMUPsCwoDpgArQmgSDG29E2TR7b0P6Y8kksqCSoYFQtjQe525H74mzmUZ1KghDYNg9Rv98CeL5j8OwMkStG1esHT6hyAQA6ufMcsILCMzlAFvSmwGn6tulHbfvtiPMZgRppUbWAoFbXyskmsRR8SPS2vkDQH7jHmXkAYsoZ/MOzrQ01zWwNwPjCAq8Y4UmZVo3bSCoGtPUSL32JoG+tHbCJ4o8GZlSCkglUnSCwKkf2rHScr5hOlYx5fMOH1Et71sPvjJMwRr1kVdAFQAD2Jcb3iotoRwpfCWYLFXVkK3eoGtuZFHc4lg4eWtUAYnYlTZ29sdlWBXY6mjLEfSpUgfbVucCsv4Uy4aR4VKvq9QIAAYc+RvcdMW5t7EsHGJlaNdLCiLGkftjMrmaq/152fnHQOLeAdC+YrGN2J/wAxxVn35HpsMAcx4CdRrEoZR9XqUdO17740uLQ+7TFqfiOwAG3P/wA4DzTFjywek8NykgIdWq6FUTitmuAzKQvlkE9CaPzR6YtdY6JlJsZZZUZPMQ3zVlOwI57f6YhnzummJtl5UNj8noa2wOymYUkgCtVG7sAj2rG6IGY3sTuAOvtXTHF8Ki8ncp9lQSy8BlDOpCaaOkHnt+5rEuTzLMNKyUwuqFH9+uBPCJh5mlwCKr2B7nFpZwz3aq/IKDX+wcZ8sM0Vxy9DizkJqNs6r6j9PPriv+KqlbdNhYO9X0rmRgTDmiuyn1ctu19b7dsTmQKCVO4JOmrHbvsev3xz/FRpYZjzJphtQJ59SOdf1xWH172AxBazfMcx/wBsV8jn/L9JZSLAF9v0749zsY2ZiaDUKGxBP9AaH3xMY1IG3s1nl8qZWR2B1VfIg8viuRxvw3NuJWQncGiGHUWf3Bwu5yXW5Dencj99/vi1m84h8twDvSvfVhV0fjHZ8H40Y/LkdeCZ2N3fWLW/oBoMoN0b6b/ti7nZTEGEasWVtSAE7joo33o7isK3Ds+gAUUX+q6uxyonkBuMEOHZzQNfqDSWFVCPQ6+pCRzF9+WMvjdUDqxpTL69DJrkaZNRRm0rSkXoAY8geRvBzKZvLAs6KYGV6k1NpKseQYEEb/OEbhGc1sqRLpKq+5NtT7rS3QOxBOGDhkiSQspjmZJHNoGBVt9LN6RYPteNVLBzziMUJlEzOCCCoWhHZ2JO5tR98WI83Pp9YVG6gRFh7bht8UhnAreVHmnUpQKSIH07WqnkRsDRvfFWLjOY8zQZ4EQj0yrCxXV1V7YBT2540szNsjw2IArNozEu7PJrpvnTtpI5UMVcw4cosf4mNNdM0jkekcvLBNMSepO2LXDsu0BdEPnyMxlkKBSLc7mj9IsbDVi5m558xFJCqeSzqRcx3A5XoUbj/qwWNm8fDmH0vnPu6n+2INK5dzI7TanH+ZIqmuy6vy3fIY1y2YaJFjleJSoC1IrRkkbbMrUQe+LGZlzUqOkKQpsRbOzg9DQ0gX83gJN85LmWUeSDeoWXVCNPWqYb++IGyDhrXzIxzO6KhvmTpB3v3GBvhjh0ZgVIzKvk/wAN45N2RhuRswG/MV0xd4p4dMpj6iNtXlspCOegY6jQHPkcAFHitOUYMWiVj5qq3qc8lGwvSDuTywWZUcF0juQbBkF13+3vWNzxCFN51GXYbW9aSOyvWkj22+MBeG5+JT5MKnPAMfXB6Wjsk1IbC/oR8YYwuM7Z0kPrAJK+XzA5mwOfscVcvmmZrpShBOoIQyn+Vx3PttiTJZt4EKNC60dmlkA1X7gMP1OPU81tUkaKrOxLFZiynoLpf6YQGJlwraywY0KtSCB8m8TsrV6QmmuZ0/tuMaBJQLLPtzCupUf/ANJf3OBeey7eassmpoFF2tWrcrYKPWvueWEBa4nl9S/xmBUb0AK9vpN7Y2GirINHl6TW/axixDl1KjQysO+lf1AHTEawyaj6yB/KFvl+bff2wxnz1PGVeunPUDt9vjFpJQp1WC4HXZSeeKWVmAFH6Sd/7EY9Mtbdaom/0Ix1NNrJUZUStmWNEnY7gdvbGNl2vcgDarb9h0xSkkcAuQ463pNfrgvmcy0LIQR52jW1gEpfID/irriHaeBppotnhuYSJZZ1EQJ2aRguscrrnWN5ZCoqKgrC71D1m969uWAeW4jIWZmPmgn16xrJvmfbFyEoTqFaAKWja3fT+X4OMeSDWzSM7C3D5QSdTAkA1ajdzttvf35YnyCM3Pu3XatvsCKv7YCqDYvnf1VuADyruOY74OLIGcqCwRm2utQ7E9PV+2OXli1o3hJNMUs5IfMIJBZHLau4Pf7EHEsiSCLQ3pok1YPqAs8/3xb4sUldY0UKEUppu2YE89Vepgf2wv8AFHcsdRvWS7e7HY/F474Zo4ZumFMhm9NszBQQVUDcnvQ7e+JY807eoMSovodj+UX15nAPKmzqYgsOV9l59P0GC+R4fa65NZsjQq3sTytexxUopPIKTYU4PxZoHR46JVaIHUWCefPqbw2eFuNTiGKJNBKyMEKj1DUTdA+x74XuAwQZeeQTMwIj0XRCiX6mUGuYX9cHfAPADmF8vMq4iZS8S2QWAYbHaxQYHbGU4+ldxpz+WbKxMWV3LG2aRirM2wDGr3GLnA848qsI41JQ2weayPfSBZGrvgZxTLZeLMeQWl3HpSF3dl61IovSt8jeNDwURgy5WHMSZgL9Lr/Dc8/WWaz7YhIVjLk+GGZhmFzREgGi44gqc7plJOr7nGZzieZRzFHJBmJwARGI2Ur01MQSEB96xXyuf8wKFTydfp0mYodVbitBAPOt8WcusuTOlY18thtEpdmBHM6wm93yb9cAjybLvIpTOLOykUyx0Yj32X17e+NoM5l5FBhmzRQih5YcjboCQcVs3xiSbMplh5mVQxkuWCiRySAqxkk+nnZAsWMMeUygjjWJFIRF0gbnb56/OExCTw+AfiJXhhkziOf4vmEJLG3LbURakDkQMGMw2Ub0tFmFIP8A8Ulg/I9Jxp4n4hw9CDNIvnbiMQt/HPsvl7n74g8P53iHlXmI5rZiY6VGdY/yhwSLb3w/LA1zDQRMgbKppNnz5YtEaAVQI3tjfsMW+KZEtWbizMEBUU0qbpIvRGs1XvzGNl43FCSJ5ZYies60PsVBSv8Ad4G8WynCph5gzEUci7iUMBVb2V+k/phoC3wbxAZVYkzR0aEioJIm90IUGh7jGsEmUiV3TPFQzW9MlajtslbX2xSzHjZEdTFP+JhIr0QEsG6GxSlO/LBHi8wngYS5DMSqw/II7rmCpDkgisFMRFLmJjSw5f8AEK31yOjRAAddJNvfsMW5JWdajMNgaTpDhkFdF2O3bAzg3E866K4iE2XPVpR5wA5DYUTe1EisTy8cGY9H4WUSryV2RHHwbO3uLwNAa5ThsSn1t5kpAVnIILHpYP07dMWZckNJ0+ZH7hiP6mtsVcw2dX6YIeVktKSw+wX1H7jG8Du4FSwlq+goy/qC/fpgoZwR9KturFTyIO+/yKIGK9bEHfp/fErzH6SSVG3wcRXsb5gbY7F/RS2S5fNHl5jqelsSv6d8TS8Qkr1gMp2ViBf2YDY8sVASCG2FDmf9RiwjgCy0NGrU2L/QYmSBMoCbohIa+/8AfBKLPHXpIF1u+2//ADDYEYibKwM/8KbyyQQUINX2Vztv74jnyeg0xpxyRhVjuGGxGJdPYJtBfKOB/lNrQ7NRvT8XuMXo0HmagfTKpH/L2/f+pwthWiFjUA3J67djyvFvhnEShr01zNd+47HrWMOTitNo0jOibNZr+IN9IEmoteytVX9iPuDjOM8OUygggx+WdZv6GB9Xzudh1x7PAWm3P8JhqBK2Dz2I5kk9OeGHhkERD6625hwdmX6WIO5HIjCcuiiwa7gPJ5eFKaWJuQ8ugWQ11aheoc6/7YMjxFBEkbjzGkv0+nTpflrZjQ7UBgpnc7GzlWkCqos0aYmrFkcrONMjL5+a8qKKPMFE1VI1Qp2FUS1fG5xfazNqiOLwzLmIqk0xx6TIdDa2JJFb8lJO/UnvhwTwrA0ihZJ1VIiABPJsTQO92Lrly2wD4T4VniLzRSosjNckPl/+nJX+XSbSj+Y4KZHxQ6uXzOUmhBAQMn8VNtxuovqTuMS23pjpFzhfBZsiztlfKljY6tEhZZR0IEltq9tQ2wSl8SMset8tIoBAcvKoCXyLHTyvqMDcx46yyqfwqyZuXokasFJPQtW2PMv4ezObJl4i6hapMtHehb/+Q83PscT/AFjssZl2z2cjgkjUR5f+K5WUuGYilXUAtEbnDBFwyNAWHmrQvaZ+XwTWFvLcAzeWpctm/LW/8l01x/IumHxZxQWR/wAScvxaR2DjVEyPoyz77qVG4O42YnBV6E2GuJ56GU/h2y0maLAlVdk+5BO6YA5LgskIYZyLMzxH6PKzDyFB11KCpYfAw9Q8NijBCRogIH0gCwOWJqqqWiOVdMHagA3hyDItCDk0g8uqIRRq2O+r8wN98X5cvyKMUN8wf2omjgZxLw9C8plEbxSb3PDJoY+zAfV98CI+I54ySxZZo8ykdDzcwApBPbQPUR1BA6YWwDedz8mXk1zNryhX1yaa8ph1ccip79MT+IOGpmMpJEmj+IlK4CkC+RvthdHh2YuJM3JJnh1RWMaoD2ivS4HYm8Esrw7LSErDNPHp3MKOUr30MNrw3X2In4dxd8usGXzSeWzDRHIraonIH03QokdCMWs3wKJ7oNEx/NEzLuepCkA1gBxLhsbMyHiUimFlLCbQyqxG25okgdLxpwvxNnmTX+EGai5LLC3ls9bf5ch/cHDr6EbwwRZRkjlZ8rK/0vCxKTNzYhWum6kEdeeCEsmZNAPHmQCdpYShA6+oEgfpha4r4kK5lMxJkJ4ZdJjWV5ECAXZ3Nizhj4VNxB0LyLlaJ9Atja+7psT8YpoDRM48VDyZ41HSvNjI66WFMPuMWP8A6xlJB6poef8A7jAMD8EAjHpz+fB2y2XPxmGH9Y7wt8WyrnNx5vNZaJECaGIbzF3NgtqUV+mEkM49KLJIGxP9cRsP0wR0otamoc7HPbodqvFHMNZJHI8sdhOSu5xoxBHInHpGNJNsITInkYAGtPOjXP8AXFrhWZUavN9cSr9F8z0APT5GKqZt6rUa99xieSZiqrStzNlRv84VAGJeOSSG1QXY9NtXsFvahjfifBZZWWWJCZHB1pagqR1O/LApc4ZDTAMegUV/Q4tZRtVmwC1RaSN3J5kg1su2/vjNx6u0V2vA1eDgYmjWZqOsCiL6GvULFX74JPmI/wAXMVI1Lp0Gtj0dTv8AGBvCZEgFepyqlCukbWaYmhTEgUD98V+Iq0SKG25sNBFUT9LGr1jqMc849r/pssBsyMl+kh1S2OnX19Kbbi9+fKsX/wAfl3zWTEEqkwLJ5jNsFDgb70dVjYYpZHPKuXZoV+oHzCTte9FhzujYGJjw2OeNmzGmZI4FcHTpOpgQBa2TyGx74lUJjLkOLIsWqRggkfVRNA8v2J2xYfjeWIKLOjE3YjDPICewXlV/thWHAszlGTQI82Go+Wy09qu6hiSK+2Gbg/jPKSqAGGWZQQ8cgCsp2O9dPfBGPVEv+ix4a4tPwp0yzRCWOeRjHIWMbWej2Dub61h7jz+aW2OSXftmAf1BUYRPGvGstmWgbLSGWfLyayixlkYdiRsGFbXhj4f47yTqPMzCJJ/K/pKnsffFyV5oSCq8Qzo1VkowCfTeYFk9z6dh8XivneFz5sGPNRwJCd2WIl2J6C3A0/YYIxcRy7EMJ4Sa2GsH+++CLKdjvX6f7rEW0MQuISZzhUbPE4zeTAsxztUkdcwrb2vzghwniefzY8wTQZYEemARmRqrZiWKH9Bi14q4Q2dZcuzGOADXMaFk2NIU9b3J+MVpeKjLNHDn1Qodo8xGdvYMpOpNhzsjFbWiaLHEeG8TaORRm4dRUhag0c+51mv0wA8LeL8tlIjk545YpIGpgEaQE/zkoOZwX4144ykcTLl8zFJPyjQG7bkLONfA2VEZkl85JcxOQ0rIwIsAjSAOSizhpYyMn/8AyHw5V3zCiuhR7/QjAbj/ABscR0w5LzS3NpSrIqL1pit7jthynhkYloZfLY8wyhlJ6CiL37g4rZPjyFanZIZU2dC1Ub57gbGtsJNbQmBOG56DJqsWYyoyw5+dWuJzyJL1s3I+rvhsUhlDKQ6kekiiK9q2wN/+5snuv4qE3+UuD/phczcMUZMvDpSkhNmKNGkif5UbIfcHD2A3TrqXTy7jmPgje8KfiBctkyHjkfLSsdkiBYSEdDHyPyN8Q5jxdmVZI5oUyV1/GltkPsmmhfzg1wXw/GjNmDJ+Jmk/909B/LGAaUD98Ouuwsi4fx+dUDZvLOnd4fWK2olfqB9hqxbyviTJy+lc1GSbtG2J9iGrF+6N8j7ncfpiA5dGHrAYHuoI/cYnAHz1NmL/AN9R2xBIp7bVjysSu9iuo2sdcd5LICfb74ikW7rE6oSQACSe37nboO+N5oUC1uzG7rZaHUdxfXCZINdQPzbj254yJNVACz2xamGob/UeXYAdPe8eQQ3tvrNBB/U+3TfCAjELqurTVd+f29rx0fhPCoo4zIxBldNTuVGlBzLAHc3QUL1JY4XTw8SRt5jtqJ0Kqj6zyU3e0fXuThhTgmYyaeZHmRJoK+mSI0p5UWvl9sY8ki4oaeAcI1jU6GOowVG2tC3VjyN9uQGEnj08kk8pUa1FM5ApSo2EpG9WLH2wRg8Y56SNgI4FIamkG9kdlv8AvihxATRhMvLMpR9M0x8umZrsRj1W69K2Axmo08l9gp4fVqYXYRfMjI5BSCu46EAWeuxwO4bxNctaeaDFIqLKwG40sTqHc8+fTFPw1DmJ5pJIdAgLl5Be2miSD7V/XFnw/wAF82ZUkNSPImil9CqFZzqr5UEXh9Fmx90PPC+Lefnyu4VUsICCoBXmK62cD/8AE3JRt5RbSzuwUsR6tPMV3G3XEGQ4vHkM034mBIAI2qSCyj2w6EWp25Y9z65jP5jKuVGXBLtGH9RNAFS4FUD2xHUm7Q+8MyUccaqFrbfat/gbffE8mRhkBDRRsD/MoOFvJeI5S7ZbNKIMzGAwOoeXIOhXV0PIjDNlZFZUZKIZbA7YzdoaAWd8KcO/NlEAUElk9On3schhd4XwSWUtmMhNJDApuNZy0iTEcyATar2OGrxblJJspNFFzZDpA5tW5GNvDedWbLRtHQGkAKCRp6URzBGKUnVioXuKeOs5llqXh7CcH6kOqJx7GrUd8B+AZSPPcQabNeTMxiFRk7Bv5VB3IAx06N66GunXCV/iDwh1rPZYkTwj1UNnT8w+dumHGS0kJoajwnLKKXLwqOwjWv6YCZjw08ba8p5SdWgkTVGSOqEbxn4wW8P8XGbhRwbLAGg1/wC67Ys8SzaQoxlZY1AP1MOXesJdkxsTeC8Q4hxBdbZlMrGCwKRR6n225tsL+MX874ViOmQo2ZlXcGd7v/h9WwwN/wAL8/AIjFqQuzu1Bhqazsd8PhAvSeo7Xv0xUm0xUDuENAyN5SeVuVdAoDIe23P++I3zWZju4xmB3jbQ5Hur7E/BxnFOD2RJA3lzgH1A7N/wsPzDtfLG/BuMJNqW6lTaSPkynr7kfGFYFSbjuXYaJwYw2xWdCqse1kaScJnBOFxy57MpE0i5aPR6IpGVdRu9NdKrbDn4yzaxZOVzRpTWobXW3PrhV8NeFoBlYjc0TaQS0bsrFiLs1tti4tJWIZoeFTJvHm2Ar0pKisB9/qxpJPxFQaiy0ndgzL/UHFb8FnYQPIza5gD8mZQXX/Ov/bEg49mk/wA7ItX88DhxXcg0cKgOIyLsSCarc7YvwcMoIzoWd9kjJrbnbdlxdyPD9Jsx+Y91djSPt373ghnoGjBkd7kI3JAe65KpP/jHS2CQunKyQyaonVrU2eQ9wfb2xUfiLNFoJG9fJHTf+X2xZmnklFuoZAd6oWegNe3bEz8NJj8xhTP6Yo1rU3UH4rkMVX2JkUeS8sID9TgkAiudVR5+1VvgxFwR1CI0iVKbkZgbCKOZN+lRdAdTgdwjPQRqEkR1lDkyycyQNlQDmgvcn2wQz3/qJJFgJMegeYVNFlHMV09hy54hvIUE/DkqLo0hs1Nt5cUYoIOSmVzYHcD5wVzeVzeZ8xJJURRu8cV6Nuaaz9bHrQAGCXCsuoi0ZULHDyaROTmqJXue7Hl0x42Y8pSkpVIkUmxybT036nr3xg3bLFbwnAqo4kIEMUn1dSDuVI+1ffFfjEomczOpEmkRiMdFOyqf/wBj9h9K2cTxyFYhmCpE8jM0CDpZ3kI5VVKoPPfBLw74LnKa3KJK9s2tiW9RsmloavnfFqllkkOZiy+Xy5ijmYy1pjSMUzAm3PYrdjfooxYy4/Bx5V7Zpp5Vnmr8qIaVW/lBsjF3LcFy/wCJClWdIVZixb1SyCgAx6Dc0BtthV8UZsZkvBEHaYMRSAlSB+Xbpv15YFkAr4iUZriUOWLAxj1sUNq7X1HXfb4w/wCa4lHryrJYBmCmxuCVYf2+2Eng/hjMwgPlpPwjlF1a4gQdu4O1nniLi8fGSU81omKSKFYUNL2GHz0B9sS0m9jY6cXjEkislPIA0Y9OwDVuSwoAEXtiPiXCPweWkfKyyRuqWFUhkJHsw3B+2F6SHjYbzhPDI52ZOQrtviHiPHOKGJo58oGQggmI2a/pWJ6vQ0xo4XwWSSKN3zkrhgGYIQoLEb225IF7DEqeG1gZpctK8crG2LEurf8AMuw++2Fbh/8AiIqJGi5OY6BWkV6V9zW/Lrizmv8AE+ExnTDKHI21gaQff2wnGQOSG7hXFCS6zoElQgEA+l75Mt9D26YJGLaiLFHmccffh75pf4SPNK1l53dliQnot7tXStsF28By0I4+IyKxFlWBNkdQQdhgcF9isofgJctnmyceYbLwy+tSqjVudwCe398NsX+HuT1B5PMzTHcvLJdf9OFjiXgXiJMbHMxzNGbUspBH7m8EstmOPRgLpgkH814qWVhiQ35zwdkpFpsvGaGxA0ke4I3BwJg/EcO0pIxmyhJCyXckR/4/5kra+eB5znHuTLlx89R9sY+e40dvJypJHKzviUn6x2h5UIVtSDfI98DuJ8JikoyABh9LqaYf9Q3+2ObyZ7iOTlWGSeLKwtdNpLxqf5Re4+ME834N4hmN5eIjQw/LGeXwDh9K2xWVvEGbzU8xyEcqSxsvrdwDpA58ueDuWz+dygCtAMzFyuIEOoqt1J3H3xt4b8F5bKEsjNJIQAXbagD0rDKyLyJBPYHfA5LXgIEcN45ls0aicahzQjSwPW1O4wVSPruMA+OeGsvPRkj3HKQGnH/VzOFh8zxDLuIEnDI1mOSboP5duZwdU9DZLlSoFRqNIveqqv5enycAeJ8Vikuh/DB/LsGI62d9N42lmWUMsSyLH7H0/v19hti7leEiEETCyAPSCLr/AI+zH9BjWq2MCxxiSW2CoFB1KoHa6PSvfBfgmXdWOYbeaQHRYvyk/mA5A6eWKmYmkzTskKgICN1UUzjZUB5aF6nrgzBmUSD+IxI/Mz+nXIPyKL+kdfthyEgXxHIQRqZpkjKsBp8zmFH5qHMsTfxhXzfDnW2y/mLHIv02A1HbZRzU9OtYYeDcPOZZ85mgXBIEUfV2vZQO39rwy5XhxhcMAJs29k71HH7X+VBy6k+2JuhVYAfx1mUjSN8rpNaQVtdgPpFrX6YCcQ8YtJKrslwodSQsdiwHp1HqAd6w0cVkQ2XlMgJIklDVqP8A8cX8qA7FgSTjbwrkNQNxitmlKjZzfpjT/hHU9cPCzQregDw3xXlBJrlRi55v6d+pbn32C9B84Yof8RsowCgvGCTrcqNQ7lQNtR/bDG3DdVAJEGbn/DG3x2+MKfivK5XzPJYRoqLqlda1sx+lF9+pxH4yeisoB5nxLLmWSLKgI8jNd7BQaUC/ZRZPcnD94J8KxZIEs3mTOAGY8tug9v645PlcnMNb5USPFt6tPQG6PuDjpPhz/ESOQaJ/4b+42J679DeHyJ1UQjXo8vFe1UOnfA/OxKSgkF6HLWdrJB39+mJFkZqK+oEX9VkfryHtjzMZMuaNDrvuf67YwWCyNYgWLAsWPP8A7YuqaHqFD/fXFJ8qRuTf2/sMTAE16jy5YGIB+KmKTZQqxVmnq62II9VjrsBglxvhhlEif+2ylSAASSdhVj0/OAn+IM+iCM3UglQr6efqANn4w0rICgJIrl84rSTEAPAGZ/gtGxto20ct1rYA9/nBnjWVJjuIlJYzrjNcyLtSezD+mA+Vy3lZxxW0oEi1tuNiP0o4YQx5kn4wPdgacO4p58KyBQSwBIvl3+cexZgkfQVa9+1fbClwOUw56bK84XAkjvbTZOoe2+G9Xujf74HGmBaSViNxQHT++K2fzyRIZJKpd9uuJX2N71X+zWOc+N+JS5mdcjApXq7HoD1O/LrgjG2JsjjV+MSuzExZQGlAHqlbtvyA6nFo5zN8Jb1M2Yyd8z9UY5Ufb3w18H4fGkAhQ6Qg0jajQ6jsW5nEiZHYgl3B2Ic3/wCcX288FRbyHEYZ0EkTBgdwB/fE08gumU/Ixz/P+FZss5fISlLNtEfpPweWN8r4+miIjz0RjI210QP15YXS8oFL7HqVRQ6j4wreOFVYVcUWVvR0NnYYJcN8QQzn+FOjX+U0DiHxlwl5ssRsSrBtjWwIJ+9YEqeSgY3Dg6hReo7KOWjuxA/NgVmuHeczQoB5K7Oy7u5HNbJ5XzJxVj8VIsJCGT1E63NBv+VR0BxWyvE8zmCsOWjWGOqLVe3W75416tCtMvvxrLZMeUPW++0Y9CjoCf64DcOP43MBnKFjskbckVTz+Pb74YofDeViTy9CuSLZ3F0PbsT0Awn8Y4D5M0QR6EtmifUgBFg10o4FTB2dGyRMj61GmFAVjNdORcfuAe14D8W4jE2tEcrAP86S9322jTuT/N0xBxPick5EUakQ7KNvr6Wey4q5wZfKABmSaf6iaFCj6VAF9eZ7AYFElsySETypqi0KgCrHf0/yRrXKhu3v8Ya5eI5bKoFllUEGjXfvQwk8M/E5u/Iby0BOqV92cnmR79/tiqnDly+eMM4E90AzbjcbNRPPDaTw2CwMPE/8RECMuVUlv5jz9jXPArw74RkncS5n6XYsVYWT3Zvb2w98J4THGu0aC+dCqHa8WMpp31JQ/LZ3oYz7JL8SqfpvFlkjVUXatho2H6H+uFrxH4LSdy1qkjbBlF+odGHWxyI64PZ7iYUjRGSx2F7bfON9CdQQTR36e2JTaKeTnua4fn8g+uFnlj52AT7eofHbDBwPx3FOumf+C1879J+/2w1uLosf3vC7xjwVlZmLU0bHmY6o/Y7YfZPEiKaGLL8SjkYhHQrV7Gz8/GLsemqB2bcm8ctz3hLM5UeblpdYUEsOTUPa/V8DFvh/+IqqoWQOzV6tqrvQ/wC+B8d/qwv7LfG5WzedTKD/AChTyV2B9PxZw8FQAAeQ79P0xy3gniKKKebMSBiZCAg7KO+DWa/xQRfphsc92r9sVLjk8JB2Q8T5NH0mro2pB5H27Ymq92Pv84QIf8U4yfVGAOwP9MEj/iBlXQj6e13t+2IfHJeD7Io8Azb5jP5iaq0hUVTzuzf9sPxW99qrcY514Tz0Uc7u7bzyHSTyoch9++H2XMRgj1adV799+QHXCndgif08yarCFwc+ZxPMsAKAQavaycFfHPF2ysPMmSQ6Yxyvp054q+EuEtlIbI1Sv6nJ3N9Fs9ADikqixXka3NcgDt1xRzGczJ+mNEA21u9/pQ5YnyzmQA731XqMTToOZX73uPtiQKKpOzKZZUCjfTGpFnsSTy+MXZAGXSyhgenMfe8QSuKJUWfnGj5hjuKPYYAAXE/A2Vk9SgxydCmwJ71ihNl+KQoFjcZlAeWmj+h3/fDdBaj0gg9Rdj98bBgL/wBn/wAYpTaFQqfgIsuv8ONQdqJFkatiR74KZH0+co/IRR6nbme+PcZgejX0qZw7JsDas5vqw5fb2wgZnPNJmmkeiwjJ5bGuV4zGY1gZzYPm4lK+i3bduhrn8YO+F+Bwu0rOC/l2VBOxPv3xmMxb0yUdAggWOEKg0gJYr3wk+NDpnysi7NQ3+DjMZjHj/cuWkdA84+WD1PP3xpmd+fTGYzGRR4Yx+uNlFbdMZjMPwRLEN66dsWH5sOgqsZjMSAH/ABjGTyzVEDfr1wsf4mFRFGNCXr+uvVXaxjMZjSH7ES0y14f8LZWXLxu8QLFASbPP9cMnD+FwpssaL02Ucv0x5jMObZSJ34dE6jVGjC6oqKr9MBsx4RybMR5Kjcbgkd/fGYzEQk7BoVvF/hyHLgNGX51Raxt9sCuHcZmiVqa9JXSW3q+dXjMZjpWUrMvQtwni0mYzKvLTGJGZdtr233646lEoZAT2GMxmMJ7LjoizK+ltJKnmCMLvBvEs8svlvpI71R/Y4zGYQxkEQHIY1kf4588ZjMICsGO+/XEXEpSqSEH7dOWMxmG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3" name="AutoShape 6" descr="data:image/jpeg;base64,/9j/4AAQSkZJRgABAQAAAQABAAD/2wCEAAkGBxMTEhUUExQWFRQXGBwaGBgYGB4gHBwcIBwfHBwdHyIbHCgiIBwlHBwaIjIiJSkrLjAuICAzODMsNygtLiwBCgoKDg0OGhAQGywkHyQsLCwsLCwsLCwsLCwsLC8sLCwsLCwsLCwsLCwsLCwsLCwsLCwsLCwsLCwsLCwsLCwsN//AABEIAKQA8AMBIgACEQEDEQH/xAAcAAACAgMBAQAAAAAAAAAAAAAFBgMEAAIHAQj/xAA/EAACAgAEBAUCBAQEBQMFAAABAgMRAAQSIQUxQVEGEyJhcTKBFEKRoSNSscEHM+HwYnKC0fEkQ1MVFhdjkv/EABkBAAMBAQEAAAAAAAAAAAAAAAABAgMEBf/EACIRAAICAgMAAgMBAAAAAAAAAAABAhEhMQMSQRNRIjJhFP/aAAwDAQACEQMRAD8ANR5qm5g105bHvieLPGjf0nqBgaWP5hR7lTy9xzGPHzBRS+oFBzoE7dDXTHhxj/T227L5zpBrbt25cmxsM2dQZSDd/r19sV2SwNwCarbY/BxVmgc3e9X0599umGnnYnHARfOso57b/wDn59sTNxliFOxI6fsT8csAfLY7KxI7c6740ZzW+/TnW3W8FtXkmUVQz5HxBVKSLsUem/T4w2NPQU1t7dARz/W8cYltZKN8xzHXp9sP3Dc3HJFTnoG2vmDut3de2OqLaWTknH0aMvnAxIG5ABoc+fP4xO0g77n+vbHNf/roy8qfUShKqD1U/wC9sPeUzmtVJsat9J5j567Y1i/sxaLzk9h/rjFYmt+ftii8gbckFb2pfUTeNptzvYsgILJJ23G1V+uGIuk/I6fOPX+P3wPnhSqHJaNC6ruN9z98bzFgPqJSt+hPaut4dAXFewNvtfL743bFIzSArspXcNzuxyvbb3xLHOdxQ596HyO+GBKCbqt+mKPFp3EbaELMQ3XewMTLmCQ3YEqGOxJ23Ht0xI8zA1sGIu62wmhHFc74c4k7BjC5DUb6gbcxdjbFBuB5qEszxuFU0bB68gK6e+O7yUaN0b2PM/6jEaSaydNEXRPMfHziuy+h5OGZgeWzC9l59PmsVfxpCk3z5ewx2/P8Gy8xHmwpIQD6q3APIDAV/A2TLhiGW79Aa1YDlW3PErp6h9mjlK54kV3OCGVnLPR6D/fxhw8QeGMjCrOEddI1atW3sNxXf9MLWdyMeXTWHYtKDYPYcj74jkgmn1RpCbvJIczQPLbr/bELZxSaJqhROF7MZ8kqo979hfXEsU5YNRFaQa7788Zf5GlbLXMGjnNO2xI39XLHsWdu6Gws/rvgRLKGCmr3vY9MbDMG9wRtVd/9jEf58YK+Wwqs5NXdDc4z8YAb1dz23xT/ABICqTyK7+3+uAXE87Tc/t/v2wocDm6G+XqsnUUdednS2xQk6gfv0xBKQpAsFjtt+1/8OBccx1g6rUn7A/riBWptLNqq9Kk2T/N6huaHTHOos6LGCN/QFYAj2O47/GJPM9IF1XPuT0+cBYuILWoPoQc6HXoDi3lsxZ3IGrezvseuMuRM0jLJedwGrb22r/TFJo9gCdRHVuZ+ceZ1z69Skgblbskivp+bxCwBJu/TuPaxY5ctu+Gm6E6Jc3w9pFAC6TyDE8v9P6YJJk2hGoHU35j1qt+nW+eBL5rSU1NbUP8AqH223GLgzoQstKWZd9XIUeg6gg/tjfi5LwZckPTyPggmMbOHeNSS51bijYrv0w0mcAiWhtSnWDYB2saa5/fChw/iwBalNbGq396wUTiqNoZWAUtpJ5ggbg7Y3jyusmEuJeB7O5uRWVijsgmGo16Qo/Pf8ovlz2xalz+gOSdVfSgNahV0N7/QYB5PNRtAyPz9TFSGNAHcnsPbHmXmZWDx6wSAvmsNQG9rSfVVXveNVNbMXBjDmZdUd6kRgaCkjTq5gE0Ku8TLm1ZvUpV6ohjp39iT6h8YERTM7kFhMQy+YNLBNXRjttuNhi7xg6QPxEeqLVerzAFUjcWtWRfWrxqnZm8FjKkjV5dBQ1HsBV2KPqv3xrHJ/E0kncEhm2FnmBRJH3Ix6mY2VvO8wE2NJBQjtzv71irnJG1KdZRa/wAwixfQUp2X3JxQi+ANC0VpemoVQ+Rt9saZOfzY9USEhtwW9N9Ng2rb5xWOZzCOiSLG3m2FkDGiavTQvpZwTWGTcMUPsCwoDpgArQmgSDG29E2TR7b0P6Y8kksqCSoYFQtjQe525H74mzmUZ1KghDYNg9Rv98CeL5j8OwMkStG1esHT6hyAQA6ufMcsILCMzlAFvSmwGn6tulHbfvtiPMZgRppUbWAoFbXyskmsRR8SPS2vkDQH7jHmXkAYsoZ/MOzrQ01zWwNwPjCAq8Y4UmZVo3bSCoGtPUSL32JoG+tHbCJ4o8GZlSCkglUnSCwKkf2rHScr5hOlYx5fMOH1Et71sPvjJMwRr1kVdAFQAD2Jcb3iotoRwpfCWYLFXVkK3eoGtuZFHc4lg4eWtUAYnYlTZ29sdlWBXY6mjLEfSpUgfbVucCsv4Uy4aR4VKvq9QIAAYc+RvcdMW5t7EsHGJlaNdLCiLGkftjMrmaq/152fnHQOLeAdC+YrGN2J/wAxxVn35HpsMAcx4CdRrEoZR9XqUdO17740uLQ+7TFqfiOwAG3P/wA4DzTFjywek8NykgIdWq6FUTitmuAzKQvlkE9CaPzR6YtdY6JlJsZZZUZPMQ3zVlOwI57f6YhnzummJtl5UNj8noa2wOymYUkgCtVG7sAj2rG6IGY3sTuAOvtXTHF8Ki8ncp9lQSy8BlDOpCaaOkHnt+5rEuTzLMNKyUwuqFH9+uBPCJh5mlwCKr2B7nFpZwz3aq/IKDX+wcZ8sM0Vxy9DizkJqNs6r6j9PPriv+KqlbdNhYO9X0rmRgTDmiuyn1ctu19b7dsTmQKCVO4JOmrHbvsev3xz/FRpYZjzJphtQJ59SOdf1xWH172AxBazfMcx/wBsV8jn/L9JZSLAF9v0749zsY2ZiaDUKGxBP9AaH3xMY1IG3s1nl8qZWR2B1VfIg8viuRxvw3NuJWQncGiGHUWf3Bwu5yXW5Dencj99/vi1m84h8twDvSvfVhV0fjHZ8H40Y/LkdeCZ2N3fWLW/oBoMoN0b6b/ti7nZTEGEasWVtSAE7joo33o7isK3Ds+gAUUX+q6uxyonkBuMEOHZzQNfqDSWFVCPQ6+pCRzF9+WMvjdUDqxpTL69DJrkaZNRRm0rSkXoAY8geRvBzKZvLAs6KYGV6k1NpKseQYEEb/OEbhGc1sqRLpKq+5NtT7rS3QOxBOGDhkiSQspjmZJHNoGBVt9LN6RYPteNVLBzziMUJlEzOCCCoWhHZ2JO5tR98WI83Pp9YVG6gRFh7bht8UhnAreVHmnUpQKSIH07WqnkRsDRvfFWLjOY8zQZ4EQj0yrCxXV1V7YBT2540szNsjw2IArNozEu7PJrpvnTtpI5UMVcw4cosf4mNNdM0jkekcvLBNMSepO2LXDsu0BdEPnyMxlkKBSLc7mj9IsbDVi5m558xFJCqeSzqRcx3A5XoUbj/qwWNm8fDmH0vnPu6n+2INK5dzI7TanH+ZIqmuy6vy3fIY1y2YaJFjleJSoC1IrRkkbbMrUQe+LGZlzUqOkKQpsRbOzg9DQ0gX83gJN85LmWUeSDeoWXVCNPWqYb++IGyDhrXzIxzO6KhvmTpB3v3GBvhjh0ZgVIzKvk/wAN45N2RhuRswG/MV0xd4p4dMpj6iNtXlspCOegY6jQHPkcAFHitOUYMWiVj5qq3qc8lGwvSDuTywWZUcF0juQbBkF13+3vWNzxCFN51GXYbW9aSOyvWkj22+MBeG5+JT5MKnPAMfXB6Wjsk1IbC/oR8YYwuM7Z0kPrAJK+XzA5mwOfscVcvmmZrpShBOoIQyn+Vx3PttiTJZt4EKNC60dmlkA1X7gMP1OPU81tUkaKrOxLFZiynoLpf6YQGJlwraywY0KtSCB8m8TsrV6QmmuZ0/tuMaBJQLLPtzCupUf/ANJf3OBeey7eassmpoFF2tWrcrYKPWvueWEBa4nl9S/xmBUb0AK9vpN7Y2GirINHl6TW/axixDl1KjQysO+lf1AHTEawyaj6yB/KFvl+bff2wxnz1PGVeunPUDt9vjFpJQp1WC4HXZSeeKWVmAFH6Sd/7EY9Mtbdaom/0Ix1NNrJUZUStmWNEnY7gdvbGNl2vcgDarb9h0xSkkcAuQ463pNfrgvmcy0LIQR52jW1gEpfID/irriHaeBppotnhuYSJZZ1EQJ2aRguscrrnWN5ZCoqKgrC71D1m969uWAeW4jIWZmPmgn16xrJvmfbFyEoTqFaAKWja3fT+X4OMeSDWzSM7C3D5QSdTAkA1ajdzttvf35YnyCM3Pu3XatvsCKv7YCqDYvnf1VuADyruOY74OLIGcqCwRm2utQ7E9PV+2OXli1o3hJNMUs5IfMIJBZHLau4Pf7EHEsiSCLQ3pok1YPqAs8/3xb4sUldY0UKEUppu2YE89Vepgf2wv8AFHcsdRvWS7e7HY/F474Zo4ZumFMhm9NszBQQVUDcnvQ7e+JY807eoMSovodj+UX15nAPKmzqYgsOV9l59P0GC+R4fa65NZsjQq3sTytexxUopPIKTYU4PxZoHR46JVaIHUWCefPqbw2eFuNTiGKJNBKyMEKj1DUTdA+x74XuAwQZeeQTMwIj0XRCiX6mUGuYX9cHfAPADmF8vMq4iZS8S2QWAYbHaxQYHbGU4+ldxpz+WbKxMWV3LG2aRirM2wDGr3GLnA848qsI41JQ2weayPfSBZGrvgZxTLZeLMeQWl3HpSF3dl61IovSt8jeNDwURgy5WHMSZgL9Lr/Dc8/WWaz7YhIVjLk+GGZhmFzREgGi44gqc7plJOr7nGZzieZRzFHJBmJwARGI2Ur01MQSEB96xXyuf8wKFTydfp0mYodVbitBAPOt8WcusuTOlY18thtEpdmBHM6wm93yb9cAjybLvIpTOLOykUyx0Yj32X17e+NoM5l5FBhmzRQih5YcjboCQcVs3xiSbMplh5mVQxkuWCiRySAqxkk+nnZAsWMMeUygjjWJFIRF0gbnb56/OExCTw+AfiJXhhkziOf4vmEJLG3LbURakDkQMGMw2Ub0tFmFIP8A8Ulg/I9Jxp4n4hw9CDNIvnbiMQt/HPsvl7n74g8P53iHlXmI5rZiY6VGdY/yhwSLb3w/LA1zDQRMgbKppNnz5YtEaAVQI3tjfsMW+KZEtWbizMEBUU0qbpIvRGs1XvzGNl43FCSJ5ZYies60PsVBSv8Ad4G8WynCph5gzEUci7iUMBVb2V+k/phoC3wbxAZVYkzR0aEioJIm90IUGh7jGsEmUiV3TPFQzW9MlajtslbX2xSzHjZEdTFP+JhIr0QEsG6GxSlO/LBHi8wngYS5DMSqw/II7rmCpDkgisFMRFLmJjSw5f8AEK31yOjRAAddJNvfsMW5JWdajMNgaTpDhkFdF2O3bAzg3E866K4iE2XPVpR5wA5DYUTe1EisTy8cGY9H4WUSryV2RHHwbO3uLwNAa5ThsSn1t5kpAVnIILHpYP07dMWZckNJ0+ZH7hiP6mtsVcw2dX6YIeVktKSw+wX1H7jG8Du4FSwlq+goy/qC/fpgoZwR9KturFTyIO+/yKIGK9bEHfp/fErzH6SSVG3wcRXsb5gbY7F/RS2S5fNHl5jqelsSv6d8TS8Qkr1gMp2ViBf2YDY8sVASCG2FDmf9RiwjgCy0NGrU2L/QYmSBMoCbohIa+/8AfBKLPHXpIF1u+2//ADDYEYibKwM/8KbyyQQUINX2Vztv74jnyeg0xpxyRhVjuGGxGJdPYJtBfKOB/lNrQ7NRvT8XuMXo0HmagfTKpH/L2/f+pwthWiFjUA3J67djyvFvhnEShr01zNd+47HrWMOTitNo0jOibNZr+IN9IEmoteytVX9iPuDjOM8OUygggx+WdZv6GB9Xzudh1x7PAWm3P8JhqBK2Dz2I5kk9OeGHhkERD6625hwdmX6WIO5HIjCcuiiwa7gPJ5eFKaWJuQ8ugWQ11aheoc6/7YMjxFBEkbjzGkv0+nTpflrZjQ7UBgpnc7GzlWkCqos0aYmrFkcrONMjL5+a8qKKPMFE1VI1Qp2FUS1fG5xfazNqiOLwzLmIqk0xx6TIdDa2JJFb8lJO/UnvhwTwrA0ihZJ1VIiABPJsTQO92Lrly2wD4T4VniLzRSosjNckPl/+nJX+XSbSj+Y4KZHxQ6uXzOUmhBAQMn8VNtxuovqTuMS23pjpFzhfBZsiztlfKljY6tEhZZR0IEltq9tQ2wSl8SMset8tIoBAcvKoCXyLHTyvqMDcx46yyqfwqyZuXokasFJPQtW2PMv4ezObJl4i6hapMtHehb/+Q83PscT/AFjssZl2z2cjgkjUR5f+K5WUuGYilXUAtEbnDBFwyNAWHmrQvaZ+XwTWFvLcAzeWpctm/LW/8l01x/IumHxZxQWR/wAScvxaR2DjVEyPoyz77qVG4O42YnBV6E2GuJ56GU/h2y0maLAlVdk+5BO6YA5LgskIYZyLMzxH6PKzDyFB11KCpYfAw9Q8NijBCRogIH0gCwOWJqqqWiOVdMHagA3hyDItCDk0g8uqIRRq2O+r8wN98X5cvyKMUN8wf2omjgZxLw9C8plEbxSb3PDJoY+zAfV98CI+I54ySxZZo8ykdDzcwApBPbQPUR1BA6YWwDedz8mXk1zNryhX1yaa8ph1ccip79MT+IOGpmMpJEmj+IlK4CkC+RvthdHh2YuJM3JJnh1RWMaoD2ivS4HYm8Esrw7LSErDNPHp3MKOUr30MNrw3X2In4dxd8usGXzSeWzDRHIraonIH03QokdCMWs3wKJ7oNEx/NEzLuepCkA1gBxLhsbMyHiUimFlLCbQyqxG25okgdLxpwvxNnmTX+EGai5LLC3ls9bf5ch/cHDr6EbwwRZRkjlZ8rK/0vCxKTNzYhWum6kEdeeCEsmZNAPHmQCdpYShA6+oEgfpha4r4kK5lMxJkJ4ZdJjWV5ECAXZ3Nizhj4VNxB0LyLlaJ9Atja+7psT8YpoDRM48VDyZ41HSvNjI66WFMPuMWP8A6xlJB6poef8A7jAMD8EAjHpz+fB2y2XPxmGH9Y7wt8WyrnNx5vNZaJECaGIbzF3NgtqUV+mEkM49KLJIGxP9cRsP0wR0otamoc7HPbodqvFHMNZJHI8sdhOSu5xoxBHInHpGNJNsITInkYAGtPOjXP8AXFrhWZUavN9cSr9F8z0APT5GKqZt6rUa99xieSZiqrStzNlRv84VAGJeOSSG1QXY9NtXsFvahjfifBZZWWWJCZHB1pagqR1O/LApc4ZDTAMegUV/Q4tZRtVmwC1RaSN3J5kg1su2/vjNx6u0V2vA1eDgYmjWZqOsCiL6GvULFX74JPmI/wAXMVI1Lp0Gtj0dTv8AGBvCZEgFepyqlCukbWaYmhTEgUD98V+Iq0SKG25sNBFUT9LGr1jqMc849r/pssBsyMl+kh1S2OnX19Kbbi9+fKsX/wAfl3zWTEEqkwLJ5jNsFDgb70dVjYYpZHPKuXZoV+oHzCTte9FhzujYGJjw2OeNmzGmZI4FcHTpOpgQBa2TyGx74lUJjLkOLIsWqRggkfVRNA8v2J2xYfjeWIKLOjE3YjDPICewXlV/thWHAszlGTQI82Go+Wy09qu6hiSK+2Gbg/jPKSqAGGWZQQ8cgCsp2O9dPfBGPVEv+ix4a4tPwp0yzRCWOeRjHIWMbWej2Dub61h7jz+aW2OSXftmAf1BUYRPGvGstmWgbLSGWfLyayixlkYdiRsGFbXhj4f47yTqPMzCJJ/K/pKnsffFyV5oSCq8Qzo1VkowCfTeYFk9z6dh8XivneFz5sGPNRwJCd2WIl2J6C3A0/YYIxcRy7EMJ4Sa2GsH+++CLKdjvX6f7rEW0MQuISZzhUbPE4zeTAsxztUkdcwrb2vzghwniefzY8wTQZYEemARmRqrZiWKH9Bi14q4Q2dZcuzGOADXMaFk2NIU9b3J+MVpeKjLNHDn1Qodo8xGdvYMpOpNhzsjFbWiaLHEeG8TaORRm4dRUhag0c+51mv0wA8LeL8tlIjk545YpIGpgEaQE/zkoOZwX4144ykcTLl8zFJPyjQG7bkLONfA2VEZkl85JcxOQ0rIwIsAjSAOSizhpYyMn/8AyHw5V3zCiuhR7/QjAbj/ABscR0w5LzS3NpSrIqL1pit7jthynhkYloZfLY8wyhlJ6CiL37g4rZPjyFanZIZU2dC1Ub57gbGtsJNbQmBOG56DJqsWYyoyw5+dWuJzyJL1s3I+rvhsUhlDKQ6kekiiK9q2wN/+5snuv4qE3+UuD/phczcMUZMvDpSkhNmKNGkif5UbIfcHD2A3TrqXTy7jmPgje8KfiBctkyHjkfLSsdkiBYSEdDHyPyN8Q5jxdmVZI5oUyV1/GltkPsmmhfzg1wXw/GjNmDJ+Jmk/909B/LGAaUD98Ouuwsi4fx+dUDZvLOnd4fWK2olfqB9hqxbyviTJy+lc1GSbtG2J9iGrF+6N8j7ncfpiA5dGHrAYHuoI/cYnAHz1NmL/AN9R2xBIp7bVjysSu9iuo2sdcd5LICfb74ikW7rE6oSQACSe37nboO+N5oUC1uzG7rZaHUdxfXCZINdQPzbj254yJNVACz2xamGob/UeXYAdPe8eQQ3tvrNBB/U+3TfCAjELqurTVd+f29rx0fhPCoo4zIxBldNTuVGlBzLAHc3QUL1JY4XTw8SRt5jtqJ0Kqj6zyU3e0fXuThhTgmYyaeZHmRJoK+mSI0p5UWvl9sY8ki4oaeAcI1jU6GOowVG2tC3VjyN9uQGEnj08kk8pUa1FM5ApSo2EpG9WLH2wRg8Y56SNgI4FIamkG9kdlv8AvihxATRhMvLMpR9M0x8umZrsRj1W69K2Axmo08l9gp4fVqYXYRfMjI5BSCu46EAWeuxwO4bxNctaeaDFIqLKwG40sTqHc8+fTFPw1DmJ5pJIdAgLl5Be2miSD7V/XFnw/wAF82ZUkNSPImil9CqFZzqr5UEXh9Fmx90PPC+Lefnyu4VUsICCoBXmK62cD/8AE3JRt5RbSzuwUsR6tPMV3G3XEGQ4vHkM034mBIAI2qSCyj2w6EWp25Y9z65jP5jKuVGXBLtGH9RNAFS4FUD2xHUm7Q+8MyUccaqFrbfat/gbffE8mRhkBDRRsD/MoOFvJeI5S7ZbNKIMzGAwOoeXIOhXV0PIjDNlZFZUZKIZbA7YzdoaAWd8KcO/NlEAUElk9On3schhd4XwSWUtmMhNJDApuNZy0iTEcyATar2OGrxblJJspNFFzZDpA5tW5GNvDedWbLRtHQGkAKCRp6URzBGKUnVioXuKeOs5llqXh7CcH6kOqJx7GrUd8B+AZSPPcQabNeTMxiFRk7Bv5VB3IAx06N66GunXCV/iDwh1rPZYkTwj1UNnT8w+dumHGS0kJoajwnLKKXLwqOwjWv6YCZjw08ba8p5SdWgkTVGSOqEbxn4wW8P8XGbhRwbLAGg1/wC67Ys8SzaQoxlZY1AP1MOXesJdkxsTeC8Q4hxBdbZlMrGCwKRR6n225tsL+MX874ViOmQo2ZlXcGd7v/h9WwwN/wAL8/AIjFqQuzu1Bhqazsd8PhAvSeo7Xv0xUm0xUDuENAyN5SeVuVdAoDIe23P++I3zWZju4xmB3jbQ5Hur7E/BxnFOD2RJA3lzgH1A7N/wsPzDtfLG/BuMJNqW6lTaSPkynr7kfGFYFSbjuXYaJwYw2xWdCqse1kaScJnBOFxy57MpE0i5aPR6IpGVdRu9NdKrbDn4yzaxZOVzRpTWobXW3PrhV8NeFoBlYjc0TaQS0bsrFiLs1tti4tJWIZoeFTJvHm2Ar0pKisB9/qxpJPxFQaiy0ndgzL/UHFb8FnYQPIza5gD8mZQXX/Ov/bEg49mk/wA7ItX88DhxXcg0cKgOIyLsSCarc7YvwcMoIzoWd9kjJrbnbdlxdyPD9Jsx+Y91djSPt373ghnoGjBkd7kI3JAe65KpP/jHS2CQunKyQyaonVrU2eQ9wfb2xUfiLNFoJG9fJHTf+X2xZmnklFuoZAd6oWegNe3bEz8NJj8xhTP6Yo1rU3UH4rkMVX2JkUeS8sID9TgkAiudVR5+1VvgxFwR1CI0iVKbkZgbCKOZN+lRdAdTgdwjPQRqEkR1lDkyycyQNlQDmgvcn2wQz3/qJJFgJMegeYVNFlHMV09hy54hvIUE/DkqLo0hs1Nt5cUYoIOSmVzYHcD5wVzeVzeZ8xJJURRu8cV6Nuaaz9bHrQAGCXCsuoi0ZULHDyaROTmqJXue7Hl0x42Y8pSkpVIkUmxybT036nr3xg3bLFbwnAqo4kIEMUn1dSDuVI+1ffFfjEomczOpEmkRiMdFOyqf/wBj9h9K2cTxyFYhmCpE8jM0CDpZ3kI5VVKoPPfBLw74LnKa3KJK9s2tiW9RsmloavnfFqllkkOZiy+Xy5ijmYy1pjSMUzAm3PYrdjfooxYy4/Bx5V7Zpp5Vnmr8qIaVW/lBsjF3LcFy/wCJClWdIVZixb1SyCgAx6Dc0BtthV8UZsZkvBEHaYMRSAlSB+Xbpv15YFkAr4iUZriUOWLAxj1sUNq7X1HXfb4w/wCa4lHryrJYBmCmxuCVYf2+2Eng/hjMwgPlpPwjlF1a4gQdu4O1nniLi8fGSU81omKSKFYUNL2GHz0B9sS0m9jY6cXjEkislPIA0Y9OwDVuSwoAEXtiPiXCPweWkfKyyRuqWFUhkJHsw3B+2F6SHjYbzhPDI52ZOQrtviHiPHOKGJo58oGQggmI2a/pWJ6vQ0xo4XwWSSKN3zkrhgGYIQoLEb225IF7DEqeG1gZpctK8crG2LEurf8AMuw++2Fbh/8AiIqJGi5OY6BWkV6V9zW/Lrizmv8AE+ExnTDKHI21gaQff2wnGQOSG7hXFCS6zoElQgEA+l75Mt9D26YJGLaiLFHmccffh75pf4SPNK1l53dliQnot7tXStsF28By0I4+IyKxFlWBNkdQQdhgcF9isofgJctnmyceYbLwy+tSqjVudwCe398NsX+HuT1B5PMzTHcvLJdf9OFjiXgXiJMbHMxzNGbUspBH7m8EstmOPRgLpgkH814qWVhiQ35zwdkpFpsvGaGxA0ke4I3BwJg/EcO0pIxmyhJCyXckR/4/5kra+eB5znHuTLlx89R9sY+e40dvJypJHKzviUn6x2h5UIVtSDfI98DuJ8JikoyABh9LqaYf9Q3+2ObyZ7iOTlWGSeLKwtdNpLxqf5Re4+ME834N4hmN5eIjQw/LGeXwDh9K2xWVvEGbzU8xyEcqSxsvrdwDpA58ueDuWz+dygCtAMzFyuIEOoqt1J3H3xt4b8F5bKEsjNJIQAXbagD0rDKyLyJBPYHfA5LXgIEcN45ls0aicahzQjSwPW1O4wVSPruMA+OeGsvPRkj3HKQGnH/VzOFh8zxDLuIEnDI1mOSboP5duZwdU9DZLlSoFRqNIveqqv5enycAeJ8Vikuh/DB/LsGI62d9N42lmWUMsSyLH7H0/v19hti7leEiEETCyAPSCLr/AI+zH9BjWq2MCxxiSW2CoFB1KoHa6PSvfBfgmXdWOYbeaQHRYvyk/mA5A6eWKmYmkzTskKgICN1UUzjZUB5aF6nrgzBmUSD+IxI/Mz+nXIPyKL+kdfthyEgXxHIQRqZpkjKsBp8zmFH5qHMsTfxhXzfDnW2y/mLHIv02A1HbZRzU9OtYYeDcPOZZ85mgXBIEUfV2vZQO39rwy5XhxhcMAJs29k71HH7X+VBy6k+2JuhVYAfx1mUjSN8rpNaQVtdgPpFrX6YCcQ8YtJKrslwodSQsdiwHp1HqAd6w0cVkQ2XlMgJIklDVqP8A8cX8qA7FgSTjbwrkNQNxitmlKjZzfpjT/hHU9cPCzQregDw3xXlBJrlRi55v6d+pbn32C9B84Yof8RsowCgvGCTrcqNQ7lQNtR/bDG3DdVAJEGbn/DG3x2+MKfivK5XzPJYRoqLqlda1sx+lF9+pxH4yeisoB5nxLLmWSLKgI8jNd7BQaUC/ZRZPcnD94J8KxZIEs3mTOAGY8tug9v645PlcnMNb5USPFt6tPQG6PuDjpPhz/ESOQaJ/4b+42J679DeHyJ1UQjXo8vFe1UOnfA/OxKSgkF6HLWdrJB39+mJFkZqK+oEX9VkfryHtjzMZMuaNDrvuf67YwWCyNYgWLAsWPP8A7YuqaHqFD/fXFJ8qRuTf2/sMTAE16jy5YGIB+KmKTZQqxVmnq62II9VjrsBglxvhhlEif+2ylSAASSdhVj0/OAn+IM+iCM3UglQr6efqANn4w0rICgJIrl84rSTEAPAGZ/gtGxto20ct1rYA9/nBnjWVJjuIlJYzrjNcyLtSezD+mA+Vy3lZxxW0oEi1tuNiP0o4YQx5kn4wPdgacO4p58KyBQSwBIvl3+cexZgkfQVa9+1fbClwOUw56bK84XAkjvbTZOoe2+G9Xujf74HGmBaSViNxQHT++K2fzyRIZJKpd9uuJX2N71X+zWOc+N+JS5mdcjApXq7HoD1O/LrgjG2JsjjV+MSuzExZQGlAHqlbtvyA6nFo5zN8Jb1M2Yyd8z9UY5Ufb3w18H4fGkAhQ6Qg0jajQ6jsW5nEiZHYgl3B2Ic3/wCcX288FRbyHEYZ0EkTBgdwB/fE08gumU/Ixz/P+FZss5fISlLNtEfpPweWN8r4+miIjz0RjI210QP15YXS8oFL7HqVRQ6j4wreOFVYVcUWVvR0NnYYJcN8QQzn+FOjX+U0DiHxlwl5ssRsSrBtjWwIJ+9YEqeSgY3Dg6hReo7KOWjuxA/NgVmuHeczQoB5K7Oy7u5HNbJ5XzJxVj8VIsJCGT1E63NBv+VR0BxWyvE8zmCsOWjWGOqLVe3W75416tCtMvvxrLZMeUPW++0Y9CjoCf64DcOP43MBnKFjskbckVTz+Pb74YofDeViTy9CuSLZ3F0PbsT0Awn8Y4D5M0QR6EtmifUgBFg10o4FTB2dGyRMj61GmFAVjNdORcfuAe14D8W4jE2tEcrAP86S9322jTuT/N0xBxPick5EUakQ7KNvr6Wey4q5wZfKABmSaf6iaFCj6VAF9eZ7AYFElsySETypqi0KgCrHf0/yRrXKhu3v8Ya5eI5bKoFllUEGjXfvQwk8M/E5u/Iby0BOqV92cnmR79/tiqnDly+eMM4E90AzbjcbNRPPDaTw2CwMPE/8RECMuVUlv5jz9jXPArw74RkncS5n6XYsVYWT3Zvb2w98J4THGu0aC+dCqHa8WMpp31JQ/LZ3oYz7JL8SqfpvFlkjVUXatho2H6H+uFrxH4LSdy1qkjbBlF+odGHWxyI64PZ7iYUjRGSx2F7bfON9CdQQTR36e2JTaKeTnua4fn8g+uFnlj52AT7eofHbDBwPx3FOumf+C1879J+/2w1uLosf3vC7xjwVlZmLU0bHmY6o/Y7YfZPEiKaGLL8SjkYhHQrV7Gz8/GLsemqB2bcm8ctz3hLM5UeblpdYUEsOTUPa/V8DFvh/+IqqoWQOzV6tqrvQ/wC+B8d/qwv7LfG5WzedTKD/AChTyV2B9PxZw8FQAAeQ79P0xy3gniKKKebMSBiZCAg7KO+DWa/xQRfphsc92r9sVLjk8JB2Q8T5NH0mro2pB5H27Ymq92Pv84QIf8U4yfVGAOwP9MEj/iBlXQj6e13t+2IfHJeD7Io8Azb5jP5iaq0hUVTzuzf9sPxW99qrcY514Tz0Uc7u7bzyHSTyoch9++H2XMRgj1adV799+QHXCndgif08yarCFwc+ZxPMsAKAQavaycFfHPF2ysPMmSQ6Yxyvp054q+EuEtlIbI1Sv6nJ3N9Fs9ADikqixXka3NcgDt1xRzGczJ+mNEA21u9/pQ5YnyzmQA731XqMTToOZX73uPtiQKKpOzKZZUCjfTGpFnsSTy+MXZAGXSyhgenMfe8QSuKJUWfnGj5hjuKPYYAAXE/A2Vk9SgxydCmwJ71ihNl+KQoFjcZlAeWmj+h3/fDdBaj0gg9Rdj98bBgL/wBn/wAYpTaFQqfgIsuv8ONQdqJFkatiR74KZH0+co/IRR6nbme+PcZgejX0qZw7JsDas5vqw5fb2wgZnPNJmmkeiwjJ5bGuV4zGY1gZzYPm4lK+i3bduhrn8YO+F+Bwu0rOC/l2VBOxPv3xmMxb0yUdAggWOEKg0gJYr3wk+NDpnysi7NQ3+DjMZjHj/cuWkdA84+WD1PP3xpmd+fTGYzGRR4Yx+uNlFbdMZjMPwRLEN66dsWH5sOgqsZjMSAH/ABjGTyzVEDfr1wsf4mFRFGNCXr+uvVXaxjMZjSH7ES0y14f8LZWXLxu8QLFASbPP9cMnD+FwpssaL02Ucv0x5jMObZSJ34dE6jVGjC6oqKr9MBsx4RybMR5Kjcbgkd/fGYzEQk7BoVvF/hyHLgNGX51Raxt9sCuHcZmiVqa9JXSW3q+dXjMZjpWUrMvQtwni0mYzKvLTGJGZdtr233646lEoZAT2GMxmMJ7LjoizK+ltJKnmCMLvBvEs8svlvpI71R/Y4zGYQxkEQHIY1kf4588ZjMICsGO+/XEXEpSqSEH7dOWMxmG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32015" y="5356373"/>
            <a:ext cx="44134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sz="28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Gracias por escuchar</a:t>
            </a:r>
          </a:p>
          <a:p>
            <a:pPr algn="r"/>
            <a:endParaRPr lang="es-CL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s-C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Carlos Estevez Valencia</a:t>
            </a:r>
          </a:p>
          <a:p>
            <a:pPr algn="r"/>
            <a:r>
              <a:rPr lang="es-C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estevezcarlos.valencia@gmail.com</a:t>
            </a:r>
            <a:endParaRPr lang="es-C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4260" y="0"/>
            <a:ext cx="4464496" cy="692696"/>
          </a:xfrm>
        </p:spPr>
        <p:txBody>
          <a:bodyPr/>
          <a:lstStyle/>
          <a:p>
            <a:r>
              <a:rPr lang="es-ES" sz="2800" dirty="0" smtClean="0"/>
              <a:t>Gobernanza del Agua (2)</a:t>
            </a:r>
            <a:endParaRPr lang="es-ES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89250193"/>
              </p:ext>
            </p:extLst>
          </p:nvPr>
        </p:nvGraphicFramePr>
        <p:xfrm>
          <a:off x="107504" y="764705"/>
          <a:ext cx="8784976" cy="129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520" y="764704"/>
            <a:ext cx="8568952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600" dirty="0" smtClean="0"/>
              <a:t>Se </a:t>
            </a:r>
            <a:r>
              <a:rPr lang="es-ES" sz="2600" dirty="0"/>
              <a:t>refiere a los sistemas políticos, sociales, económicos, legales y administrativos vigentes que influyen en el acceso y uso del agua, la protección contra la contaminación y la gestión</a:t>
            </a:r>
            <a:r>
              <a:rPr lang="es-ES" sz="2600" dirty="0" smtClean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1520" y="2348880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prstClr val="black"/>
                </a:solidFill>
              </a:rPr>
              <a:t>Incide en la equidad y eficiencia en la asignación y distribución de los recursos y servicios hídricos y posibilita un equilibrio entre usos  del agua para distintas actividades socioeconómicas resguardando las funciones y servicios que proporciona en la preservación del ecosistema.</a:t>
            </a:r>
          </a:p>
          <a:p>
            <a:pPr lvl="0"/>
            <a:endParaRPr lang="es-ES" sz="2600" dirty="0">
              <a:solidFill>
                <a:prstClr val="black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prstClr val="black"/>
                </a:solidFill>
              </a:rPr>
              <a:t>Incluye la formulación participativa y la implementación de políticas de agua, con estándares claros y prácticos basados ​​en la ciencia, la ética y la sostenibilidad del recurso.</a:t>
            </a:r>
          </a:p>
        </p:txBody>
      </p:sp>
    </p:spTree>
    <p:extLst>
      <p:ext uri="{BB962C8B-B14F-4D97-AF65-F5344CB8AC3E}">
        <p14:creationId xmlns:p14="http://schemas.microsoft.com/office/powerpoint/2010/main" val="33083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548680"/>
          </a:xfrm>
        </p:spPr>
        <p:txBody>
          <a:bodyPr/>
          <a:lstStyle/>
          <a:p>
            <a:pPr algn="ctr"/>
            <a:r>
              <a:rPr lang="es-ES" sz="2800" dirty="0" smtClean="0"/>
              <a:t>Gobernanza del Agua (3)</a:t>
            </a:r>
            <a:endParaRPr lang="es-ES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28841211"/>
              </p:ext>
            </p:extLst>
          </p:nvPr>
        </p:nvGraphicFramePr>
        <p:xfrm>
          <a:off x="179512" y="1397000"/>
          <a:ext cx="871296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0" y="547994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Toda vez que </a:t>
            </a:r>
            <a:r>
              <a:rPr lang="es-ES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gobernanza del agua </a:t>
            </a:r>
            <a:r>
              <a:rPr lang="es-ES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incluye </a:t>
            </a:r>
            <a:r>
              <a:rPr lang="es-ES" sz="2500" dirty="0" smtClean="0"/>
              <a:t>(entre otras cosas):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500" dirty="0" smtClean="0"/>
              <a:t>la definición e implementación de estrategias y políticas,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500" dirty="0" smtClean="0"/>
              <a:t>la definición y actualización de un marco regulatorio y </a:t>
            </a:r>
            <a:r>
              <a:rPr lang="es-ES" sz="2500" dirty="0"/>
              <a:t>de una institucionalidad apropiada </a:t>
            </a:r>
            <a:endParaRPr lang="es-ES" sz="25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500" dirty="0" smtClean="0"/>
              <a:t>el monitoreo de cantidad y calidad y la consecuente fiscalización 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500" dirty="0" smtClean="0"/>
              <a:t>El establecimiento de mecanismos de participación, colaboración y coordinación</a:t>
            </a:r>
          </a:p>
          <a:p>
            <a:endParaRPr lang="es-ES" sz="2500" dirty="0" smtClean="0"/>
          </a:p>
          <a:p>
            <a:pPr algn="just"/>
            <a:r>
              <a:rPr lang="es-ES" sz="2500" dirty="0" smtClean="0"/>
              <a:t>… resulta evidente que toca elementos </a:t>
            </a:r>
            <a:r>
              <a:rPr lang="es-ES" sz="2500" dirty="0"/>
              <a:t>fundamentales en la conformación del </a:t>
            </a:r>
            <a:r>
              <a:rPr lang="es-E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en torno al </a:t>
            </a:r>
            <a:r>
              <a:rPr lang="es-E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agua</a:t>
            </a:r>
            <a:r>
              <a:rPr lang="es-ES" sz="2500" dirty="0" smtClean="0"/>
              <a:t>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9512" y="5241879"/>
            <a:ext cx="896448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/>
              <a:t>El 2° Informe sobre la Situación de los Recursos Hídricos en el Mundo </a:t>
            </a:r>
            <a:r>
              <a:rPr lang="es-ES" sz="2400" dirty="0" smtClean="0"/>
              <a:t>de UNESCO (Agua para un Mundo Sostenible</a:t>
            </a:r>
            <a:r>
              <a:rPr lang="es-ES" sz="2400" dirty="0"/>
              <a:t>,</a:t>
            </a:r>
            <a:r>
              <a:rPr lang="es-ES" sz="2400" dirty="0" smtClean="0"/>
              <a:t> 2015) , reconoce que es en la </a:t>
            </a:r>
            <a:r>
              <a:rPr lang="es-ES" sz="2400" dirty="0"/>
              <a:t>gobernabilidad de los recursos hídricos, </a:t>
            </a:r>
            <a:r>
              <a:rPr lang="es-ES" sz="2400" dirty="0" smtClean="0"/>
              <a:t>donde </a:t>
            </a:r>
            <a:r>
              <a:rPr lang="es-ES" sz="2400" dirty="0"/>
              <a:t>radica la verdadera crisis del agua y no tanto en la escasez o abundancia del recurso. </a:t>
            </a:r>
          </a:p>
        </p:txBody>
      </p:sp>
    </p:spTree>
    <p:extLst>
      <p:ext uri="{BB962C8B-B14F-4D97-AF65-F5344CB8AC3E}">
        <p14:creationId xmlns:p14="http://schemas.microsoft.com/office/powerpoint/2010/main" val="16565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9"/>
            <a:ext cx="9144000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1188368"/>
          </a:xfrm>
        </p:spPr>
        <p:txBody>
          <a:bodyPr/>
          <a:lstStyle/>
          <a:p>
            <a:r>
              <a:rPr lang="es-CL" sz="2600" dirty="0" smtClean="0"/>
              <a:t>La Gobernanza del Agua debe lidiar el desafío del Cambio Global, propio del </a:t>
            </a:r>
            <a:r>
              <a:rPr lang="es-CL" sz="2600" i="1" dirty="0" err="1" smtClean="0"/>
              <a:t>antropoceno</a:t>
            </a:r>
            <a:r>
              <a:rPr lang="es-CL" sz="2600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0BD75A-9CE9-4DA5-B62F-DE4F9CC7A0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15334495"/>
              </p:ext>
            </p:extLst>
          </p:nvPr>
        </p:nvGraphicFramePr>
        <p:xfrm>
          <a:off x="683568" y="1340768"/>
          <a:ext cx="698477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2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46188"/>
            <a:ext cx="7236296" cy="46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165125" y="-6396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rgbClr val="7030A0"/>
                </a:solidFill>
              </a:rPr>
              <a:t>Últimos 35 años</a:t>
            </a:r>
            <a:endParaRPr lang="es-CL" sz="2800" dirty="0">
              <a:solidFill>
                <a:srgbClr val="7030A0"/>
              </a:solidFill>
            </a:endParaRPr>
          </a:p>
        </p:txBody>
      </p:sp>
      <p:sp>
        <p:nvSpPr>
          <p:cNvPr id="4" name="Cerrar llave 3"/>
          <p:cNvSpPr/>
          <p:nvPr/>
        </p:nvSpPr>
        <p:spPr>
          <a:xfrm rot="16200000">
            <a:off x="3844489" y="1727664"/>
            <a:ext cx="432048" cy="2520282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/>
          <p:cNvSpPr txBox="1"/>
          <p:nvPr/>
        </p:nvSpPr>
        <p:spPr>
          <a:xfrm>
            <a:off x="2794140" y="1954411"/>
            <a:ext cx="295232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Más del 60% de la población</a:t>
            </a:r>
          </a:p>
          <a:p>
            <a:r>
              <a:rPr lang="es-CL" dirty="0" smtClean="0"/>
              <a:t>Más del 60% del PIB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" y="4112"/>
            <a:ext cx="2047138" cy="6831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865008"/>
            <a:ext cx="4670686" cy="19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76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507853"/>
              </p:ext>
            </p:extLst>
          </p:nvPr>
        </p:nvGraphicFramePr>
        <p:xfrm>
          <a:off x="1941353" y="987229"/>
          <a:ext cx="7128792" cy="414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l="4475" t="2399" r="17203" b="4073"/>
          <a:stretch>
            <a:fillRect/>
          </a:stretch>
        </p:blipFill>
        <p:spPr bwMode="auto">
          <a:xfrm>
            <a:off x="-1" y="0"/>
            <a:ext cx="19642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/>
          <p:cNvSpPr>
            <a:spLocks/>
          </p:cNvSpPr>
          <p:nvPr/>
        </p:nvSpPr>
        <p:spPr bwMode="auto">
          <a:xfrm rot="-5400000">
            <a:off x="3942654" y="2837641"/>
            <a:ext cx="558800" cy="2716115"/>
          </a:xfrm>
          <a:prstGeom prst="rightBrace">
            <a:avLst>
              <a:gd name="adj1" fmla="val 4277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915816" y="228600"/>
            <a:ext cx="525658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dirty="0"/>
              <a:t>Disponibilidad per </a:t>
            </a:r>
            <a:r>
              <a:rPr lang="es-ES_tradnl" b="1" dirty="0" smtClean="0"/>
              <a:t>cápita</a:t>
            </a:r>
          </a:p>
          <a:p>
            <a:pPr>
              <a:spcBef>
                <a:spcPct val="50000"/>
              </a:spcBef>
            </a:pPr>
            <a:r>
              <a:rPr lang="es-ES_tradnl" sz="1400" b="1" dirty="0" smtClean="0"/>
              <a:t>Escorrentía mundial: 6.600 M3/</a:t>
            </a:r>
            <a:r>
              <a:rPr lang="es-ES_tradnl" sz="1400" b="1" dirty="0" err="1" smtClean="0"/>
              <a:t>hab</a:t>
            </a:r>
            <a:r>
              <a:rPr lang="es-ES_tradnl" sz="1400" b="1" dirty="0" smtClean="0"/>
              <a:t>/año</a:t>
            </a:r>
            <a:endParaRPr lang="es-ES" sz="1400" b="1" dirty="0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295400" y="304800"/>
            <a:ext cx="2700536" cy="1738296"/>
          </a:xfrm>
          <a:prstGeom prst="line">
            <a:avLst/>
          </a:prstGeom>
          <a:noFill/>
          <a:ln w="31750">
            <a:solidFill>
              <a:schemeClr val="bg1">
                <a:lumMod val="50000"/>
                <a:lumOff val="50000"/>
              </a:schemeClr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143000" y="2895600"/>
            <a:ext cx="1916832" cy="1037456"/>
          </a:xfrm>
          <a:prstGeom prst="line">
            <a:avLst/>
          </a:prstGeom>
          <a:noFill/>
          <a:ln w="31750">
            <a:solidFill>
              <a:schemeClr val="bg1">
                <a:lumMod val="50000"/>
                <a:lumOff val="50000"/>
              </a:schemeClr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1964241" y="6433591"/>
            <a:ext cx="7216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Fuente: Diagnóstico de la gestión de recursos hídricos, DGA, Banco Mundial-DGA 2011.</a:t>
            </a:r>
            <a:endParaRPr lang="es-CL"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944084" y="5019052"/>
            <a:ext cx="525658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006CB7"/>
                </a:solidFill>
              </a:rPr>
              <a:t>No estamos hablando de la actual mega sequía </a:t>
            </a:r>
          </a:p>
          <a:p>
            <a:pPr algn="ctr"/>
            <a:r>
              <a:rPr lang="es-CL" b="1" dirty="0" smtClean="0">
                <a:solidFill>
                  <a:srgbClr val="006CB7"/>
                </a:solidFill>
              </a:rPr>
              <a:t>(sino de la tendencia de las últimas cuatro décadas)</a:t>
            </a:r>
            <a:endParaRPr lang="es-CL" b="1" dirty="0">
              <a:solidFill>
                <a:srgbClr val="006CB7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15816" y="5733256"/>
            <a:ext cx="52848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En la </a:t>
            </a:r>
            <a:r>
              <a:rPr lang="es-CL" b="1" dirty="0" err="1"/>
              <a:t>M</a:t>
            </a:r>
            <a:r>
              <a:rPr lang="es-CL" b="1" dirty="0" err="1" smtClean="0"/>
              <a:t>acrozona</a:t>
            </a:r>
            <a:r>
              <a:rPr lang="es-CL" b="1" dirty="0" smtClean="0"/>
              <a:t> Austral la escorrentía </a:t>
            </a:r>
          </a:p>
          <a:p>
            <a:pPr algn="ctr"/>
            <a:r>
              <a:rPr lang="es-CL" b="1" dirty="0" smtClean="0"/>
              <a:t>es </a:t>
            </a:r>
            <a:r>
              <a:rPr lang="es-CL" b="1" dirty="0"/>
              <a:t> </a:t>
            </a:r>
            <a:r>
              <a:rPr lang="es-CL" b="1" dirty="0" smtClean="0"/>
              <a:t>de 2.3 millones M3/</a:t>
            </a:r>
            <a:r>
              <a:rPr lang="es-CL" b="1" dirty="0" err="1"/>
              <a:t>h</a:t>
            </a:r>
            <a:r>
              <a:rPr lang="es-CL" b="1" dirty="0" err="1" smtClean="0"/>
              <a:t>ab</a:t>
            </a:r>
            <a:r>
              <a:rPr lang="es-CL" b="1" dirty="0" smtClean="0"/>
              <a:t>/Año </a:t>
            </a:r>
            <a:endParaRPr lang="es-CL" b="1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989588263"/>
              </p:ext>
            </p:extLst>
          </p:nvPr>
        </p:nvGraphicFramePr>
        <p:xfrm>
          <a:off x="2690760" y="995543"/>
          <a:ext cx="4392488" cy="280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lecha derecha 4"/>
          <p:cNvSpPr/>
          <p:nvPr/>
        </p:nvSpPr>
        <p:spPr>
          <a:xfrm>
            <a:off x="2483768" y="3347314"/>
            <a:ext cx="144016" cy="127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9343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2" grpId="0" animBg="1"/>
      <p:bldP spid="4" grpId="0" animBg="1"/>
      <p:bldGraphic spid="14" grpId="0">
        <p:bldAsOne/>
      </p:bldGraphic>
    </p:bld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14170</TotalTime>
  <Words>2965</Words>
  <Application>Microsoft Macintosh PowerPoint</Application>
  <PresentationFormat>Presentación en pantalla (4:3)</PresentationFormat>
  <Paragraphs>379</Paragraphs>
  <Slides>36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36</vt:i4>
      </vt:variant>
    </vt:vector>
  </HeadingPairs>
  <TitlesOfParts>
    <vt:vector size="63" baseType="lpstr">
      <vt:lpstr>Arial</vt:lpstr>
      <vt:lpstr>Bodoni MT</vt:lpstr>
      <vt:lpstr>Calibri</vt:lpstr>
      <vt:lpstr>Comic Sans MS</vt:lpstr>
      <vt:lpstr>Courier New</vt:lpstr>
      <vt:lpstr>Forte</vt:lpstr>
      <vt:lpstr>High Tower Text</vt:lpstr>
      <vt:lpstr>Impact</vt:lpstr>
      <vt:lpstr>Tahoma</vt:lpstr>
      <vt:lpstr>Times New Roman</vt:lpstr>
      <vt:lpstr>Tw Cen MT</vt:lpstr>
      <vt:lpstr>Verdana</vt:lpstr>
      <vt:lpstr>Verdana Bold</vt:lpstr>
      <vt:lpstr>Wingdings</vt:lpstr>
      <vt:lpstr>ヒラギノ角ゴ Pro W3</vt:lpstr>
      <vt:lpstr>Diseño personalizado</vt:lpstr>
      <vt:lpstr>1_Office Theme</vt:lpstr>
      <vt:lpstr>4_Office Theme</vt:lpstr>
      <vt:lpstr>2_Office Theme</vt:lpstr>
      <vt:lpstr>3_Office Theme</vt:lpstr>
      <vt:lpstr>Gota</vt:lpstr>
      <vt:lpstr>1_Diseño personalizado</vt:lpstr>
      <vt:lpstr>2_Diseño personalizado</vt:lpstr>
      <vt:lpstr>6_Office Theme</vt:lpstr>
      <vt:lpstr>4_Diseño personalizado</vt:lpstr>
      <vt:lpstr>5_Office Theme</vt:lpstr>
      <vt:lpstr>10_Office Theme</vt:lpstr>
      <vt:lpstr>Gobernanza y gestión del agua  brechas institucionales y legales Academia Chilena de Ciencias Agronómicas   </vt:lpstr>
      <vt:lpstr>Existe una estrecha relación entre 3 conceptos cuyas fronteras son relativamente permeables</vt:lpstr>
      <vt:lpstr>Gobernanza del Agua</vt:lpstr>
      <vt:lpstr>Gobernanza del Agua (2)</vt:lpstr>
      <vt:lpstr>Gobernanza del Agua (3)</vt:lpstr>
      <vt:lpstr>Presentación de PowerPoint</vt:lpstr>
      <vt:lpstr>La Gobernanza del Agua debe lidiar el desafío del Cambio Global, propio del antropoceno.</vt:lpstr>
      <vt:lpstr>Presentación de PowerPoint</vt:lpstr>
      <vt:lpstr>Presentación de PowerPoint</vt:lpstr>
      <vt:lpstr>Presentación de PowerPoint</vt:lpstr>
      <vt:lpstr>Gestión Sostenible del Agua  [El objetivo de la Gobernanza del Agua]</vt:lpstr>
      <vt:lpstr>Presentación de PowerPoint</vt:lpstr>
      <vt:lpstr>Presentación de PowerPoint</vt:lpstr>
      <vt:lpstr> </vt:lpstr>
      <vt:lpstr>brechas de gobernabilidad en aguas.   </vt:lpstr>
      <vt:lpstr>Reducción de brechas de gobernabilidad  en las políticas del agua  </vt:lpstr>
      <vt:lpstr>La gobernanza del agua requiere hacerse cargo de sus brechas.   </vt:lpstr>
      <vt:lpstr>brechas de gobernabilidad en las políticas del agua.   </vt:lpstr>
      <vt:lpstr>Herramientas con que se está abordando la brecha política [Chile]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 Dourojeanni Schlotfeldt (DGA)</dc:creator>
  <cp:lastModifiedBy>Usuario de Microsoft Office</cp:lastModifiedBy>
  <cp:revision>456</cp:revision>
  <cp:lastPrinted>2017-07-05T17:12:57Z</cp:lastPrinted>
  <dcterms:created xsi:type="dcterms:W3CDTF">2016-04-06T18:08:06Z</dcterms:created>
  <dcterms:modified xsi:type="dcterms:W3CDTF">2020-12-11T11:37:13Z</dcterms:modified>
</cp:coreProperties>
</file>