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embeddings/oleObject7.bin" ContentType="application/vnd.openxmlformats-officedocument.oleObject"/>
  <Override PartName="/ppt/notesSlides/notesSlide12.xml" ContentType="application/vnd.openxmlformats-officedocument.presentationml.notesSlide+xml"/>
  <Override PartName="/ppt/embeddings/oleObject8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9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328" r:id="rId2"/>
    <p:sldId id="514" r:id="rId3"/>
    <p:sldId id="515" r:id="rId4"/>
    <p:sldId id="453" r:id="rId5"/>
    <p:sldId id="454" r:id="rId6"/>
    <p:sldId id="455" r:id="rId7"/>
    <p:sldId id="456" r:id="rId8"/>
    <p:sldId id="459" r:id="rId9"/>
    <p:sldId id="460" r:id="rId10"/>
    <p:sldId id="461" r:id="rId11"/>
    <p:sldId id="462" r:id="rId12"/>
    <p:sldId id="463" r:id="rId13"/>
    <p:sldId id="465" r:id="rId14"/>
    <p:sldId id="464" r:id="rId15"/>
    <p:sldId id="554" r:id="rId16"/>
    <p:sldId id="517" r:id="rId17"/>
    <p:sldId id="518" r:id="rId18"/>
    <p:sldId id="519" r:id="rId19"/>
    <p:sldId id="552" r:id="rId20"/>
    <p:sldId id="553" r:id="rId21"/>
    <p:sldId id="521" r:id="rId22"/>
    <p:sldId id="522" r:id="rId23"/>
    <p:sldId id="523" r:id="rId24"/>
    <p:sldId id="524" r:id="rId25"/>
    <p:sldId id="525" r:id="rId26"/>
    <p:sldId id="526" r:id="rId27"/>
    <p:sldId id="527" r:id="rId28"/>
    <p:sldId id="529" r:id="rId29"/>
    <p:sldId id="530" r:id="rId30"/>
    <p:sldId id="450" r:id="rId31"/>
    <p:sldId id="447" r:id="rId32"/>
    <p:sldId id="448" r:id="rId33"/>
    <p:sldId id="449" r:id="rId34"/>
    <p:sldId id="528" r:id="rId35"/>
    <p:sldId id="531" r:id="rId36"/>
    <p:sldId id="420" r:id="rId37"/>
    <p:sldId id="419" r:id="rId38"/>
    <p:sldId id="532" r:id="rId39"/>
    <p:sldId id="533" r:id="rId40"/>
    <p:sldId id="535" r:id="rId41"/>
    <p:sldId id="536" r:id="rId42"/>
    <p:sldId id="541" r:id="rId43"/>
    <p:sldId id="542" r:id="rId44"/>
    <p:sldId id="543" r:id="rId45"/>
    <p:sldId id="544" r:id="rId46"/>
    <p:sldId id="545" r:id="rId47"/>
    <p:sldId id="546" r:id="rId48"/>
    <p:sldId id="547" r:id="rId49"/>
    <p:sldId id="548" r:id="rId50"/>
    <p:sldId id="549" r:id="rId51"/>
    <p:sldId id="557" r:id="rId52"/>
    <p:sldId id="550" r:id="rId53"/>
    <p:sldId id="555" r:id="rId54"/>
    <p:sldId id="558" r:id="rId55"/>
    <p:sldId id="556" r:id="rId56"/>
  </p:sldIdLst>
  <p:sldSz cx="9144000" cy="6858000" type="screen4x3"/>
  <p:notesSz cx="7053263" cy="93091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4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288" y="-192"/>
      </p:cViewPr>
      <p:guideLst>
        <p:guide orient="horz" pos="2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000000"/>
          </a:solidFill>
          <a:prstDash val="solid"/>
        </a:ln>
      </c:spPr>
    </c:sideWall>
    <c:backWall>
      <c:thickness val="0"/>
      <c:spPr>
        <a:noFill/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0466200466200466"/>
          <c:y val="0.0213675213675214"/>
          <c:w val="0.953379953379953"/>
          <c:h val="0.9188034188034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FF0000"/>
            </a:solidFill>
            <a:ln w="10309">
              <a:solidFill>
                <a:srgbClr val="FF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0.0153972356424791"/>
                  <c:y val="-0.00638487671416732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119991539618274"/>
                  <c:y val="-0.0126646823425023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0918570109031719"/>
                  <c:y val="-0.0100475563290158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0345661707866313"/>
                  <c:y val="-0.00816888103445073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047203960330035"/>
                  <c:y val="-0.0181265812556435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0145051115116251"/>
                  <c:y val="-0.016157750261565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0411640549462883"/>
                  <c:y val="-0.0114957183639521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063489860097794"/>
                  <c:y val="-0.0355820771239746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00625070822094015"/>
                  <c:y val="-0.028005959649108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010814291067093"/>
                  <c:y val="-0.00527732903222383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153780179402586"/>
                  <c:y val="-0.0290413699317966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017610598455409"/>
                  <c:y val="-0.0146016710197339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.0182443639767428"/>
                  <c:y val="-0.00624822010436579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204769444918933"/>
                  <c:y val="-0.0146661902302807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.0243084840278733"/>
                  <c:y val="-0.0161546473476249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.0265410645430238"/>
                  <c:y val="-0.0125280257327007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0.0299392902506882"/>
                  <c:y val="-0.00482286983674052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.0379993765933445"/>
                  <c:y val="-0.0089673356891512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0.0355699524464904"/>
                  <c:y val="-0.0055999250849578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0.0293205871347582"/>
                  <c:y val="0.00338003625401845"/>
                </c:manualLayout>
              </c:layout>
              <c:spPr>
                <a:noFill/>
                <a:ln w="20617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061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74" b="1" i="0" u="none" strike="noStrike" baseline="0">
                    <a:solidFill>
                      <a:srgbClr val="000080"/>
                    </a:solidFill>
                    <a:latin typeface="Arial"/>
                    <a:ea typeface="Arial"/>
                    <a:cs typeface="Arial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1987.0</c:v>
                </c:pt>
                <c:pt idx="1">
                  <c:v>1990.0</c:v>
                </c:pt>
                <c:pt idx="2">
                  <c:v>1993.0</c:v>
                </c:pt>
                <c:pt idx="3">
                  <c:v>1996.0</c:v>
                </c:pt>
                <c:pt idx="4">
                  <c:v>1999.0</c:v>
                </c:pt>
                <c:pt idx="5">
                  <c:v>2002.0</c:v>
                </c:pt>
                <c:pt idx="6">
                  <c:v>2004.0</c:v>
                </c:pt>
                <c:pt idx="7">
                  <c:v>2005.0</c:v>
                </c:pt>
                <c:pt idx="8">
                  <c:v>2006.0</c:v>
                </c:pt>
                <c:pt idx="9">
                  <c:v>2007.0</c:v>
                </c:pt>
                <c:pt idx="10">
                  <c:v>2008.0</c:v>
                </c:pt>
                <c:pt idx="11">
                  <c:v>2009.0</c:v>
                </c:pt>
                <c:pt idx="12">
                  <c:v>2010.0</c:v>
                </c:pt>
                <c:pt idx="13">
                  <c:v>2011.0</c:v>
                </c:pt>
                <c:pt idx="14">
                  <c:v>2012.0</c:v>
                </c:pt>
                <c:pt idx="15">
                  <c:v>2013.0</c:v>
                </c:pt>
                <c:pt idx="16">
                  <c:v>2014.0</c:v>
                </c:pt>
                <c:pt idx="17">
                  <c:v>2015.0</c:v>
                </c:pt>
                <c:pt idx="18">
                  <c:v>2016.0</c:v>
                </c:pt>
                <c:pt idx="19">
                  <c:v>2017.0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7.5</c:v>
                </c:pt>
                <c:pt idx="1">
                  <c:v>9.8</c:v>
                </c:pt>
                <c:pt idx="2">
                  <c:v>12.04</c:v>
                </c:pt>
                <c:pt idx="3">
                  <c:v>14.04</c:v>
                </c:pt>
                <c:pt idx="4">
                  <c:v>16.36</c:v>
                </c:pt>
                <c:pt idx="5">
                  <c:v>17.0</c:v>
                </c:pt>
                <c:pt idx="6">
                  <c:v>17.3</c:v>
                </c:pt>
                <c:pt idx="7">
                  <c:v>18.5</c:v>
                </c:pt>
                <c:pt idx="8">
                  <c:v>19.4</c:v>
                </c:pt>
                <c:pt idx="9">
                  <c:v>22.1</c:v>
                </c:pt>
                <c:pt idx="10">
                  <c:v>20.8</c:v>
                </c:pt>
                <c:pt idx="11">
                  <c:v>21.5</c:v>
                </c:pt>
                <c:pt idx="12">
                  <c:v>23.0</c:v>
                </c:pt>
                <c:pt idx="13">
                  <c:v>22.0</c:v>
                </c:pt>
                <c:pt idx="14">
                  <c:v>23.6</c:v>
                </c:pt>
                <c:pt idx="15">
                  <c:v>25.3</c:v>
                </c:pt>
                <c:pt idx="16">
                  <c:v>25.2</c:v>
                </c:pt>
                <c:pt idx="17">
                  <c:v>24.2</c:v>
                </c:pt>
                <c:pt idx="18">
                  <c:v>24.6</c:v>
                </c:pt>
                <c:pt idx="19">
                  <c:v>23.9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42447896"/>
        <c:axId val="543002552"/>
        <c:axId val="0"/>
      </c:bar3DChart>
      <c:catAx>
        <c:axId val="542447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0309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812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s-ES"/>
          </a:p>
        </c:txPr>
        <c:crossAx val="5430025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43002552"/>
        <c:scaling>
          <c:orientation val="minMax"/>
        </c:scaling>
        <c:delete val="0"/>
        <c:axPos val="l"/>
        <c:majorGridlines>
          <c:spPr>
            <a:ln w="10309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0309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974" b="1" i="0" u="none" strike="noStrike" baseline="0">
                <a:solidFill>
                  <a:srgbClr val="333399"/>
                </a:solidFill>
                <a:latin typeface="Tahoma"/>
                <a:ea typeface="Tahoma"/>
                <a:cs typeface="Tahoma"/>
              </a:defRPr>
            </a:pPr>
            <a:endParaRPr lang="es-ES"/>
          </a:p>
        </c:txPr>
        <c:crossAx val="542447896"/>
        <c:crosses val="autoZero"/>
        <c:crossBetween val="between"/>
      </c:valAx>
      <c:spPr>
        <a:noFill/>
        <a:ln w="2061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64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2011.0</c:v>
                </c:pt>
                <c:pt idx="1">
                  <c:v>2016.0</c:v>
                </c:pt>
                <c:pt idx="2">
                  <c:v>2017.0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8.200000000000001</c:v>
                </c:pt>
                <c:pt idx="1">
                  <c:v>13.4</c:v>
                </c:pt>
                <c:pt idx="2">
                  <c:v>16.0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9866296"/>
        <c:axId val="529869768"/>
      </c:barChart>
      <c:catAx>
        <c:axId val="529866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ES"/>
          </a:p>
        </c:txPr>
        <c:crossAx val="529869768"/>
        <c:crosses val="autoZero"/>
        <c:auto val="1"/>
        <c:lblAlgn val="ctr"/>
        <c:lblOffset val="100"/>
        <c:noMultiLvlLbl val="0"/>
      </c:catAx>
      <c:valAx>
        <c:axId val="529869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ES"/>
          </a:p>
        </c:txPr>
        <c:crossAx val="529866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39274966753648"/>
          <c:y val="0.0206314320336262"/>
          <c:w val="0.926121835884125"/>
          <c:h val="0.8094300059309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fld id="{33740386-EAF2-46D2-9BE4-C616B4069BCA}" type="VALUE">
                      <a:rPr lang="en-US" smtClean="0"/>
                      <a:pPr/>
                      <a:t>[VALOR]</a:t>
                    </a:fld>
                    <a:r>
                      <a:rPr lang="en-US" smtClean="0"/>
                      <a:t>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2003.0</c:v>
                </c:pt>
                <c:pt idx="1">
                  <c:v>2009.0</c:v>
                </c:pt>
                <c:pt idx="2">
                  <c:v>2016.0</c:v>
                </c:pt>
              </c:numCache>
            </c:numRef>
          </c:cat>
          <c:val>
            <c:numRef>
              <c:f>Hoja1!$B$2:$B$4</c:f>
              <c:numCache>
                <c:formatCode>General</c:formatCode>
                <c:ptCount val="3"/>
                <c:pt idx="0">
                  <c:v>6.3</c:v>
                </c:pt>
                <c:pt idx="1">
                  <c:v>9.4</c:v>
                </c:pt>
                <c:pt idx="2">
                  <c:v>12.0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1753160"/>
        <c:axId val="541748696"/>
      </c:barChart>
      <c:catAx>
        <c:axId val="541753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ES"/>
          </a:p>
        </c:txPr>
        <c:crossAx val="541748696"/>
        <c:crosses val="autoZero"/>
        <c:auto val="1"/>
        <c:lblAlgn val="ctr"/>
        <c:lblOffset val="100"/>
        <c:noMultiLvlLbl val="0"/>
      </c:catAx>
      <c:valAx>
        <c:axId val="541748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41753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D7C009-8860-40BC-9030-1BF877316ED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5BB57E3-F5E8-42A2-9A67-E614AA4987B6}">
      <dgm:prSet/>
      <dgm:spPr/>
      <dgm:t>
        <a:bodyPr/>
        <a:lstStyle/>
        <a:p>
          <a:r>
            <a:rPr lang="es-CL" dirty="0" smtClean="0">
              <a:solidFill>
                <a:schemeClr val="tx1"/>
              </a:solidFill>
            </a:rPr>
            <a:t>ALIMENTACIÓN SALUDABLE</a:t>
          </a:r>
        </a:p>
      </dgm:t>
    </dgm:pt>
    <dgm:pt modelId="{C9DAF88A-38A4-460D-B92F-573C31E21C06}" type="parTrans" cxnId="{88A2FB20-8B0D-4BA0-BD59-24725698DBCB}">
      <dgm:prSet/>
      <dgm:spPr/>
      <dgm:t>
        <a:bodyPr/>
        <a:lstStyle/>
        <a:p>
          <a:endParaRPr lang="es-ES"/>
        </a:p>
      </dgm:t>
    </dgm:pt>
    <dgm:pt modelId="{782FC566-8B7D-493F-818D-4D27A8B8CF01}" type="sibTrans" cxnId="{88A2FB20-8B0D-4BA0-BD59-24725698DBCB}">
      <dgm:prSet/>
      <dgm:spPr/>
      <dgm:t>
        <a:bodyPr/>
        <a:lstStyle/>
        <a:p>
          <a:endParaRPr lang="es-ES"/>
        </a:p>
      </dgm:t>
    </dgm:pt>
    <dgm:pt modelId="{8CDCCB01-4FD6-4C63-A1A5-B4A2E49FE158}">
      <dgm:prSet/>
      <dgm:spPr/>
      <dgm:t>
        <a:bodyPr/>
        <a:lstStyle/>
        <a:p>
          <a:r>
            <a:rPr lang="es-CL" dirty="0" smtClean="0">
              <a:solidFill>
                <a:schemeClr val="tx1"/>
              </a:solidFill>
            </a:rPr>
            <a:t>EFECTOS EN LA SALUD: obesidad, diabetes, hipertensión, cáncer</a:t>
          </a:r>
        </a:p>
      </dgm:t>
    </dgm:pt>
    <dgm:pt modelId="{4BF44447-8352-40E4-9CE9-24ED1D815D4A}" type="parTrans" cxnId="{BE44E97B-7E01-4782-9C7F-F6303E090600}">
      <dgm:prSet/>
      <dgm:spPr/>
      <dgm:t>
        <a:bodyPr/>
        <a:lstStyle/>
        <a:p>
          <a:endParaRPr lang="es-ES"/>
        </a:p>
      </dgm:t>
    </dgm:pt>
    <dgm:pt modelId="{5131E00E-25FC-4D24-BFC3-A9DF0F9BF476}" type="sibTrans" cxnId="{BE44E97B-7E01-4782-9C7F-F6303E090600}">
      <dgm:prSet/>
      <dgm:spPr/>
      <dgm:t>
        <a:bodyPr/>
        <a:lstStyle/>
        <a:p>
          <a:endParaRPr lang="es-ES"/>
        </a:p>
      </dgm:t>
    </dgm:pt>
    <dgm:pt modelId="{DAE999D2-D2D5-49CC-8B02-5A5BF7CD2343}">
      <dgm:prSet/>
      <dgm:spPr/>
      <dgm:t>
        <a:bodyPr/>
        <a:lstStyle/>
        <a:p>
          <a:r>
            <a:rPr lang="es-CL" dirty="0" smtClean="0">
              <a:solidFill>
                <a:schemeClr val="tx1"/>
              </a:solidFill>
            </a:rPr>
            <a:t>PÉRDIDAS DE ALIMENTOS: AÑO Y DIA NACIONAL DE FRUTAS Y VERDURAS</a:t>
          </a:r>
        </a:p>
      </dgm:t>
    </dgm:pt>
    <dgm:pt modelId="{AEAFAE7E-16D5-4C43-8129-74EA8606C65B}" type="parTrans" cxnId="{8871F3C8-D11F-40E9-B2B5-8DA836237205}">
      <dgm:prSet/>
      <dgm:spPr/>
      <dgm:t>
        <a:bodyPr/>
        <a:lstStyle/>
        <a:p>
          <a:endParaRPr lang="es-ES"/>
        </a:p>
      </dgm:t>
    </dgm:pt>
    <dgm:pt modelId="{379ECC97-F2D3-4EDA-9B71-01A6315DBB0E}" type="sibTrans" cxnId="{8871F3C8-D11F-40E9-B2B5-8DA836237205}">
      <dgm:prSet/>
      <dgm:spPr/>
      <dgm:t>
        <a:bodyPr/>
        <a:lstStyle/>
        <a:p>
          <a:endParaRPr lang="es-ES"/>
        </a:p>
      </dgm:t>
    </dgm:pt>
    <dgm:pt modelId="{5F7F2EF9-2E37-43A5-9D32-6F36853EAD0F}" type="pres">
      <dgm:prSet presAssocID="{43D7C009-8860-40BC-9030-1BF877316E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A390AD1-E81B-4192-B3EE-E3396C721912}" type="pres">
      <dgm:prSet presAssocID="{B5BB57E3-F5E8-42A2-9A67-E614AA4987B6}" presName="parentText" presStyleLbl="node1" presStyleIdx="0" presStyleCnt="3" custLinFactNeighborX="-106" custLinFactNeighborY="80542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FB287A8-7E2C-43E5-8C23-86CA43A80272}" type="pres">
      <dgm:prSet presAssocID="{782FC566-8B7D-493F-818D-4D27A8B8CF01}" presName="spacer" presStyleCnt="0"/>
      <dgm:spPr/>
    </dgm:pt>
    <dgm:pt modelId="{67C1064A-2A22-4DB9-8C7F-B0A61F95B9AC}" type="pres">
      <dgm:prSet presAssocID="{8CDCCB01-4FD6-4C63-A1A5-B4A2E49FE15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0651927-DD1B-4008-8F97-BC6E74917D7A}" type="pres">
      <dgm:prSet presAssocID="{5131E00E-25FC-4D24-BFC3-A9DF0F9BF476}" presName="spacer" presStyleCnt="0"/>
      <dgm:spPr/>
    </dgm:pt>
    <dgm:pt modelId="{8A97723B-CE78-4EF5-B020-6399400314F2}" type="pres">
      <dgm:prSet presAssocID="{DAE999D2-D2D5-49CC-8B02-5A5BF7CD2343}" presName="parentText" presStyleLbl="node1" presStyleIdx="2" presStyleCnt="3" custLinFactY="-14932" custLinFactNeighborX="1111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0C57B41-B9B7-4794-A7B3-0EB24DADD2CE}" type="presOf" srcId="{43D7C009-8860-40BC-9030-1BF877316ED2}" destId="{5F7F2EF9-2E37-43A5-9D32-6F36853EAD0F}" srcOrd="0" destOrd="0" presId="urn:microsoft.com/office/officeart/2005/8/layout/vList2"/>
    <dgm:cxn modelId="{8871F3C8-D11F-40E9-B2B5-8DA836237205}" srcId="{43D7C009-8860-40BC-9030-1BF877316ED2}" destId="{DAE999D2-D2D5-49CC-8B02-5A5BF7CD2343}" srcOrd="2" destOrd="0" parTransId="{AEAFAE7E-16D5-4C43-8129-74EA8606C65B}" sibTransId="{379ECC97-F2D3-4EDA-9B71-01A6315DBB0E}"/>
    <dgm:cxn modelId="{88A2FB20-8B0D-4BA0-BD59-24725698DBCB}" srcId="{43D7C009-8860-40BC-9030-1BF877316ED2}" destId="{B5BB57E3-F5E8-42A2-9A67-E614AA4987B6}" srcOrd="0" destOrd="0" parTransId="{C9DAF88A-38A4-460D-B92F-573C31E21C06}" sibTransId="{782FC566-8B7D-493F-818D-4D27A8B8CF01}"/>
    <dgm:cxn modelId="{E97622AB-8206-4C3F-80DD-FC69D931BFFC}" type="presOf" srcId="{DAE999D2-D2D5-49CC-8B02-5A5BF7CD2343}" destId="{8A97723B-CE78-4EF5-B020-6399400314F2}" srcOrd="0" destOrd="0" presId="urn:microsoft.com/office/officeart/2005/8/layout/vList2"/>
    <dgm:cxn modelId="{F5D5D8B3-6A8D-48EC-BECC-8A4406ED8315}" type="presOf" srcId="{8CDCCB01-4FD6-4C63-A1A5-B4A2E49FE158}" destId="{67C1064A-2A22-4DB9-8C7F-B0A61F95B9AC}" srcOrd="0" destOrd="0" presId="urn:microsoft.com/office/officeart/2005/8/layout/vList2"/>
    <dgm:cxn modelId="{4351D851-BEED-4AE1-A32E-33F98D4092C3}" type="presOf" srcId="{B5BB57E3-F5E8-42A2-9A67-E614AA4987B6}" destId="{7A390AD1-E81B-4192-B3EE-E3396C721912}" srcOrd="0" destOrd="0" presId="urn:microsoft.com/office/officeart/2005/8/layout/vList2"/>
    <dgm:cxn modelId="{BE44E97B-7E01-4782-9C7F-F6303E090600}" srcId="{43D7C009-8860-40BC-9030-1BF877316ED2}" destId="{8CDCCB01-4FD6-4C63-A1A5-B4A2E49FE158}" srcOrd="1" destOrd="0" parTransId="{4BF44447-8352-40E4-9CE9-24ED1D815D4A}" sibTransId="{5131E00E-25FC-4D24-BFC3-A9DF0F9BF476}"/>
    <dgm:cxn modelId="{176B4EE7-2E3C-4B55-92D6-C921F3A67672}" type="presParOf" srcId="{5F7F2EF9-2E37-43A5-9D32-6F36853EAD0F}" destId="{7A390AD1-E81B-4192-B3EE-E3396C721912}" srcOrd="0" destOrd="0" presId="urn:microsoft.com/office/officeart/2005/8/layout/vList2"/>
    <dgm:cxn modelId="{7E3D4E9E-0889-4F94-AA69-040614349C3D}" type="presParOf" srcId="{5F7F2EF9-2E37-43A5-9D32-6F36853EAD0F}" destId="{8FB287A8-7E2C-43E5-8C23-86CA43A80272}" srcOrd="1" destOrd="0" presId="urn:microsoft.com/office/officeart/2005/8/layout/vList2"/>
    <dgm:cxn modelId="{F7601A3F-55E3-49D8-AF3C-A8A317C6307C}" type="presParOf" srcId="{5F7F2EF9-2E37-43A5-9D32-6F36853EAD0F}" destId="{67C1064A-2A22-4DB9-8C7F-B0A61F95B9AC}" srcOrd="2" destOrd="0" presId="urn:microsoft.com/office/officeart/2005/8/layout/vList2"/>
    <dgm:cxn modelId="{C5C70B4C-8EBA-4B0E-BAB0-261EE217C3B6}" type="presParOf" srcId="{5F7F2EF9-2E37-43A5-9D32-6F36853EAD0F}" destId="{90651927-DD1B-4008-8F97-BC6E74917D7A}" srcOrd="3" destOrd="0" presId="urn:microsoft.com/office/officeart/2005/8/layout/vList2"/>
    <dgm:cxn modelId="{506A7C4B-D0F4-492C-8BB1-AC2B2F724603}" type="presParOf" srcId="{5F7F2EF9-2E37-43A5-9D32-6F36853EAD0F}" destId="{8A97723B-CE78-4EF5-B020-6399400314F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011133-136D-429E-ABD4-8A3817D8769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B6C9AEF6-8C99-406E-ACB7-22783DA623A6}">
      <dgm:prSet phldrT="[Texto]"/>
      <dgm:spPr/>
      <dgm:t>
        <a:bodyPr/>
        <a:lstStyle/>
        <a:p>
          <a:r>
            <a:rPr lang="es-ES" dirty="0" smtClean="0"/>
            <a:t>Vitaminas</a:t>
          </a:r>
          <a:endParaRPr lang="es-CL" dirty="0"/>
        </a:p>
      </dgm:t>
    </dgm:pt>
    <dgm:pt modelId="{85893574-18F2-4D18-A1D7-FFDB59ADF311}" type="parTrans" cxnId="{C47A841D-DBD6-4231-AF0B-C559CEF1BFF2}">
      <dgm:prSet/>
      <dgm:spPr/>
      <dgm:t>
        <a:bodyPr/>
        <a:lstStyle/>
        <a:p>
          <a:endParaRPr lang="es-CL"/>
        </a:p>
      </dgm:t>
    </dgm:pt>
    <dgm:pt modelId="{2841E38C-4A7B-416E-8163-5D2E74B636EC}" type="sibTrans" cxnId="{C47A841D-DBD6-4231-AF0B-C559CEF1BFF2}">
      <dgm:prSet/>
      <dgm:spPr/>
      <dgm:t>
        <a:bodyPr/>
        <a:lstStyle/>
        <a:p>
          <a:endParaRPr lang="es-CL"/>
        </a:p>
      </dgm:t>
    </dgm:pt>
    <dgm:pt modelId="{6BF0167D-54D5-4E9D-93BA-7D9F0281E969}">
      <dgm:prSet/>
      <dgm:spPr/>
      <dgm:t>
        <a:bodyPr/>
        <a:lstStyle/>
        <a:p>
          <a:r>
            <a:rPr lang="es-ES" smtClean="0"/>
            <a:t>Minerales</a:t>
          </a:r>
          <a:endParaRPr lang="es-ES" dirty="0" smtClean="0"/>
        </a:p>
      </dgm:t>
    </dgm:pt>
    <dgm:pt modelId="{3C33E684-54CC-4D1F-A4D7-D8F377344D8E}" type="parTrans" cxnId="{A4085BDA-8000-42AA-8744-DA57010C2388}">
      <dgm:prSet/>
      <dgm:spPr/>
      <dgm:t>
        <a:bodyPr/>
        <a:lstStyle/>
        <a:p>
          <a:endParaRPr lang="es-CL"/>
        </a:p>
      </dgm:t>
    </dgm:pt>
    <dgm:pt modelId="{E0290908-B6CA-48DB-A3B0-9DE5FA76D4CE}" type="sibTrans" cxnId="{A4085BDA-8000-42AA-8744-DA57010C2388}">
      <dgm:prSet/>
      <dgm:spPr/>
      <dgm:t>
        <a:bodyPr/>
        <a:lstStyle/>
        <a:p>
          <a:endParaRPr lang="es-CL"/>
        </a:p>
      </dgm:t>
    </dgm:pt>
    <dgm:pt modelId="{7AF43E6D-798B-489C-8719-23B984180D17}">
      <dgm:prSet/>
      <dgm:spPr/>
      <dgm:t>
        <a:bodyPr/>
        <a:lstStyle/>
        <a:p>
          <a:r>
            <a:rPr lang="es-ES" smtClean="0"/>
            <a:t>Compuestos bioactivos </a:t>
          </a:r>
          <a:endParaRPr lang="es-ES" dirty="0" smtClean="0"/>
        </a:p>
      </dgm:t>
    </dgm:pt>
    <dgm:pt modelId="{2B4B71EA-3459-43F8-8FAC-C1BE6879C721}" type="parTrans" cxnId="{F05C307F-2FDF-4B44-ABD1-5E63738246A4}">
      <dgm:prSet/>
      <dgm:spPr/>
      <dgm:t>
        <a:bodyPr/>
        <a:lstStyle/>
        <a:p>
          <a:endParaRPr lang="es-CL"/>
        </a:p>
      </dgm:t>
    </dgm:pt>
    <dgm:pt modelId="{3FDCBDB1-C275-4318-87D0-7C381DFF7D19}" type="sibTrans" cxnId="{F05C307F-2FDF-4B44-ABD1-5E63738246A4}">
      <dgm:prSet/>
      <dgm:spPr/>
      <dgm:t>
        <a:bodyPr/>
        <a:lstStyle/>
        <a:p>
          <a:endParaRPr lang="es-CL"/>
        </a:p>
      </dgm:t>
    </dgm:pt>
    <dgm:pt modelId="{C06B02CE-12A8-4466-9A77-76500A0F4C1D}">
      <dgm:prSet/>
      <dgm:spPr/>
      <dgm:t>
        <a:bodyPr/>
        <a:lstStyle/>
        <a:p>
          <a:r>
            <a:rPr lang="es-ES" smtClean="0"/>
            <a:t>Fibra dietética</a:t>
          </a:r>
          <a:endParaRPr lang="es-ES" dirty="0" smtClean="0"/>
        </a:p>
      </dgm:t>
    </dgm:pt>
    <dgm:pt modelId="{5A22CF33-DB45-44D9-B552-E86400392052}" type="parTrans" cxnId="{A63BDFAD-D5F9-4A9C-8FAB-F280C9C3714E}">
      <dgm:prSet/>
      <dgm:spPr/>
      <dgm:t>
        <a:bodyPr/>
        <a:lstStyle/>
        <a:p>
          <a:endParaRPr lang="es-CL"/>
        </a:p>
      </dgm:t>
    </dgm:pt>
    <dgm:pt modelId="{EFEF5E88-7E84-415B-8011-E24B43016305}" type="sibTrans" cxnId="{A63BDFAD-D5F9-4A9C-8FAB-F280C9C3714E}">
      <dgm:prSet/>
      <dgm:spPr/>
      <dgm:t>
        <a:bodyPr/>
        <a:lstStyle/>
        <a:p>
          <a:endParaRPr lang="es-CL"/>
        </a:p>
      </dgm:t>
    </dgm:pt>
    <dgm:pt modelId="{252848B9-CA6B-462F-88D5-F3B526E16185}">
      <dgm:prSet/>
      <dgm:spPr/>
      <dgm:t>
        <a:bodyPr/>
        <a:lstStyle/>
        <a:p>
          <a:r>
            <a:rPr lang="es-ES" smtClean="0"/>
            <a:t>Agua</a:t>
          </a:r>
          <a:endParaRPr lang="es-ES" dirty="0" smtClean="0"/>
        </a:p>
      </dgm:t>
    </dgm:pt>
    <dgm:pt modelId="{A58996AF-237C-41AA-8D61-86B418CA9446}" type="parTrans" cxnId="{10FABAE7-BF1F-4F65-8A44-9809CA069459}">
      <dgm:prSet/>
      <dgm:spPr/>
      <dgm:t>
        <a:bodyPr/>
        <a:lstStyle/>
        <a:p>
          <a:endParaRPr lang="es-CL"/>
        </a:p>
      </dgm:t>
    </dgm:pt>
    <dgm:pt modelId="{A8BF5755-6A12-4FE9-8172-9816A47774FA}" type="sibTrans" cxnId="{10FABAE7-BF1F-4F65-8A44-9809CA069459}">
      <dgm:prSet/>
      <dgm:spPr/>
      <dgm:t>
        <a:bodyPr/>
        <a:lstStyle/>
        <a:p>
          <a:endParaRPr lang="es-CL"/>
        </a:p>
      </dgm:t>
    </dgm:pt>
    <dgm:pt modelId="{321E3D75-4A87-431B-91EA-6A0AC8086C65}">
      <dgm:prSet/>
      <dgm:spPr/>
      <dgm:t>
        <a:bodyPr/>
        <a:lstStyle/>
        <a:p>
          <a:r>
            <a:rPr lang="es-ES" smtClean="0"/>
            <a:t>Bajas o libres de sodio</a:t>
          </a:r>
          <a:endParaRPr lang="es-ES" dirty="0" smtClean="0"/>
        </a:p>
      </dgm:t>
    </dgm:pt>
    <dgm:pt modelId="{6B963DD5-1327-4C31-B84B-0377282727E5}" type="parTrans" cxnId="{623A28CD-4E0B-4E76-8CEA-364CD1D5FB70}">
      <dgm:prSet/>
      <dgm:spPr/>
      <dgm:t>
        <a:bodyPr/>
        <a:lstStyle/>
        <a:p>
          <a:endParaRPr lang="es-CL"/>
        </a:p>
      </dgm:t>
    </dgm:pt>
    <dgm:pt modelId="{C7034593-EF63-483E-96FD-047B858DDF2B}" type="sibTrans" cxnId="{623A28CD-4E0B-4E76-8CEA-364CD1D5FB70}">
      <dgm:prSet/>
      <dgm:spPr/>
      <dgm:t>
        <a:bodyPr/>
        <a:lstStyle/>
        <a:p>
          <a:endParaRPr lang="es-CL"/>
        </a:p>
      </dgm:t>
    </dgm:pt>
    <dgm:pt modelId="{4280AAF4-3AF4-4476-B752-859F63C9581D}">
      <dgm:prSet/>
      <dgm:spPr/>
      <dgm:t>
        <a:bodyPr/>
        <a:lstStyle/>
        <a:p>
          <a:r>
            <a:rPr lang="es-ES" dirty="0" smtClean="0"/>
            <a:t>Bajas en grasas</a:t>
          </a:r>
          <a:endParaRPr lang="es-CL" dirty="0" smtClean="0"/>
        </a:p>
      </dgm:t>
    </dgm:pt>
    <dgm:pt modelId="{3FD5482D-57AF-486B-B7F0-5A042F6103C1}" type="parTrans" cxnId="{39668F99-97F2-45B5-87B7-E1BA85596422}">
      <dgm:prSet/>
      <dgm:spPr/>
      <dgm:t>
        <a:bodyPr/>
        <a:lstStyle/>
        <a:p>
          <a:endParaRPr lang="es-CL"/>
        </a:p>
      </dgm:t>
    </dgm:pt>
    <dgm:pt modelId="{A6CF2740-BF79-428D-9AEB-A232F182C0AE}" type="sibTrans" cxnId="{39668F99-97F2-45B5-87B7-E1BA85596422}">
      <dgm:prSet/>
      <dgm:spPr/>
      <dgm:t>
        <a:bodyPr/>
        <a:lstStyle/>
        <a:p>
          <a:endParaRPr lang="es-CL"/>
        </a:p>
      </dgm:t>
    </dgm:pt>
    <dgm:pt modelId="{523FA865-0356-4EFB-9476-C7383AA30CF2}">
      <dgm:prSet/>
      <dgm:spPr/>
      <dgm:t>
        <a:bodyPr/>
        <a:lstStyle/>
        <a:p>
          <a:r>
            <a:rPr lang="es-CL" dirty="0" smtClean="0"/>
            <a:t>Bajas en calorías</a:t>
          </a:r>
        </a:p>
      </dgm:t>
    </dgm:pt>
    <dgm:pt modelId="{53D2A4D6-1AF9-423A-AABD-8FED77339DEC}" type="parTrans" cxnId="{8549BE1A-9AA5-40C3-8953-2B6CD335AA5E}">
      <dgm:prSet/>
      <dgm:spPr/>
      <dgm:t>
        <a:bodyPr/>
        <a:lstStyle/>
        <a:p>
          <a:endParaRPr lang="es-CL"/>
        </a:p>
      </dgm:t>
    </dgm:pt>
    <dgm:pt modelId="{D67C7385-5050-4665-805F-FBAFEFA2BD70}" type="sibTrans" cxnId="{8549BE1A-9AA5-40C3-8953-2B6CD335AA5E}">
      <dgm:prSet/>
      <dgm:spPr/>
      <dgm:t>
        <a:bodyPr/>
        <a:lstStyle/>
        <a:p>
          <a:endParaRPr lang="es-CL"/>
        </a:p>
      </dgm:t>
    </dgm:pt>
    <dgm:pt modelId="{A5D19AA1-0192-44A3-9600-E4C53171FD5D}" type="pres">
      <dgm:prSet presAssocID="{B8011133-136D-429E-ABD4-8A3817D8769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E9CBE07F-E6C6-491B-B896-CDAC6BBD5420}" type="pres">
      <dgm:prSet presAssocID="{B6C9AEF6-8C99-406E-ACB7-22783DA623A6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F0CEEC3-0FFE-494C-9A2E-219F6B6FD230}" type="pres">
      <dgm:prSet presAssocID="{2841E38C-4A7B-416E-8163-5D2E74B636EC}" presName="sibTrans" presStyleCnt="0"/>
      <dgm:spPr/>
    </dgm:pt>
    <dgm:pt modelId="{8891A7CE-485F-48CE-B0C9-03B845DB410E}" type="pres">
      <dgm:prSet presAssocID="{6BF0167D-54D5-4E9D-93BA-7D9F0281E969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147FFBF-13B4-4DF4-B34C-438D6CACEE91}" type="pres">
      <dgm:prSet presAssocID="{E0290908-B6CA-48DB-A3B0-9DE5FA76D4CE}" presName="sibTrans" presStyleCnt="0"/>
      <dgm:spPr/>
    </dgm:pt>
    <dgm:pt modelId="{11EC5114-C612-476E-BDE4-AEC7892A727A}" type="pres">
      <dgm:prSet presAssocID="{7AF43E6D-798B-489C-8719-23B984180D1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B045F22-180B-4536-BB61-2C37FB833D24}" type="pres">
      <dgm:prSet presAssocID="{3FDCBDB1-C275-4318-87D0-7C381DFF7D19}" presName="sibTrans" presStyleCnt="0"/>
      <dgm:spPr/>
    </dgm:pt>
    <dgm:pt modelId="{3EA9795E-D3DA-4ED3-B2B0-F98231257B04}" type="pres">
      <dgm:prSet presAssocID="{C06B02CE-12A8-4466-9A77-76500A0F4C1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C252E18-78CD-465D-96C5-0E627C03F65B}" type="pres">
      <dgm:prSet presAssocID="{EFEF5E88-7E84-415B-8011-E24B43016305}" presName="sibTrans" presStyleCnt="0"/>
      <dgm:spPr/>
    </dgm:pt>
    <dgm:pt modelId="{75D73EDA-BAF4-4F29-BCA3-4487B019E07D}" type="pres">
      <dgm:prSet presAssocID="{252848B9-CA6B-462F-88D5-F3B526E16185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719AD91-F991-41DE-8100-6263FA87F774}" type="pres">
      <dgm:prSet presAssocID="{A8BF5755-6A12-4FE9-8172-9816A47774FA}" presName="sibTrans" presStyleCnt="0"/>
      <dgm:spPr/>
    </dgm:pt>
    <dgm:pt modelId="{AFE419E2-232F-49B1-B35C-27D0C5E0C1E1}" type="pres">
      <dgm:prSet presAssocID="{321E3D75-4A87-431B-91EA-6A0AC8086C65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66C4052-F59E-496D-A5FD-70ADC1D7F43F}" type="pres">
      <dgm:prSet presAssocID="{C7034593-EF63-483E-96FD-047B858DDF2B}" presName="sibTrans" presStyleCnt="0"/>
      <dgm:spPr/>
    </dgm:pt>
    <dgm:pt modelId="{9BC70318-E623-4AB5-81D6-4EF4C9399233}" type="pres">
      <dgm:prSet presAssocID="{4280AAF4-3AF4-4476-B752-859F63C9581D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01548CC-F6BB-4A7B-8EDE-C8A512833C9B}" type="pres">
      <dgm:prSet presAssocID="{A6CF2740-BF79-428D-9AEB-A232F182C0AE}" presName="sibTrans" presStyleCnt="0"/>
      <dgm:spPr/>
    </dgm:pt>
    <dgm:pt modelId="{95E792BE-3FE0-42F5-985D-6C8E6431AC0E}" type="pres">
      <dgm:prSet presAssocID="{523FA865-0356-4EFB-9476-C7383AA30CF2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4A9759AF-8311-4AD2-9CAB-4A5A3ACEE05A}" type="presOf" srcId="{B8011133-136D-429E-ABD4-8A3817D87699}" destId="{A5D19AA1-0192-44A3-9600-E4C53171FD5D}" srcOrd="0" destOrd="0" presId="urn:microsoft.com/office/officeart/2005/8/layout/default"/>
    <dgm:cxn modelId="{A4085BDA-8000-42AA-8744-DA57010C2388}" srcId="{B8011133-136D-429E-ABD4-8A3817D87699}" destId="{6BF0167D-54D5-4E9D-93BA-7D9F0281E969}" srcOrd="1" destOrd="0" parTransId="{3C33E684-54CC-4D1F-A4D7-D8F377344D8E}" sibTransId="{E0290908-B6CA-48DB-A3B0-9DE5FA76D4CE}"/>
    <dgm:cxn modelId="{40A4AFEF-770C-498E-B4A4-F7C4DF246CB7}" type="presOf" srcId="{B6C9AEF6-8C99-406E-ACB7-22783DA623A6}" destId="{E9CBE07F-E6C6-491B-B896-CDAC6BBD5420}" srcOrd="0" destOrd="0" presId="urn:microsoft.com/office/officeart/2005/8/layout/default"/>
    <dgm:cxn modelId="{3E920FE8-763C-444C-805E-AC0647C7BB19}" type="presOf" srcId="{6BF0167D-54D5-4E9D-93BA-7D9F0281E969}" destId="{8891A7CE-485F-48CE-B0C9-03B845DB410E}" srcOrd="0" destOrd="0" presId="urn:microsoft.com/office/officeart/2005/8/layout/default"/>
    <dgm:cxn modelId="{677E07F2-2D4D-4F50-82B7-E150C37B77D8}" type="presOf" srcId="{523FA865-0356-4EFB-9476-C7383AA30CF2}" destId="{95E792BE-3FE0-42F5-985D-6C8E6431AC0E}" srcOrd="0" destOrd="0" presId="urn:microsoft.com/office/officeart/2005/8/layout/default"/>
    <dgm:cxn modelId="{A63BDFAD-D5F9-4A9C-8FAB-F280C9C3714E}" srcId="{B8011133-136D-429E-ABD4-8A3817D87699}" destId="{C06B02CE-12A8-4466-9A77-76500A0F4C1D}" srcOrd="3" destOrd="0" parTransId="{5A22CF33-DB45-44D9-B552-E86400392052}" sibTransId="{EFEF5E88-7E84-415B-8011-E24B43016305}"/>
    <dgm:cxn modelId="{8549BE1A-9AA5-40C3-8953-2B6CD335AA5E}" srcId="{B8011133-136D-429E-ABD4-8A3817D87699}" destId="{523FA865-0356-4EFB-9476-C7383AA30CF2}" srcOrd="7" destOrd="0" parTransId="{53D2A4D6-1AF9-423A-AABD-8FED77339DEC}" sibTransId="{D67C7385-5050-4665-805F-FBAFEFA2BD70}"/>
    <dgm:cxn modelId="{39668F99-97F2-45B5-87B7-E1BA85596422}" srcId="{B8011133-136D-429E-ABD4-8A3817D87699}" destId="{4280AAF4-3AF4-4476-B752-859F63C9581D}" srcOrd="6" destOrd="0" parTransId="{3FD5482D-57AF-486B-B7F0-5A042F6103C1}" sibTransId="{A6CF2740-BF79-428D-9AEB-A232F182C0AE}"/>
    <dgm:cxn modelId="{C47A841D-DBD6-4231-AF0B-C559CEF1BFF2}" srcId="{B8011133-136D-429E-ABD4-8A3817D87699}" destId="{B6C9AEF6-8C99-406E-ACB7-22783DA623A6}" srcOrd="0" destOrd="0" parTransId="{85893574-18F2-4D18-A1D7-FFDB59ADF311}" sibTransId="{2841E38C-4A7B-416E-8163-5D2E74B636EC}"/>
    <dgm:cxn modelId="{F05C307F-2FDF-4B44-ABD1-5E63738246A4}" srcId="{B8011133-136D-429E-ABD4-8A3817D87699}" destId="{7AF43E6D-798B-489C-8719-23B984180D17}" srcOrd="2" destOrd="0" parTransId="{2B4B71EA-3459-43F8-8FAC-C1BE6879C721}" sibTransId="{3FDCBDB1-C275-4318-87D0-7C381DFF7D19}"/>
    <dgm:cxn modelId="{B227E725-5DEE-4D1E-8D7D-A4A844A9980D}" type="presOf" srcId="{4280AAF4-3AF4-4476-B752-859F63C9581D}" destId="{9BC70318-E623-4AB5-81D6-4EF4C9399233}" srcOrd="0" destOrd="0" presId="urn:microsoft.com/office/officeart/2005/8/layout/default"/>
    <dgm:cxn modelId="{623A28CD-4E0B-4E76-8CEA-364CD1D5FB70}" srcId="{B8011133-136D-429E-ABD4-8A3817D87699}" destId="{321E3D75-4A87-431B-91EA-6A0AC8086C65}" srcOrd="5" destOrd="0" parTransId="{6B963DD5-1327-4C31-B84B-0377282727E5}" sibTransId="{C7034593-EF63-483E-96FD-047B858DDF2B}"/>
    <dgm:cxn modelId="{10FABAE7-BF1F-4F65-8A44-9809CA069459}" srcId="{B8011133-136D-429E-ABD4-8A3817D87699}" destId="{252848B9-CA6B-462F-88D5-F3B526E16185}" srcOrd="4" destOrd="0" parTransId="{A58996AF-237C-41AA-8D61-86B418CA9446}" sibTransId="{A8BF5755-6A12-4FE9-8172-9816A47774FA}"/>
    <dgm:cxn modelId="{C4757773-A3E0-4109-8C10-D7A36DED8DC3}" type="presOf" srcId="{7AF43E6D-798B-489C-8719-23B984180D17}" destId="{11EC5114-C612-476E-BDE4-AEC7892A727A}" srcOrd="0" destOrd="0" presId="urn:microsoft.com/office/officeart/2005/8/layout/default"/>
    <dgm:cxn modelId="{35567D25-6F63-4BD8-8BE5-CD64E8089302}" type="presOf" srcId="{252848B9-CA6B-462F-88D5-F3B526E16185}" destId="{75D73EDA-BAF4-4F29-BCA3-4487B019E07D}" srcOrd="0" destOrd="0" presId="urn:microsoft.com/office/officeart/2005/8/layout/default"/>
    <dgm:cxn modelId="{3BD27903-50D6-40C0-A83E-368FB1AAB1D0}" type="presOf" srcId="{C06B02CE-12A8-4466-9A77-76500A0F4C1D}" destId="{3EA9795E-D3DA-4ED3-B2B0-F98231257B04}" srcOrd="0" destOrd="0" presId="urn:microsoft.com/office/officeart/2005/8/layout/default"/>
    <dgm:cxn modelId="{CB9B31F5-E3CB-4B62-B1C9-788F2C4F63E3}" type="presOf" srcId="{321E3D75-4A87-431B-91EA-6A0AC8086C65}" destId="{AFE419E2-232F-49B1-B35C-27D0C5E0C1E1}" srcOrd="0" destOrd="0" presId="urn:microsoft.com/office/officeart/2005/8/layout/default"/>
    <dgm:cxn modelId="{F0612514-DFEB-4B19-A88F-2523D007D85F}" type="presParOf" srcId="{A5D19AA1-0192-44A3-9600-E4C53171FD5D}" destId="{E9CBE07F-E6C6-491B-B896-CDAC6BBD5420}" srcOrd="0" destOrd="0" presId="urn:microsoft.com/office/officeart/2005/8/layout/default"/>
    <dgm:cxn modelId="{EEAAB70A-17CE-4F0E-951B-D05328222B09}" type="presParOf" srcId="{A5D19AA1-0192-44A3-9600-E4C53171FD5D}" destId="{1F0CEEC3-0FFE-494C-9A2E-219F6B6FD230}" srcOrd="1" destOrd="0" presId="urn:microsoft.com/office/officeart/2005/8/layout/default"/>
    <dgm:cxn modelId="{136F0FA7-2043-45E5-ACDD-684DF65D8F5D}" type="presParOf" srcId="{A5D19AA1-0192-44A3-9600-E4C53171FD5D}" destId="{8891A7CE-485F-48CE-B0C9-03B845DB410E}" srcOrd="2" destOrd="0" presId="urn:microsoft.com/office/officeart/2005/8/layout/default"/>
    <dgm:cxn modelId="{DDE3DCB1-C538-4610-85F8-D4D238737184}" type="presParOf" srcId="{A5D19AA1-0192-44A3-9600-E4C53171FD5D}" destId="{3147FFBF-13B4-4DF4-B34C-438D6CACEE91}" srcOrd="3" destOrd="0" presId="urn:microsoft.com/office/officeart/2005/8/layout/default"/>
    <dgm:cxn modelId="{876E6162-4600-4220-AC5F-223F05C0136B}" type="presParOf" srcId="{A5D19AA1-0192-44A3-9600-E4C53171FD5D}" destId="{11EC5114-C612-476E-BDE4-AEC7892A727A}" srcOrd="4" destOrd="0" presId="urn:microsoft.com/office/officeart/2005/8/layout/default"/>
    <dgm:cxn modelId="{0C1792CA-1B3F-4653-B8FC-16B49A0D7545}" type="presParOf" srcId="{A5D19AA1-0192-44A3-9600-E4C53171FD5D}" destId="{9B045F22-180B-4536-BB61-2C37FB833D24}" srcOrd="5" destOrd="0" presId="urn:microsoft.com/office/officeart/2005/8/layout/default"/>
    <dgm:cxn modelId="{FC6D4EDB-CE74-4BE8-9E94-B01C6E5BC4FB}" type="presParOf" srcId="{A5D19AA1-0192-44A3-9600-E4C53171FD5D}" destId="{3EA9795E-D3DA-4ED3-B2B0-F98231257B04}" srcOrd="6" destOrd="0" presId="urn:microsoft.com/office/officeart/2005/8/layout/default"/>
    <dgm:cxn modelId="{25FB8D2D-F8C9-4C45-AC3E-C772E5E82717}" type="presParOf" srcId="{A5D19AA1-0192-44A3-9600-E4C53171FD5D}" destId="{8C252E18-78CD-465D-96C5-0E627C03F65B}" srcOrd="7" destOrd="0" presId="urn:microsoft.com/office/officeart/2005/8/layout/default"/>
    <dgm:cxn modelId="{7DF2ADAD-F4E3-46E8-A2C4-8C42E1F7DE83}" type="presParOf" srcId="{A5D19AA1-0192-44A3-9600-E4C53171FD5D}" destId="{75D73EDA-BAF4-4F29-BCA3-4487B019E07D}" srcOrd="8" destOrd="0" presId="urn:microsoft.com/office/officeart/2005/8/layout/default"/>
    <dgm:cxn modelId="{E7FED185-F1F9-4ABD-8667-36D83A793562}" type="presParOf" srcId="{A5D19AA1-0192-44A3-9600-E4C53171FD5D}" destId="{A719AD91-F991-41DE-8100-6263FA87F774}" srcOrd="9" destOrd="0" presId="urn:microsoft.com/office/officeart/2005/8/layout/default"/>
    <dgm:cxn modelId="{E0A151E7-516E-4360-874D-C5E3A250336A}" type="presParOf" srcId="{A5D19AA1-0192-44A3-9600-E4C53171FD5D}" destId="{AFE419E2-232F-49B1-B35C-27D0C5E0C1E1}" srcOrd="10" destOrd="0" presId="urn:microsoft.com/office/officeart/2005/8/layout/default"/>
    <dgm:cxn modelId="{A19F318F-2D13-4B5C-8D4E-5013E2BEBB65}" type="presParOf" srcId="{A5D19AA1-0192-44A3-9600-E4C53171FD5D}" destId="{166C4052-F59E-496D-A5FD-70ADC1D7F43F}" srcOrd="11" destOrd="0" presId="urn:microsoft.com/office/officeart/2005/8/layout/default"/>
    <dgm:cxn modelId="{49227AA1-D712-4609-B749-CB07AD006E1B}" type="presParOf" srcId="{A5D19AA1-0192-44A3-9600-E4C53171FD5D}" destId="{9BC70318-E623-4AB5-81D6-4EF4C9399233}" srcOrd="12" destOrd="0" presId="urn:microsoft.com/office/officeart/2005/8/layout/default"/>
    <dgm:cxn modelId="{94CBB8AC-CE4B-4BD8-B42B-6343F8AD61C3}" type="presParOf" srcId="{A5D19AA1-0192-44A3-9600-E4C53171FD5D}" destId="{A01548CC-F6BB-4A7B-8EDE-C8A512833C9B}" srcOrd="13" destOrd="0" presId="urn:microsoft.com/office/officeart/2005/8/layout/default"/>
    <dgm:cxn modelId="{92DB675F-374A-468B-A65D-4A205B51FDC3}" type="presParOf" srcId="{A5D19AA1-0192-44A3-9600-E4C53171FD5D}" destId="{95E792BE-3FE0-42F5-985D-6C8E6431AC0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90AD1-E81B-4192-B3EE-E3396C721912}">
      <dsp:nvSpPr>
        <dsp:cNvPr id="0" name=""/>
        <dsp:cNvSpPr/>
      </dsp:nvSpPr>
      <dsp:spPr>
        <a:xfrm>
          <a:off x="0" y="246935"/>
          <a:ext cx="7416824" cy="14301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solidFill>
                <a:schemeClr val="tx1"/>
              </a:solidFill>
            </a:rPr>
            <a:t>ALIMENTACIÓN SALUDABLE</a:t>
          </a:r>
        </a:p>
      </dsp:txBody>
      <dsp:txXfrm>
        <a:off x="69812" y="316747"/>
        <a:ext cx="7277200" cy="1290481"/>
      </dsp:txXfrm>
    </dsp:sp>
    <dsp:sp modelId="{67C1064A-2A22-4DB9-8C7F-B0A61F95B9AC}">
      <dsp:nvSpPr>
        <dsp:cNvPr id="0" name=""/>
        <dsp:cNvSpPr/>
      </dsp:nvSpPr>
      <dsp:spPr>
        <a:xfrm>
          <a:off x="0" y="1697215"/>
          <a:ext cx="7416824" cy="14301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solidFill>
                <a:schemeClr val="tx1"/>
              </a:solidFill>
            </a:rPr>
            <a:t>EFECTOS EN LA SALUD: obesidad, diabetes, hipertensión, cáncer</a:t>
          </a:r>
        </a:p>
      </dsp:txBody>
      <dsp:txXfrm>
        <a:off x="69812" y="1767027"/>
        <a:ext cx="7277200" cy="1290481"/>
      </dsp:txXfrm>
    </dsp:sp>
    <dsp:sp modelId="{8A97723B-CE78-4EF5-B020-6399400314F2}">
      <dsp:nvSpPr>
        <dsp:cNvPr id="0" name=""/>
        <dsp:cNvSpPr/>
      </dsp:nvSpPr>
      <dsp:spPr>
        <a:xfrm>
          <a:off x="0" y="2913777"/>
          <a:ext cx="7416824" cy="14301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solidFill>
                <a:schemeClr val="tx1"/>
              </a:solidFill>
            </a:rPr>
            <a:t>PÉRDIDAS DE ALIMENTOS: AÑO Y DIA NACIONAL DE FRUTAS Y VERDURAS</a:t>
          </a:r>
        </a:p>
      </dsp:txBody>
      <dsp:txXfrm>
        <a:off x="69812" y="2983589"/>
        <a:ext cx="7277200" cy="1290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BE07F-E6C6-491B-B896-CDAC6BBD5420}">
      <dsp:nvSpPr>
        <dsp:cNvPr id="0" name=""/>
        <dsp:cNvSpPr/>
      </dsp:nvSpPr>
      <dsp:spPr>
        <a:xfrm>
          <a:off x="2322" y="405402"/>
          <a:ext cx="1842701" cy="11056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Vitaminas</a:t>
          </a:r>
          <a:endParaRPr lang="es-CL" sz="2400" kern="1200" dirty="0"/>
        </a:p>
      </dsp:txBody>
      <dsp:txXfrm>
        <a:off x="2322" y="405402"/>
        <a:ext cx="1842701" cy="1105621"/>
      </dsp:txXfrm>
    </dsp:sp>
    <dsp:sp modelId="{8891A7CE-485F-48CE-B0C9-03B845DB410E}">
      <dsp:nvSpPr>
        <dsp:cNvPr id="0" name=""/>
        <dsp:cNvSpPr/>
      </dsp:nvSpPr>
      <dsp:spPr>
        <a:xfrm>
          <a:off x="2029294" y="405402"/>
          <a:ext cx="1842701" cy="1105621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Minerales</a:t>
          </a:r>
          <a:endParaRPr lang="es-ES" sz="2400" kern="1200" dirty="0" smtClean="0"/>
        </a:p>
      </dsp:txBody>
      <dsp:txXfrm>
        <a:off x="2029294" y="405402"/>
        <a:ext cx="1842701" cy="1105621"/>
      </dsp:txXfrm>
    </dsp:sp>
    <dsp:sp modelId="{11EC5114-C612-476E-BDE4-AEC7892A727A}">
      <dsp:nvSpPr>
        <dsp:cNvPr id="0" name=""/>
        <dsp:cNvSpPr/>
      </dsp:nvSpPr>
      <dsp:spPr>
        <a:xfrm>
          <a:off x="4056267" y="405402"/>
          <a:ext cx="1842701" cy="1105621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Compuestos bioactivos </a:t>
          </a:r>
          <a:endParaRPr lang="es-ES" sz="2400" kern="1200" dirty="0" smtClean="0"/>
        </a:p>
      </dsp:txBody>
      <dsp:txXfrm>
        <a:off x="4056267" y="405402"/>
        <a:ext cx="1842701" cy="1105621"/>
      </dsp:txXfrm>
    </dsp:sp>
    <dsp:sp modelId="{3EA9795E-D3DA-4ED3-B2B0-F98231257B04}">
      <dsp:nvSpPr>
        <dsp:cNvPr id="0" name=""/>
        <dsp:cNvSpPr/>
      </dsp:nvSpPr>
      <dsp:spPr>
        <a:xfrm>
          <a:off x="6083239" y="405402"/>
          <a:ext cx="1842701" cy="1105621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Fibra dietética</a:t>
          </a:r>
          <a:endParaRPr lang="es-ES" sz="2400" kern="1200" dirty="0" smtClean="0"/>
        </a:p>
      </dsp:txBody>
      <dsp:txXfrm>
        <a:off x="6083239" y="405402"/>
        <a:ext cx="1842701" cy="1105621"/>
      </dsp:txXfrm>
    </dsp:sp>
    <dsp:sp modelId="{75D73EDA-BAF4-4F29-BCA3-4487B019E07D}">
      <dsp:nvSpPr>
        <dsp:cNvPr id="0" name=""/>
        <dsp:cNvSpPr/>
      </dsp:nvSpPr>
      <dsp:spPr>
        <a:xfrm>
          <a:off x="2322" y="1695294"/>
          <a:ext cx="1842701" cy="1105621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Agua</a:t>
          </a:r>
          <a:endParaRPr lang="es-ES" sz="2400" kern="1200" dirty="0" smtClean="0"/>
        </a:p>
      </dsp:txBody>
      <dsp:txXfrm>
        <a:off x="2322" y="1695294"/>
        <a:ext cx="1842701" cy="1105621"/>
      </dsp:txXfrm>
    </dsp:sp>
    <dsp:sp modelId="{AFE419E2-232F-49B1-B35C-27D0C5E0C1E1}">
      <dsp:nvSpPr>
        <dsp:cNvPr id="0" name=""/>
        <dsp:cNvSpPr/>
      </dsp:nvSpPr>
      <dsp:spPr>
        <a:xfrm>
          <a:off x="2029294" y="1695294"/>
          <a:ext cx="1842701" cy="1105621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Bajas o libres de sodio</a:t>
          </a:r>
          <a:endParaRPr lang="es-ES" sz="2400" kern="1200" dirty="0" smtClean="0"/>
        </a:p>
      </dsp:txBody>
      <dsp:txXfrm>
        <a:off x="2029294" y="1695294"/>
        <a:ext cx="1842701" cy="1105621"/>
      </dsp:txXfrm>
    </dsp:sp>
    <dsp:sp modelId="{9BC70318-E623-4AB5-81D6-4EF4C9399233}">
      <dsp:nvSpPr>
        <dsp:cNvPr id="0" name=""/>
        <dsp:cNvSpPr/>
      </dsp:nvSpPr>
      <dsp:spPr>
        <a:xfrm>
          <a:off x="4056267" y="1695294"/>
          <a:ext cx="1842701" cy="1105621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Bajas en grasas</a:t>
          </a:r>
          <a:endParaRPr lang="es-CL" sz="2400" kern="1200" dirty="0" smtClean="0"/>
        </a:p>
      </dsp:txBody>
      <dsp:txXfrm>
        <a:off x="4056267" y="1695294"/>
        <a:ext cx="1842701" cy="1105621"/>
      </dsp:txXfrm>
    </dsp:sp>
    <dsp:sp modelId="{95E792BE-3FE0-42F5-985D-6C8E6431AC0E}">
      <dsp:nvSpPr>
        <dsp:cNvPr id="0" name=""/>
        <dsp:cNvSpPr/>
      </dsp:nvSpPr>
      <dsp:spPr>
        <a:xfrm>
          <a:off x="6083239" y="1695294"/>
          <a:ext cx="1842701" cy="110562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Bajas en calorías</a:t>
          </a:r>
        </a:p>
      </dsp:txBody>
      <dsp:txXfrm>
        <a:off x="6083239" y="1695294"/>
        <a:ext cx="1842701" cy="1105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F1A396AC-C2C1-4C30-B0D6-B17E875F8629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8500"/>
            <a:ext cx="4656137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DCD3AB43-4664-4358-8390-96862CE2391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7582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8563" y="698500"/>
            <a:ext cx="4656137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L" smtClean="0"/>
          </a:p>
        </p:txBody>
      </p:sp>
    </p:spTree>
    <p:extLst>
      <p:ext uri="{BB962C8B-B14F-4D97-AF65-F5344CB8AC3E}">
        <p14:creationId xmlns:p14="http://schemas.microsoft.com/office/powerpoint/2010/main" val="3325504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L" smtClean="0"/>
          </a:p>
        </p:txBody>
      </p:sp>
    </p:spTree>
    <p:extLst>
      <p:ext uri="{BB962C8B-B14F-4D97-AF65-F5344CB8AC3E}">
        <p14:creationId xmlns:p14="http://schemas.microsoft.com/office/powerpoint/2010/main" val="781867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8563" y="698500"/>
            <a:ext cx="4656137" cy="3490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5799"/>
            <a:endParaRPr lang="en-US" altLang="es-CL" smtClean="0">
              <a:ea typeface="ヒラギノ角ゴ Pro W3"/>
              <a:cs typeface="ヒラギノ角ゴ Pro W3"/>
            </a:endParaRPr>
          </a:p>
        </p:txBody>
      </p:sp>
      <p:sp>
        <p:nvSpPr>
          <p:cNvPr id="54276" name="3 Marcador de número de diapositiva"/>
          <p:cNvSpPr txBox="1">
            <a:spLocks noGrp="1"/>
          </p:cNvSpPr>
          <p:nvPr/>
        </p:nvSpPr>
        <p:spPr bwMode="auto">
          <a:xfrm>
            <a:off x="3996211" y="8843328"/>
            <a:ext cx="3057052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0" tIns="45870" rIns="91740" bIns="45870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C6B95B-6334-4C3E-80F7-91C583C00E4E}" type="slidenum">
              <a:rPr lang="es-ES" altLang="es-CL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s-ES" altLang="es-CL">
              <a:solidFill>
                <a:srgbClr val="000000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4227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8563" y="698500"/>
            <a:ext cx="4656137" cy="3490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5799"/>
            <a:endParaRPr lang="en-US" altLang="es-CL" smtClean="0">
              <a:ea typeface="ヒラギノ角ゴ Pro W3"/>
              <a:cs typeface="ヒラギノ角ゴ Pro W3"/>
            </a:endParaRPr>
          </a:p>
        </p:txBody>
      </p:sp>
      <p:sp>
        <p:nvSpPr>
          <p:cNvPr id="54276" name="3 Marcador de número de diapositiva"/>
          <p:cNvSpPr txBox="1">
            <a:spLocks noGrp="1"/>
          </p:cNvSpPr>
          <p:nvPr/>
        </p:nvSpPr>
        <p:spPr bwMode="auto">
          <a:xfrm>
            <a:off x="3996211" y="8843328"/>
            <a:ext cx="3057052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0" tIns="45870" rIns="91740" bIns="45870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C6B95B-6334-4C3E-80F7-91C583C00E4E}" type="slidenum">
              <a:rPr lang="es-ES" altLang="es-CL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s-ES" altLang="es-CL">
              <a:solidFill>
                <a:srgbClr val="000000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8783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L" smtClean="0"/>
          </a:p>
        </p:txBody>
      </p:sp>
    </p:spTree>
    <p:extLst>
      <p:ext uri="{BB962C8B-B14F-4D97-AF65-F5344CB8AC3E}">
        <p14:creationId xmlns:p14="http://schemas.microsoft.com/office/powerpoint/2010/main" val="3036436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8563" y="698500"/>
            <a:ext cx="4656137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 smtClean="0">
              <a:ea typeface="ヒラギノ角ゴ Pro W3"/>
              <a:cs typeface="ヒラギノ角ゴ Pro W3"/>
            </a:endParaRPr>
          </a:p>
        </p:txBody>
      </p:sp>
      <p:sp>
        <p:nvSpPr>
          <p:cNvPr id="52228" name="3 Marcador de número de diapositiva"/>
          <p:cNvSpPr txBox="1">
            <a:spLocks noGrp="1"/>
          </p:cNvSpPr>
          <p:nvPr/>
        </p:nvSpPr>
        <p:spPr bwMode="auto">
          <a:xfrm>
            <a:off x="3994614" y="8840148"/>
            <a:ext cx="3057052" cy="4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0" tIns="45536" rIns="91070" bIns="4553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7DC4CA-5D78-4C0D-819E-30E4960707C1}" type="slidenum">
              <a:rPr lang="es-CL" altLang="es-CL">
                <a:solidFill>
                  <a:srgbClr val="000000"/>
                </a:solidFill>
                <a:ea typeface="ヒラギノ角ゴ Pro W3"/>
                <a:cs typeface="ヒラギノ角ゴ Pro W3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s-CL" altLang="es-CL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26532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L" smtClean="0"/>
          </a:p>
        </p:txBody>
      </p:sp>
    </p:spTree>
    <p:extLst>
      <p:ext uri="{BB962C8B-B14F-4D97-AF65-F5344CB8AC3E}">
        <p14:creationId xmlns:p14="http://schemas.microsoft.com/office/powerpoint/2010/main" val="2381325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L" smtClean="0"/>
          </a:p>
        </p:txBody>
      </p:sp>
    </p:spTree>
    <p:extLst>
      <p:ext uri="{BB962C8B-B14F-4D97-AF65-F5344CB8AC3E}">
        <p14:creationId xmlns:p14="http://schemas.microsoft.com/office/powerpoint/2010/main" val="2423529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8500"/>
            <a:ext cx="4656137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ACDA1-C1CC-4028-9D4B-F8519C431AD8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393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L" smtClean="0"/>
          </a:p>
        </p:txBody>
      </p:sp>
    </p:spTree>
    <p:extLst>
      <p:ext uri="{BB962C8B-B14F-4D97-AF65-F5344CB8AC3E}">
        <p14:creationId xmlns:p14="http://schemas.microsoft.com/office/powerpoint/2010/main" val="2313808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8563" y="698500"/>
            <a:ext cx="4656137" cy="3490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5799"/>
            <a:endParaRPr lang="en-US" altLang="es-CL" smtClean="0">
              <a:ea typeface="ヒラギノ角ゴ Pro W3"/>
              <a:cs typeface="ヒラギノ角ゴ Pro W3"/>
            </a:endParaRPr>
          </a:p>
        </p:txBody>
      </p:sp>
      <p:sp>
        <p:nvSpPr>
          <p:cNvPr id="57348" name="3 Marcador de número de diapositiva"/>
          <p:cNvSpPr txBox="1">
            <a:spLocks noGrp="1"/>
          </p:cNvSpPr>
          <p:nvPr/>
        </p:nvSpPr>
        <p:spPr bwMode="auto">
          <a:xfrm>
            <a:off x="3996211" y="8843328"/>
            <a:ext cx="3057052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0" tIns="45870" rIns="91740" bIns="45870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BDFDBD-0990-49C4-BBAA-2A4E73231D68}" type="slidenum">
              <a:rPr lang="es-ES" altLang="es-CL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rPr>
              <a:pPr algn="r" eaLnBrk="1" hangingPunct="1">
                <a:spcBef>
                  <a:spcPct val="0"/>
                </a:spcBef>
              </a:pPr>
              <a:t>37</a:t>
            </a:fld>
            <a:endParaRPr lang="es-ES" altLang="es-CL">
              <a:solidFill>
                <a:srgbClr val="000000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48299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8563" y="698500"/>
            <a:ext cx="4656137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L" smtClean="0"/>
          </a:p>
        </p:txBody>
      </p:sp>
    </p:spTree>
    <p:extLst>
      <p:ext uri="{BB962C8B-B14F-4D97-AF65-F5344CB8AC3E}">
        <p14:creationId xmlns:p14="http://schemas.microsoft.com/office/powerpoint/2010/main" val="272204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L" smtClean="0"/>
          </a:p>
        </p:txBody>
      </p:sp>
    </p:spTree>
    <p:extLst>
      <p:ext uri="{BB962C8B-B14F-4D97-AF65-F5344CB8AC3E}">
        <p14:creationId xmlns:p14="http://schemas.microsoft.com/office/powerpoint/2010/main" val="3113050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89C31-ECC7-D544-89F8-5C195E9D3D9F}" type="slidenum">
              <a:rPr lang="es-CL" smtClean="0"/>
              <a:t>39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755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L" smtClean="0"/>
          </a:p>
        </p:txBody>
      </p:sp>
    </p:spTree>
    <p:extLst>
      <p:ext uri="{BB962C8B-B14F-4D97-AF65-F5344CB8AC3E}">
        <p14:creationId xmlns:p14="http://schemas.microsoft.com/office/powerpoint/2010/main" val="328434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8500"/>
            <a:ext cx="4656137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ACDA1-C1CC-4028-9D4B-F8519C431AD8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080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8500"/>
            <a:ext cx="4656137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ACDA1-C1CC-4028-9D4B-F8519C431AD8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162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8500"/>
            <a:ext cx="4656137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ACDA1-C1CC-4028-9D4B-F8519C431AD8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3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s-CL" smtClean="0"/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9B66FF-9621-4D7A-8294-AFDE9E49118F}" type="slidenum">
              <a:rPr kumimoji="0" lang="es-ES" altLang="es-CL" smtClean="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kumimoji="0" lang="es-ES" altLang="es-C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37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40963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s-CL" smtClean="0"/>
          </a:p>
        </p:txBody>
      </p:sp>
      <p:sp>
        <p:nvSpPr>
          <p:cNvPr id="4096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A496DA-01D9-4F89-A80B-EC02A83EF43A}" type="slidenum">
              <a:rPr kumimoji="0" lang="es-ES" altLang="es-CL" smtClean="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kumimoji="0" lang="es-ES" altLang="es-C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63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74492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610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37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1645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43291" y="933855"/>
            <a:ext cx="5770934" cy="4085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8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254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656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190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676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563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951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555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025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4EE39-73E0-4164-94EE-F7754F92F5CE}" type="datetimeFigureOut">
              <a:rPr lang="es-CL" smtClean="0"/>
              <a:t>06-12-18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1589B-A1FE-46A4-81B6-45211E9E54F9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570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Hoja_de_Microsoft_Excel_97_-_20041.xls"/><Relationship Id="rId6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Hoja_de_Microsoft_Excel_97_-_20042.xls"/><Relationship Id="rId6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Hoja_de_Microsoft_Excel_97_-_20043.xls"/><Relationship Id="rId6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Hoja_de_Microsoft_Excel_97_-_20044.xls"/><Relationship Id="rId6" Type="http://schemas.openxmlformats.org/officeDocument/2006/relationships/image" Target="../media/image1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18.png"/><Relationship Id="rId14" Type="http://schemas.openxmlformats.org/officeDocument/2006/relationships/image" Target="../media/image21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7.bin"/><Relationship Id="rId5" Type="http://schemas.openxmlformats.org/officeDocument/2006/relationships/oleObject" Target="../embeddings/Hoja_de_Microsoft_Excel_97_-_20045.xls"/><Relationship Id="rId6" Type="http://schemas.openxmlformats.org/officeDocument/2006/relationships/image" Target="../media/image2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Hoja_de_Microsoft_Excel_97_-_20046.xls"/><Relationship Id="rId6" Type="http://schemas.openxmlformats.org/officeDocument/2006/relationships/image" Target="../media/image2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Hoja_de_Microsoft_Excel_97_-_20047.xls"/><Relationship Id="rId6" Type="http://schemas.openxmlformats.org/officeDocument/2006/relationships/image" Target="../media/image3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0.png"/><Relationship Id="rId21" Type="http://schemas.openxmlformats.org/officeDocument/2006/relationships/image" Target="../media/image61.jpeg"/><Relationship Id="rId22" Type="http://schemas.openxmlformats.org/officeDocument/2006/relationships/image" Target="../media/image62.jpeg"/><Relationship Id="rId23" Type="http://schemas.openxmlformats.org/officeDocument/2006/relationships/image" Target="../media/image63.png"/><Relationship Id="rId24" Type="http://schemas.openxmlformats.org/officeDocument/2006/relationships/image" Target="../media/image64.jpeg"/><Relationship Id="rId25" Type="http://schemas.openxmlformats.org/officeDocument/2006/relationships/image" Target="../media/image65.jpeg"/><Relationship Id="rId26" Type="http://schemas.openxmlformats.org/officeDocument/2006/relationships/image" Target="../media/image66.png"/><Relationship Id="rId27" Type="http://schemas.openxmlformats.org/officeDocument/2006/relationships/image" Target="../media/image67.png"/><Relationship Id="rId28" Type="http://schemas.openxmlformats.org/officeDocument/2006/relationships/image" Target="../media/image68.jpe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emf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30" Type="http://schemas.openxmlformats.org/officeDocument/2006/relationships/image" Target="../media/image70.png"/><Relationship Id="rId31" Type="http://schemas.openxmlformats.org/officeDocument/2006/relationships/image" Target="../media/image71.jpeg"/><Relationship Id="rId32" Type="http://schemas.openxmlformats.org/officeDocument/2006/relationships/image" Target="../media/image72.jpeg"/><Relationship Id="rId9" Type="http://schemas.openxmlformats.org/officeDocument/2006/relationships/image" Target="../media/image49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png"/><Relationship Id="rId33" Type="http://schemas.openxmlformats.org/officeDocument/2006/relationships/image" Target="../media/image73.jpeg"/><Relationship Id="rId34" Type="http://schemas.openxmlformats.org/officeDocument/2006/relationships/image" Target="../media/image74.JPG"/><Relationship Id="rId10" Type="http://schemas.openxmlformats.org/officeDocument/2006/relationships/image" Target="../media/image50.jpeg"/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jpeg"/><Relationship Id="rId14" Type="http://schemas.openxmlformats.org/officeDocument/2006/relationships/image" Target="../media/image54.png"/><Relationship Id="rId15" Type="http://schemas.openxmlformats.org/officeDocument/2006/relationships/image" Target="../media/image55.jpeg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openxmlformats.org/officeDocument/2006/relationships/image" Target="../media/image58.png"/><Relationship Id="rId19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3" Type="http://schemas.openxmlformats.org/officeDocument/2006/relationships/image" Target="../media/image77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3 Rectángulo redondeado"/>
          <p:cNvSpPr>
            <a:spLocks noChangeArrowheads="1"/>
          </p:cNvSpPr>
          <p:nvPr/>
        </p:nvSpPr>
        <p:spPr bwMode="auto">
          <a:xfrm>
            <a:off x="2562820" y="3469186"/>
            <a:ext cx="70" cy="155877"/>
          </a:xfrm>
          <a:prstGeom prst="roundRect">
            <a:avLst>
              <a:gd name="adj" fmla="val 16667"/>
            </a:avLst>
          </a:prstGeom>
          <a:solidFill>
            <a:srgbClr val="0070C0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CL" sz="1013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67929" y="2619437"/>
            <a:ext cx="5837423" cy="3325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defRPr/>
            </a:pPr>
            <a:r>
              <a:rPr lang="es-E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Dr. Fernando Vio del Río</a:t>
            </a:r>
          </a:p>
          <a:p>
            <a:pPr lvl="2" algn="ctr">
              <a:defRPr/>
            </a:pPr>
            <a:r>
              <a:rPr lang="es-E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Profesor Titular</a:t>
            </a:r>
          </a:p>
          <a:p>
            <a:pPr lvl="2" algn="ctr">
              <a:defRPr/>
            </a:pPr>
            <a:endParaRPr lang="es-E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lvl="2" algn="ctr">
              <a:defRPr/>
            </a:pPr>
            <a:r>
              <a:rPr lang="es-E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Instituto de Nutrición y Tecnología de los Alimentos (INTA) de la Universidad de Chile</a:t>
            </a:r>
          </a:p>
          <a:p>
            <a:pPr lvl="2" algn="ctr">
              <a:defRPr/>
            </a:pPr>
            <a:endParaRPr lang="es-E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lvl="2" algn="ctr">
              <a:defRPr/>
            </a:pPr>
            <a:r>
              <a:rPr lang="es-E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PRESIDENTE CORPORACIÓN 5 AL DÍA CHILE </a:t>
            </a:r>
          </a:p>
          <a:p>
            <a:pPr lvl="2" algn="ctr">
              <a:defRPr/>
            </a:pPr>
            <a:endParaRPr lang="es-E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lvl="2" algn="ctr">
              <a:defRPr/>
            </a:pPr>
            <a:endParaRPr lang="es-ES" sz="1013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02" y="413219"/>
            <a:ext cx="6152882" cy="12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1 Gráfico"/>
          <p:cNvGraphicFramePr>
            <a:graphicFrameLocks/>
          </p:cNvGraphicFramePr>
          <p:nvPr/>
        </p:nvGraphicFramePr>
        <p:xfrm>
          <a:off x="1878806" y="2497398"/>
          <a:ext cx="5430441" cy="2592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9" name="Worksheet" r:id="rId5" imgW="6438900" imgH="3771900" progId="Excel.Sheet.8">
                  <p:embed/>
                </p:oleObj>
              </mc:Choice>
              <mc:Fallback>
                <p:oleObj name="Worksheet" r:id="rId5" imgW="6438900" imgH="37719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8806" y="2497398"/>
                        <a:ext cx="5430441" cy="25922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5 Rectángulo"/>
          <p:cNvSpPr>
            <a:spLocks noChangeArrowheads="1"/>
          </p:cNvSpPr>
          <p:nvPr/>
        </p:nvSpPr>
        <p:spPr bwMode="auto">
          <a:xfrm>
            <a:off x="1727644" y="1020280"/>
            <a:ext cx="6115590" cy="54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2" tIns="25717" rIns="51432" bIns="25717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s-CL" altLang="es-CL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Consumo per cápita de bebestibles</a:t>
            </a:r>
          </a:p>
        </p:txBody>
      </p:sp>
      <p:sp>
        <p:nvSpPr>
          <p:cNvPr id="38916" name="6 CuadroTexto"/>
          <p:cNvSpPr txBox="1">
            <a:spLocks noChangeArrowheads="1"/>
          </p:cNvSpPr>
          <p:nvPr/>
        </p:nvSpPr>
        <p:spPr bwMode="auto">
          <a:xfrm>
            <a:off x="2303862" y="4805959"/>
            <a:ext cx="4698206" cy="19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sz="900" b="1">
                <a:solidFill>
                  <a:srgbClr val="FFFFFF"/>
                </a:solidFill>
                <a:latin typeface="Times New Roman" pitchFamily="18" charset="0"/>
                <a:ea typeface="ヒラギノ角ゴ ProN W3" charset="0"/>
                <a:cs typeface="ヒラギノ角ゴ ProN W3" charset="0"/>
                <a:sym typeface="Gill Sans Light" charset="0"/>
              </a:rPr>
              <a:t>Fuente:  CCU, 2013. El Mercurio, 19 marzo 2014</a:t>
            </a:r>
          </a:p>
        </p:txBody>
      </p:sp>
      <p:cxnSp>
        <p:nvCxnSpPr>
          <p:cNvPr id="3" name="Conector recto 2"/>
          <p:cNvCxnSpPr/>
          <p:nvPr/>
        </p:nvCxnSpPr>
        <p:spPr>
          <a:xfrm flipV="1">
            <a:off x="1727644" y="1725769"/>
            <a:ext cx="5935286" cy="386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75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7 CuadroTexto"/>
          <p:cNvSpPr txBox="1">
            <a:spLocks noChangeArrowheads="1"/>
          </p:cNvSpPr>
          <p:nvPr/>
        </p:nvSpPr>
        <p:spPr bwMode="auto">
          <a:xfrm>
            <a:off x="1746126" y="5167299"/>
            <a:ext cx="60483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sz="788" b="1" dirty="0">
                <a:solidFill>
                  <a:schemeClr val="tx1"/>
                </a:solidFill>
                <a:latin typeface="Arial" pitchFamily="34" charset="0"/>
              </a:rPr>
              <a:t>Fuente: </a:t>
            </a:r>
            <a:r>
              <a:rPr lang="es-CL" altLang="es-CL" sz="788" b="1" dirty="0" err="1">
                <a:solidFill>
                  <a:schemeClr val="tx1"/>
                </a:solidFill>
                <a:latin typeface="Arial" pitchFamily="34" charset="0"/>
              </a:rPr>
              <a:t>Euromonitor</a:t>
            </a:r>
            <a:r>
              <a:rPr lang="es-CL" altLang="es-CL" sz="788" b="1" dirty="0">
                <a:solidFill>
                  <a:schemeClr val="tx1"/>
                </a:solidFill>
                <a:latin typeface="Arial" pitchFamily="34" charset="0"/>
              </a:rPr>
              <a:t>, enero 2015 (sólo helados envasados, sin </a:t>
            </a:r>
            <a:r>
              <a:rPr lang="es-CL" altLang="es-CL" sz="1100" b="1" dirty="0">
                <a:solidFill>
                  <a:schemeClr val="tx1"/>
                </a:solidFill>
                <a:latin typeface="Arial" pitchFamily="34" charset="0"/>
              </a:rPr>
              <a:t>contar</a:t>
            </a:r>
            <a:r>
              <a:rPr lang="es-CL" altLang="es-CL" sz="788" b="1" dirty="0">
                <a:solidFill>
                  <a:schemeClr val="tx1"/>
                </a:solidFill>
                <a:latin typeface="Arial" pitchFamily="34" charset="0"/>
              </a:rPr>
              <a:t> venta en heladerías)</a:t>
            </a:r>
          </a:p>
        </p:txBody>
      </p:sp>
      <p:sp>
        <p:nvSpPr>
          <p:cNvPr id="10" name="1 Título"/>
          <p:cNvSpPr txBox="1">
            <a:spLocks noGrp="1"/>
          </p:cNvSpPr>
          <p:nvPr>
            <p:ph type="title"/>
          </p:nvPr>
        </p:nvSpPr>
        <p:spPr>
          <a:xfrm>
            <a:off x="2449228" y="1309986"/>
            <a:ext cx="4266010" cy="389335"/>
          </a:xfr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s-CL" sz="32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CONSUMO DE HELADOS</a:t>
            </a:r>
          </a:p>
        </p:txBody>
      </p:sp>
      <p:graphicFrame>
        <p:nvGraphicFramePr>
          <p:cNvPr id="39940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842421"/>
              </p:ext>
            </p:extLst>
          </p:nvPr>
        </p:nvGraphicFramePr>
        <p:xfrm>
          <a:off x="1655676" y="2377528"/>
          <a:ext cx="5853113" cy="258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3" name="Hoja de cálculo" r:id="rId5" imgW="7810443" imgH="4171934" progId="Excel.Sheet.8">
                  <p:embed/>
                </p:oleObj>
              </mc:Choice>
              <mc:Fallback>
                <p:oleObj name="Hoja de cálculo" r:id="rId5" imgW="7810443" imgH="4171934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676" y="2377528"/>
                        <a:ext cx="5853113" cy="25808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3545681" y="2537817"/>
            <a:ext cx="2862263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L" sz="101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Litros – Habitante – Año</a:t>
            </a:r>
          </a:p>
        </p:txBody>
      </p:sp>
      <p:sp>
        <p:nvSpPr>
          <p:cNvPr id="4102" name="AutoShape 6" descr="https://encrypted-tbn3.gstatic.com/images?q=tbn:ANd9GcRrCdRbzXeCjauCD_z8zHZYdQacEG1wn1QV5fg_LO54M8IU5Vw7"/>
          <p:cNvSpPr>
            <a:spLocks noChangeAspect="1" noChangeArrowheads="1"/>
          </p:cNvSpPr>
          <p:nvPr/>
        </p:nvSpPr>
        <p:spPr bwMode="auto">
          <a:xfrm>
            <a:off x="1259681" y="1418928"/>
            <a:ext cx="22860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s-ES" sz="1013"/>
          </a:p>
        </p:txBody>
      </p:sp>
      <p:sp>
        <p:nvSpPr>
          <p:cNvPr id="4108" name="AutoShape 12" descr="https://nonperfect.files.wordpress.com/2014/07/c1.jpg"/>
          <p:cNvSpPr>
            <a:spLocks noChangeAspect="1" noChangeArrowheads="1"/>
          </p:cNvSpPr>
          <p:nvPr/>
        </p:nvSpPr>
        <p:spPr bwMode="auto">
          <a:xfrm>
            <a:off x="1259681" y="1418928"/>
            <a:ext cx="22860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345236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 txBox="1">
            <a:spLocks noGrp="1"/>
          </p:cNvSpPr>
          <p:nvPr>
            <p:ph type="title"/>
          </p:nvPr>
        </p:nvSpPr>
        <p:spPr>
          <a:xfrm>
            <a:off x="1979712" y="1395711"/>
            <a:ext cx="4705946" cy="389335"/>
          </a:xfr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sz="32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CONSUMO DE MAYONESA</a:t>
            </a:r>
          </a:p>
        </p:txBody>
      </p:sp>
      <p:graphicFrame>
        <p:nvGraphicFramePr>
          <p:cNvPr id="37891" name="4 Gráfico"/>
          <p:cNvGraphicFramePr>
            <a:graphicFrameLocks/>
          </p:cNvGraphicFramePr>
          <p:nvPr/>
        </p:nvGraphicFramePr>
        <p:xfrm>
          <a:off x="2173487" y="2585146"/>
          <a:ext cx="4512172" cy="245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7" name="Hoja de cálculo" r:id="rId5" imgW="7667474" imgH="4200525" progId="Excel.Sheet.8">
                  <p:embed/>
                </p:oleObj>
              </mc:Choice>
              <mc:Fallback>
                <p:oleObj name="Hoja de cálculo" r:id="rId5" imgW="7667474" imgH="420052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3487" y="2585146"/>
                        <a:ext cx="4512172" cy="24583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3103808" y="1992944"/>
            <a:ext cx="30007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Kilos de mayonesa per cápita al año</a:t>
            </a:r>
            <a:endParaRPr lang="es-CL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3" name="AutoShape 6" descr="https://encrypted-tbn3.gstatic.com/images?q=tbn:ANd9GcRrCdRbzXeCjauCD_z8zHZYdQacEG1wn1QV5fg_LO54M8IU5Vw7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L" sz="1013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4" name="AutoShape 12" descr="https://nonperfect.files.wordpress.com/2014/07/c1.jpg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L" sz="1013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070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7 CuadroTexto"/>
          <p:cNvSpPr txBox="1">
            <a:spLocks noChangeArrowheads="1"/>
          </p:cNvSpPr>
          <p:nvPr/>
        </p:nvSpPr>
        <p:spPr bwMode="auto">
          <a:xfrm>
            <a:off x="2385121" y="4835427"/>
            <a:ext cx="4536281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sz="788" b="1">
                <a:solidFill>
                  <a:schemeClr val="tx1"/>
                </a:solidFill>
                <a:latin typeface="Arial" panose="020B0604020202020204" pitchFamily="34" charset="0"/>
              </a:rPr>
              <a:t>Fuente: Euromonitor, 2016</a:t>
            </a:r>
          </a:p>
        </p:txBody>
      </p:sp>
      <p:sp>
        <p:nvSpPr>
          <p:cNvPr id="10" name="1 Título"/>
          <p:cNvSpPr txBox="1">
            <a:spLocks noGrp="1"/>
          </p:cNvSpPr>
          <p:nvPr>
            <p:ph type="title"/>
          </p:nvPr>
        </p:nvSpPr>
        <p:spPr>
          <a:xfrm>
            <a:off x="2194240" y="1272591"/>
            <a:ext cx="5130570" cy="635575"/>
          </a:xfr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sz="32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CONSUMO DE CHOCOLATES</a:t>
            </a:r>
            <a:r>
              <a:rPr sz="1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/>
            </a:r>
            <a:br>
              <a:rPr sz="1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endParaRPr sz="18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39940" name="4 Gráfico"/>
          <p:cNvGraphicFramePr>
            <a:graphicFrameLocks/>
          </p:cNvGraphicFramePr>
          <p:nvPr/>
        </p:nvGraphicFramePr>
        <p:xfrm>
          <a:off x="2385121" y="2377085"/>
          <a:ext cx="4748808" cy="236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2" name="Hoja de cálculo" r:id="rId5" imgW="8448740" imgH="4200525" progId="Excel.Sheet.8">
                  <p:embed/>
                </p:oleObj>
              </mc:Choice>
              <mc:Fallback>
                <p:oleObj name="Hoja de cálculo" r:id="rId5" imgW="8448740" imgH="420052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5121" y="2377085"/>
                        <a:ext cx="4748808" cy="2363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3802262" y="2537817"/>
            <a:ext cx="2146697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L" sz="101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Kilos – Habitante – Año</a:t>
            </a:r>
          </a:p>
        </p:txBody>
      </p:sp>
      <p:sp>
        <p:nvSpPr>
          <p:cNvPr id="39942" name="AutoShape 6" descr="https://encrypted-tbn3.gstatic.com/images?q=tbn:ANd9GcRrCdRbzXeCjauCD_z8zHZYdQacEG1wn1QV5fg_LO54M8IU5Vw7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L" sz="1013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43" name="AutoShape 12" descr="https://nonperfect.files.wordpress.com/2014/07/c1.jpg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L" sz="1013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5372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00195" cy="1325563"/>
          </a:xfrm>
        </p:spPr>
        <p:txBody>
          <a:bodyPr/>
          <a:lstStyle/>
          <a:p>
            <a:pPr algn="ctr"/>
            <a:r>
              <a:rPr lang="es-E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CONSUMO DE ALIMENTOS: CONSUMO DE COMIDAS DIARIAS</a:t>
            </a:r>
            <a:br>
              <a:rPr lang="es-E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s-E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(PORCENTAJE QUE SÍ CONSUME)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0" y="2240868"/>
            <a:ext cx="6570084" cy="34000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97" y="5780092"/>
            <a:ext cx="2028825" cy="17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9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07" y="1268760"/>
            <a:ext cx="6751749" cy="383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7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50"/>
            <a:ext cx="9144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iz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3375"/>
            <a:ext cx="7620000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67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-26988"/>
            <a:ext cx="7235825" cy="688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24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3829050" y="1573213"/>
            <a:ext cx="1441450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CL" altLang="es-ES" sz="1200" b="1"/>
              <a:t>5 AL DÍA</a:t>
            </a:r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515938" y="2436813"/>
            <a:ext cx="1441450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CL" altLang="es-ES" sz="1200" b="1"/>
              <a:t>MEDIOS DE </a:t>
            </a:r>
          </a:p>
          <a:p>
            <a:pPr algn="ctr" eaLnBrk="1" hangingPunct="1">
              <a:defRPr/>
            </a:pPr>
            <a:r>
              <a:rPr lang="es-CL" altLang="es-ES" sz="1200" b="1"/>
              <a:t>COMUNICACIÓN</a:t>
            </a: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2676525" y="2436813"/>
            <a:ext cx="1441450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CL" altLang="es-ES" sz="1200" b="1"/>
              <a:t>PUNTOS DE</a:t>
            </a:r>
          </a:p>
          <a:p>
            <a:pPr algn="ctr" eaLnBrk="1" hangingPunct="1">
              <a:defRPr/>
            </a:pPr>
            <a:r>
              <a:rPr lang="es-CL" altLang="es-ES" sz="1200" b="1"/>
              <a:t>VENTA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4908550" y="2436813"/>
            <a:ext cx="1441450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CL" altLang="es-ES" sz="1200" b="1"/>
              <a:t>COMUNIDAD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6924675" y="2436813"/>
            <a:ext cx="1441450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CL" altLang="es-ES" sz="1200" b="1"/>
              <a:t>INVESTIGACIÓN</a:t>
            </a: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763588" y="3373438"/>
            <a:ext cx="1704975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SPOT TV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763588" y="4154488"/>
            <a:ext cx="1704975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chemeClr val="tx1"/>
                </a:solidFill>
              </a:rPr>
              <a:t>RADIOS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763588" y="4940300"/>
            <a:ext cx="1704975" cy="6492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DIARIOS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2963863" y="3302000"/>
            <a:ext cx="1876425" cy="6492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chemeClr val="tx1"/>
                </a:solidFill>
              </a:rPr>
              <a:t>SUPERMERCADOS</a:t>
            </a: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2963863" y="4092575"/>
            <a:ext cx="1704975" cy="6492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FERIAS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LIBRES</a:t>
            </a: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5197475" y="3228975"/>
            <a:ext cx="1441450" cy="5762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CL" altLang="es-ES" sz="1200" b="1"/>
              <a:t>ESCUELAS</a:t>
            </a: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5197475" y="4021138"/>
            <a:ext cx="1704975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SERVICIOS 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SALUD</a:t>
            </a: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5197475" y="4813300"/>
            <a:ext cx="1704975" cy="6492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LUGARES 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TRABAJO</a:t>
            </a:r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auto">
          <a:xfrm>
            <a:off x="5197475" y="5605463"/>
            <a:ext cx="1789113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INSTITUCIONES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EDUCACIONALES</a:t>
            </a:r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>
            <a:off x="549275" y="3017838"/>
            <a:ext cx="0" cy="3095625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>
            <a:off x="549275" y="3589338"/>
            <a:ext cx="2159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549275" y="5245100"/>
            <a:ext cx="2159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>
            <a:off x="549275" y="4381500"/>
            <a:ext cx="2159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52" name="Line 20"/>
          <p:cNvSpPr>
            <a:spLocks noChangeShapeType="1"/>
          </p:cNvSpPr>
          <p:nvPr/>
        </p:nvSpPr>
        <p:spPr bwMode="auto">
          <a:xfrm>
            <a:off x="2747963" y="3013075"/>
            <a:ext cx="0" cy="1368425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53" name="Line 21"/>
          <p:cNvSpPr>
            <a:spLocks noChangeShapeType="1"/>
          </p:cNvSpPr>
          <p:nvPr/>
        </p:nvSpPr>
        <p:spPr bwMode="auto">
          <a:xfrm>
            <a:off x="2747963" y="3589338"/>
            <a:ext cx="2159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>
            <a:off x="2747963" y="4381500"/>
            <a:ext cx="2159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>
            <a:off x="4979988" y="3013075"/>
            <a:ext cx="0" cy="295275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>
            <a:off x="4979988" y="5965825"/>
            <a:ext cx="2159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57" name="Line 25"/>
          <p:cNvSpPr>
            <a:spLocks noChangeShapeType="1"/>
          </p:cNvSpPr>
          <p:nvPr/>
        </p:nvSpPr>
        <p:spPr bwMode="auto">
          <a:xfrm>
            <a:off x="4979988" y="4310063"/>
            <a:ext cx="2159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>
            <a:off x="4979988" y="5102225"/>
            <a:ext cx="2159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59" name="Line 27"/>
          <p:cNvSpPr>
            <a:spLocks noChangeShapeType="1"/>
          </p:cNvSpPr>
          <p:nvPr/>
        </p:nvSpPr>
        <p:spPr bwMode="auto">
          <a:xfrm>
            <a:off x="4979988" y="3517900"/>
            <a:ext cx="2159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>
            <a:off x="1236663" y="2293938"/>
            <a:ext cx="6480175" cy="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>
            <a:off x="4548188" y="2149475"/>
            <a:ext cx="0" cy="144463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>
            <a:off x="1236663" y="2293938"/>
            <a:ext cx="0" cy="144462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>
            <a:off x="5629275" y="2293938"/>
            <a:ext cx="0" cy="144462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>
            <a:off x="3397250" y="2293938"/>
            <a:ext cx="0" cy="144462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>
            <a:off x="7716838" y="2293938"/>
            <a:ext cx="0" cy="144462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39" name="AutoShape 2"/>
          <p:cNvSpPr>
            <a:spLocks noChangeArrowheads="1"/>
          </p:cNvSpPr>
          <p:nvPr/>
        </p:nvSpPr>
        <p:spPr bwMode="auto">
          <a:xfrm>
            <a:off x="3827463" y="1573213"/>
            <a:ext cx="1704975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5 AL DÍA</a:t>
            </a:r>
          </a:p>
        </p:txBody>
      </p:sp>
      <p:sp>
        <p:nvSpPr>
          <p:cNvPr id="40" name="AutoShape 3"/>
          <p:cNvSpPr>
            <a:spLocks noChangeArrowheads="1"/>
          </p:cNvSpPr>
          <p:nvPr/>
        </p:nvSpPr>
        <p:spPr bwMode="auto">
          <a:xfrm>
            <a:off x="514350" y="2436813"/>
            <a:ext cx="1704975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chemeClr val="tx1"/>
                </a:solidFill>
              </a:rPr>
              <a:t>MEDIOS 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chemeClr val="tx1"/>
                </a:solidFill>
              </a:rPr>
              <a:t>COMUNICACIÓN</a:t>
            </a: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2674938" y="2436813"/>
            <a:ext cx="1704975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PUNTOS 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VENTA</a:t>
            </a:r>
          </a:p>
        </p:txBody>
      </p:sp>
      <p:sp>
        <p:nvSpPr>
          <p:cNvPr id="42" name="AutoShape 5"/>
          <p:cNvSpPr>
            <a:spLocks noChangeArrowheads="1"/>
          </p:cNvSpPr>
          <p:nvPr/>
        </p:nvSpPr>
        <p:spPr bwMode="auto">
          <a:xfrm>
            <a:off x="4906963" y="2436813"/>
            <a:ext cx="1704975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COMUNIDAD</a:t>
            </a:r>
          </a:p>
        </p:txBody>
      </p:sp>
      <p:sp>
        <p:nvSpPr>
          <p:cNvPr id="43" name="AutoShape 6"/>
          <p:cNvSpPr>
            <a:spLocks noChangeArrowheads="1"/>
          </p:cNvSpPr>
          <p:nvPr/>
        </p:nvSpPr>
        <p:spPr bwMode="auto">
          <a:xfrm>
            <a:off x="6923088" y="2436813"/>
            <a:ext cx="1704975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INVESTIGACIÓN</a:t>
            </a:r>
          </a:p>
        </p:txBody>
      </p:sp>
      <p:sp>
        <p:nvSpPr>
          <p:cNvPr id="44" name="AutoShape 12"/>
          <p:cNvSpPr>
            <a:spLocks noChangeArrowheads="1"/>
          </p:cNvSpPr>
          <p:nvPr/>
        </p:nvSpPr>
        <p:spPr bwMode="auto">
          <a:xfrm>
            <a:off x="5195888" y="3228975"/>
            <a:ext cx="1704975" cy="6492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>
                <a:solidFill>
                  <a:schemeClr val="tx1"/>
                </a:solidFill>
              </a:rPr>
              <a:t>ESCUELAS</a:t>
            </a:r>
          </a:p>
        </p:txBody>
      </p:sp>
      <p:sp>
        <p:nvSpPr>
          <p:cNvPr id="18472" name="Rectangle 2"/>
          <p:cNvSpPr txBox="1">
            <a:spLocks noChangeArrowheads="1"/>
          </p:cNvSpPr>
          <p:nvPr/>
        </p:nvSpPr>
        <p:spPr bwMode="auto">
          <a:xfrm>
            <a:off x="539750" y="519113"/>
            <a:ext cx="8308975" cy="893762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2075" tIns="46038" rIns="92075" bIns="46038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CL" altLang="es-ES" sz="3200" dirty="0"/>
              <a:t>Mapa de Acciones 5 al día</a:t>
            </a:r>
          </a:p>
        </p:txBody>
      </p:sp>
      <p:sp>
        <p:nvSpPr>
          <p:cNvPr id="45" name="AutoShape 9"/>
          <p:cNvSpPr>
            <a:spLocks noChangeArrowheads="1"/>
          </p:cNvSpPr>
          <p:nvPr/>
        </p:nvSpPr>
        <p:spPr bwMode="auto">
          <a:xfrm>
            <a:off x="793750" y="5732463"/>
            <a:ext cx="1704975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chemeClr val="tx1"/>
                </a:solidFill>
              </a:rPr>
              <a:t>MEDIOS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chemeClr val="tx1"/>
                </a:solidFill>
              </a:rPr>
              <a:t>ELECTRÓNICOS</a:t>
            </a:r>
          </a:p>
        </p:txBody>
      </p:sp>
      <p:sp>
        <p:nvSpPr>
          <p:cNvPr id="18474" name="Line 18"/>
          <p:cNvSpPr>
            <a:spLocks noChangeShapeType="1"/>
          </p:cNvSpPr>
          <p:nvPr/>
        </p:nvSpPr>
        <p:spPr bwMode="auto">
          <a:xfrm>
            <a:off x="549275" y="6089650"/>
            <a:ext cx="2159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¿Que hay en frutas y verduras?</a:t>
            </a:r>
            <a:endParaRPr lang="es-CL" dirty="0" smtClean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613063" y="1683327"/>
          <a:ext cx="7928264" cy="3206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557" name="Picture 5" descr="C:\Documents and Settings\izacarias.UEC-INTA\Mis documentos\Mis imágenes\5 al día 2006\221 KIWI HAYWAR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1" y="5266283"/>
            <a:ext cx="17145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C:\Documents and Settings\izacarias.UEC-INTA\Mis documentos\Mis imágenes\5 al día 2006\604 RADICCHI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30130"/>
            <a:ext cx="19589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9" name="Object 6"/>
          <p:cNvGraphicFramePr>
            <a:graphicFrameLocks noChangeAspect="1"/>
          </p:cNvGraphicFramePr>
          <p:nvPr>
            <p:extLst/>
          </p:nvPr>
        </p:nvGraphicFramePr>
        <p:xfrm>
          <a:off x="393700" y="5229200"/>
          <a:ext cx="1566863" cy="128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9" name="Fotografía de Photo Editor" r:id="rId10" imgW="5401429" imgH="4420217" progId="MSPhotoEd.3">
                  <p:embed/>
                </p:oleObj>
              </mc:Choice>
              <mc:Fallback>
                <p:oleObj name="Fotografía de Photo Editor" r:id="rId10" imgW="5401429" imgH="442021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5229200"/>
                        <a:ext cx="1566863" cy="128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5"/>
          <p:cNvGraphicFramePr>
            <a:graphicFrameLocks noChangeAspect="1"/>
          </p:cNvGraphicFramePr>
          <p:nvPr>
            <p:extLst/>
          </p:nvPr>
        </p:nvGraphicFramePr>
        <p:xfrm>
          <a:off x="5130801" y="5250011"/>
          <a:ext cx="166052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0" name="Fotografía de Photo Editor" r:id="rId12" imgW="5401429" imgH="4161905" progId="MSPhotoEd.3">
                  <p:embed/>
                </p:oleObj>
              </mc:Choice>
              <mc:Fallback>
                <p:oleObj name="Fotografía de Photo Editor" r:id="rId12" imgW="5401429" imgH="41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801" y="5250011"/>
                        <a:ext cx="1660525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61" name="Picture 7" descr="C:\Documents and Settings\izacarias.UEC-INTA\Mis documentos\Mis imágenes\5 al día 2006\601 GARLI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5301208"/>
            <a:ext cx="13970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15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3 Rectángulo redondeado"/>
          <p:cNvSpPr>
            <a:spLocks noChangeArrowheads="1"/>
          </p:cNvSpPr>
          <p:nvPr/>
        </p:nvSpPr>
        <p:spPr bwMode="auto">
          <a:xfrm>
            <a:off x="2562820" y="3469186"/>
            <a:ext cx="70" cy="155877"/>
          </a:xfrm>
          <a:prstGeom prst="roundRect">
            <a:avLst>
              <a:gd name="adj" fmla="val 16667"/>
            </a:avLst>
          </a:prstGeom>
          <a:solidFill>
            <a:srgbClr val="0070C0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CL" sz="1013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13760" y="1662705"/>
            <a:ext cx="5837423" cy="3972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defRPr/>
            </a:pPr>
            <a:r>
              <a:rPr lang="es-ES" sz="4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Clase </a:t>
            </a:r>
          </a:p>
          <a:p>
            <a:pPr lvl="2" algn="ctr">
              <a:defRPr/>
            </a:pPr>
            <a:endParaRPr lang="es-E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lvl="2" algn="ctr">
              <a:defRPr/>
            </a:pPr>
            <a:endParaRPr lang="es-ES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lvl="2" algn="ctr">
              <a:defRPr/>
            </a:pPr>
            <a:r>
              <a:rPr lang="es-ES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ALIMENTACIÓN SALUDABLE Y PÉRDIDAS DE ALIMENTOS</a:t>
            </a:r>
            <a:endParaRPr lang="es-E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lvl="2" algn="ctr">
              <a:defRPr/>
            </a:pPr>
            <a:endParaRPr lang="es-ES" sz="1013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02" y="413219"/>
            <a:ext cx="6152882" cy="12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1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96185"/>
            <a:ext cx="7886700" cy="1325563"/>
          </a:xfrm>
        </p:spPr>
        <p:txBody>
          <a:bodyPr>
            <a:normAutofit/>
          </a:bodyPr>
          <a:lstStyle/>
          <a:p>
            <a:r>
              <a:rPr lang="es-CL" dirty="0"/>
              <a:t>R</a:t>
            </a:r>
            <a:r>
              <a:rPr lang="es-CL" dirty="0" smtClean="0"/>
              <a:t>ecomendación </a:t>
            </a:r>
            <a:r>
              <a:rPr lang="es-CL" dirty="0"/>
              <a:t>de consumo de </a:t>
            </a:r>
            <a:r>
              <a:rPr lang="es-CL" dirty="0" smtClean="0"/>
              <a:t>Frutas y Verduras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5881255" cy="4525963"/>
          </a:xfrm>
        </p:spPr>
        <p:txBody>
          <a:bodyPr>
            <a:normAutofit fontScale="77500" lnSpcReduction="20000"/>
          </a:bodyPr>
          <a:lstStyle/>
          <a:p>
            <a:pPr algn="just">
              <a:defRPr/>
            </a:pPr>
            <a:r>
              <a:rPr lang="es-ES" dirty="0" smtClean="0">
                <a:ea typeface="MS PGothic" pitchFamily="34" charset="-128"/>
              </a:rPr>
              <a:t>FAO/OMS </a:t>
            </a:r>
            <a:r>
              <a:rPr lang="es-ES" dirty="0">
                <a:ea typeface="MS PGothic" pitchFamily="34" charset="-128"/>
              </a:rPr>
              <a:t>2003, </a:t>
            </a:r>
            <a:r>
              <a:rPr lang="es-CL" dirty="0">
                <a:ea typeface="MS PGothic" pitchFamily="34" charset="-128"/>
              </a:rPr>
              <a:t>Dieta, nutrición y prevención de enfermedades </a:t>
            </a:r>
            <a:r>
              <a:rPr lang="es-CL" dirty="0" smtClean="0">
                <a:ea typeface="MS PGothic" pitchFamily="34" charset="-128"/>
              </a:rPr>
              <a:t>crónicas: Al</a:t>
            </a:r>
            <a:r>
              <a:rPr lang="es-CL" dirty="0" smtClean="0"/>
              <a:t> </a:t>
            </a:r>
            <a:r>
              <a:rPr lang="es-CL" dirty="0"/>
              <a:t>menos </a:t>
            </a:r>
            <a:r>
              <a:rPr lang="es-CL" b="1" dirty="0">
                <a:solidFill>
                  <a:srgbClr val="FF0000"/>
                </a:solidFill>
              </a:rPr>
              <a:t>400 gramos al </a:t>
            </a:r>
            <a:r>
              <a:rPr lang="es-CL" b="1" dirty="0" smtClean="0">
                <a:solidFill>
                  <a:srgbClr val="FF0000"/>
                </a:solidFill>
              </a:rPr>
              <a:t>día </a:t>
            </a:r>
            <a:r>
              <a:rPr lang="es-CL" dirty="0" smtClean="0"/>
              <a:t>(</a:t>
            </a:r>
            <a:r>
              <a:rPr lang="es-CL" b="1" dirty="0" smtClean="0">
                <a:solidFill>
                  <a:srgbClr val="FF0000"/>
                </a:solidFill>
              </a:rPr>
              <a:t>5 porciones</a:t>
            </a:r>
            <a:r>
              <a:rPr lang="es-CL" dirty="0" smtClean="0"/>
              <a:t>)</a:t>
            </a:r>
          </a:p>
          <a:p>
            <a:pPr algn="just">
              <a:defRPr/>
            </a:pPr>
            <a:endParaRPr lang="es-CL" dirty="0"/>
          </a:p>
          <a:p>
            <a:pPr algn="just">
              <a:defRPr/>
            </a:pPr>
            <a:r>
              <a:rPr lang="en-US" dirty="0"/>
              <a:t>World Cancer Research Fund </a:t>
            </a:r>
            <a:r>
              <a:rPr lang="en-US" dirty="0" smtClean="0"/>
              <a:t>International (</a:t>
            </a:r>
            <a:r>
              <a:rPr lang="es-CL" dirty="0" smtClean="0"/>
              <a:t>WCRF 2007). Para </a:t>
            </a:r>
            <a:r>
              <a:rPr lang="es-CL" dirty="0"/>
              <a:t>la disminución del riesgo del desarrollo de distintos tipos de </a:t>
            </a:r>
            <a:r>
              <a:rPr lang="es-CL" dirty="0" smtClean="0"/>
              <a:t>cáncer: </a:t>
            </a:r>
            <a:r>
              <a:rPr lang="es-CL" b="1" dirty="0" smtClean="0">
                <a:solidFill>
                  <a:srgbClr val="FF0000"/>
                </a:solidFill>
              </a:rPr>
              <a:t>600 gramos </a:t>
            </a:r>
            <a:r>
              <a:rPr lang="es-CL" b="1" dirty="0">
                <a:solidFill>
                  <a:srgbClr val="FF0000"/>
                </a:solidFill>
              </a:rPr>
              <a:t>al día </a:t>
            </a:r>
            <a:r>
              <a:rPr lang="es-CL" dirty="0"/>
              <a:t>(</a:t>
            </a:r>
            <a:r>
              <a:rPr lang="es-CL" b="1" dirty="0">
                <a:solidFill>
                  <a:srgbClr val="FF0000"/>
                </a:solidFill>
              </a:rPr>
              <a:t>7 porciones</a:t>
            </a:r>
            <a:r>
              <a:rPr lang="es-CL" dirty="0" smtClean="0"/>
              <a:t>)</a:t>
            </a:r>
            <a:endParaRPr lang="es-CL" dirty="0"/>
          </a:p>
          <a:p>
            <a:pPr algn="just"/>
            <a:endParaRPr lang="es-CL" dirty="0" smtClean="0"/>
          </a:p>
          <a:p>
            <a:pPr algn="just"/>
            <a:r>
              <a:rPr lang="es-CL" dirty="0" err="1"/>
              <a:t>Aune</a:t>
            </a:r>
            <a:r>
              <a:rPr lang="es-CL" dirty="0"/>
              <a:t> et </a:t>
            </a:r>
            <a:r>
              <a:rPr lang="es-CL" dirty="0" smtClean="0"/>
              <a:t>Al., 2017, Mayores </a:t>
            </a:r>
            <a:r>
              <a:rPr lang="es-CL" dirty="0"/>
              <a:t>beneficios en </a:t>
            </a:r>
            <a:r>
              <a:rPr lang="es-CL" dirty="0" smtClean="0"/>
              <a:t>prevención </a:t>
            </a:r>
            <a:r>
              <a:rPr lang="es-CL" dirty="0"/>
              <a:t>de distintos tipos de </a:t>
            </a:r>
            <a:r>
              <a:rPr lang="es-CL" dirty="0" smtClean="0"/>
              <a:t>enfermedades: </a:t>
            </a:r>
            <a:r>
              <a:rPr lang="es-CL" b="1" dirty="0" smtClean="0">
                <a:solidFill>
                  <a:srgbClr val="FF0000"/>
                </a:solidFill>
              </a:rPr>
              <a:t>800 </a:t>
            </a:r>
            <a:r>
              <a:rPr lang="es-CL" b="1" dirty="0">
                <a:solidFill>
                  <a:srgbClr val="FF0000"/>
                </a:solidFill>
              </a:rPr>
              <a:t>gramos al día </a:t>
            </a:r>
            <a:r>
              <a:rPr lang="es-CL" dirty="0" smtClean="0"/>
              <a:t>(</a:t>
            </a:r>
            <a:r>
              <a:rPr lang="es-CL" b="1" dirty="0" smtClean="0">
                <a:solidFill>
                  <a:srgbClr val="FF0000"/>
                </a:solidFill>
              </a:rPr>
              <a:t>10 porciones</a:t>
            </a:r>
            <a:r>
              <a:rPr lang="es-CL" dirty="0" smtClean="0"/>
              <a:t>), se </a:t>
            </a:r>
            <a:r>
              <a:rPr lang="es-CL" dirty="0"/>
              <a:t>podrían evitar 7,8 millones de muertes prematuras a nivel </a:t>
            </a:r>
            <a:r>
              <a:rPr lang="es-CL" dirty="0" smtClean="0"/>
              <a:t>mundial (</a:t>
            </a:r>
            <a:r>
              <a:rPr lang="es-CL" dirty="0" err="1" smtClean="0"/>
              <a:t>Journal</a:t>
            </a:r>
            <a:r>
              <a:rPr lang="es-CL" dirty="0" smtClean="0"/>
              <a:t> </a:t>
            </a:r>
            <a:r>
              <a:rPr lang="es-CL" dirty="0"/>
              <a:t>of </a:t>
            </a:r>
            <a:r>
              <a:rPr lang="es-CL" dirty="0" err="1"/>
              <a:t>Epidemiology</a:t>
            </a:r>
            <a:r>
              <a:rPr lang="es-CL" dirty="0"/>
              <a:t>. 2017; 46 (3): </a:t>
            </a:r>
            <a:r>
              <a:rPr lang="es-CL" dirty="0" smtClean="0"/>
              <a:t>1029–1056)</a:t>
            </a:r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  <p:pic>
        <p:nvPicPr>
          <p:cNvPr id="4" name="Picture 12" descr="https://trello-attachments.s3.amazonaws.com/5989f531325efd3ead94b053/598a12bf51b3c4d12dcd5cbb/e4ba338cae87cc80b87855a6cab41d74/FB-dia-de-la-solidarid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25" y="3450474"/>
            <a:ext cx="2277800" cy="303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1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86013" y="2743200"/>
            <a:ext cx="4371975" cy="954612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OBESIDAD</a:t>
            </a:r>
          </a:p>
        </p:txBody>
      </p:sp>
    </p:spTree>
    <p:extLst>
      <p:ext uri="{BB962C8B-B14F-4D97-AF65-F5344CB8AC3E}">
        <p14:creationId xmlns:p14="http://schemas.microsoft.com/office/powerpoint/2010/main" val="106754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2000253" y="2710179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s-ES" altLang="es-CL" sz="1013">
              <a:latin typeface="Times New Roman" pitchFamily="18" charset="0"/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/>
          </p:nvPr>
        </p:nvGraphicFramePr>
        <p:xfrm>
          <a:off x="927123" y="2388513"/>
          <a:ext cx="6943142" cy="359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1493658" y="607845"/>
            <a:ext cx="61566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s-ES" altLang="es-CL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PREVALENCIA DE OBESIDAD EN ESCOLARES DE PRIMER AÑO BÁSICO (1987-2017)</a:t>
            </a:r>
          </a:p>
        </p:txBody>
      </p:sp>
      <p:sp>
        <p:nvSpPr>
          <p:cNvPr id="779269" name="Text Box 5"/>
          <p:cNvSpPr txBox="1">
            <a:spLocks noChangeArrowheads="1"/>
          </p:cNvSpPr>
          <p:nvPr/>
        </p:nvSpPr>
        <p:spPr bwMode="auto">
          <a:xfrm rot="16200000">
            <a:off x="348903" y="3037242"/>
            <a:ext cx="1184747" cy="12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844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% obesidad</a:t>
            </a:r>
          </a:p>
        </p:txBody>
      </p:sp>
      <p:sp>
        <p:nvSpPr>
          <p:cNvPr id="779270" name="Text Box 6"/>
          <p:cNvSpPr txBox="1">
            <a:spLocks noChangeArrowheads="1"/>
          </p:cNvSpPr>
          <p:nvPr/>
        </p:nvSpPr>
        <p:spPr bwMode="auto">
          <a:xfrm>
            <a:off x="3253590" y="6358257"/>
            <a:ext cx="44952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Fuente: Junta Nacional de Auxilio Escolar y Becas (JUNAEB) </a:t>
            </a:r>
          </a:p>
        </p:txBody>
      </p:sp>
      <p:sp>
        <p:nvSpPr>
          <p:cNvPr id="75783" name="1 CuadroTexto"/>
          <p:cNvSpPr txBox="1">
            <a:spLocks noChangeArrowheads="1"/>
          </p:cNvSpPr>
          <p:nvPr/>
        </p:nvSpPr>
        <p:spPr bwMode="auto">
          <a:xfrm>
            <a:off x="5400288" y="3102195"/>
            <a:ext cx="20181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s-CL" altLang="es-CL" sz="1350" dirty="0">
                <a:latin typeface="Times New Roman" pitchFamily="18" charset="0"/>
              </a:rPr>
              <a:t>*</a:t>
            </a:r>
          </a:p>
        </p:txBody>
      </p:sp>
      <p:sp>
        <p:nvSpPr>
          <p:cNvPr id="75784" name="2 Rectángulo"/>
          <p:cNvSpPr>
            <a:spLocks noChangeArrowheads="1"/>
          </p:cNvSpPr>
          <p:nvPr/>
        </p:nvSpPr>
        <p:spPr bwMode="auto">
          <a:xfrm>
            <a:off x="5363565" y="5960581"/>
            <a:ext cx="210346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s-CL" altLang="es-CL" sz="1050" b="1" dirty="0">
                <a:cs typeface="Tahoma" pitchFamily="34" charset="0"/>
              </a:rPr>
              <a:t>*IMC&gt;2DE según OMS 2007</a:t>
            </a:r>
          </a:p>
        </p:txBody>
      </p:sp>
    </p:spTree>
    <p:extLst>
      <p:ext uri="{BB962C8B-B14F-4D97-AF65-F5344CB8AC3E}">
        <p14:creationId xmlns:p14="http://schemas.microsoft.com/office/powerpoint/2010/main" val="34794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500" t="30571" r="39116" b="31128"/>
          <a:stretch/>
        </p:blipFill>
        <p:spPr>
          <a:xfrm>
            <a:off x="1403797" y="1754815"/>
            <a:ext cx="6362164" cy="334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0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5922" y="1052737"/>
            <a:ext cx="5499278" cy="995004"/>
          </a:xfrm>
        </p:spPr>
        <p:txBody>
          <a:bodyPr>
            <a:noAutofit/>
          </a:bodyPr>
          <a:lstStyle/>
          <a:p>
            <a:pPr algn="ctr"/>
            <a:r>
              <a:rPr lang="es-CL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OBESIDAD PRIMERO MEDIO</a:t>
            </a:r>
            <a:br>
              <a:rPr lang="es-CL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s-CL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(PREVALENCIA)</a:t>
            </a:r>
            <a:endParaRPr lang="es-CL" sz="32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/>
          </p:nvPr>
        </p:nvGraphicFramePr>
        <p:xfrm>
          <a:off x="1815923" y="2752577"/>
          <a:ext cx="5731098" cy="233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53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71" y="1862826"/>
            <a:ext cx="5971106" cy="325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94179" y="897309"/>
            <a:ext cx="5943600" cy="5667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_tradnl" altLang="es-CL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ヒラギノ角ゴ Pro W3"/>
                <a:cs typeface="Verdana" pitchFamily="34" charset="0"/>
              </a:rPr>
              <a:t>SOBREPESO Y OBESIDAD</a:t>
            </a:r>
            <a:br>
              <a:rPr lang="es-ES_tradnl" altLang="es-CL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ヒラギノ角ゴ Pro W3"/>
                <a:cs typeface="Verdana" pitchFamily="34" charset="0"/>
              </a:rPr>
            </a:br>
            <a:r>
              <a:rPr lang="es-ES_tradnl" altLang="es-CL" sz="31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ヒラギノ角ゴ Pro W3"/>
                <a:cs typeface="Verdana" pitchFamily="34" charset="0"/>
              </a:rPr>
              <a:t>(PREVALENCIA)</a:t>
            </a:r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2195737" y="4635159"/>
            <a:ext cx="5184575" cy="6300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257175">
              <a:defRPr/>
            </a:pPr>
            <a:r>
              <a:rPr lang="es-CL" sz="1200" b="1" dirty="0">
                <a:solidFill>
                  <a:schemeClr val="tx2"/>
                </a:solidFill>
                <a:latin typeface="+mj-lt"/>
                <a:ea typeface="Arial" pitchFamily="34" charset="0"/>
              </a:rPr>
              <a:t>2003: 61% 6.800.000 personas</a:t>
            </a:r>
          </a:p>
          <a:p>
            <a:pPr algn="ctr" defTabSz="257175">
              <a:defRPr/>
            </a:pPr>
            <a:r>
              <a:rPr lang="es-CL" sz="1200" b="1" dirty="0">
                <a:solidFill>
                  <a:schemeClr val="tx2"/>
                </a:solidFill>
                <a:latin typeface="+mj-lt"/>
                <a:ea typeface="Arial" pitchFamily="34" charset="0"/>
              </a:rPr>
              <a:t>2010: 67% 8.900.000 personas</a:t>
            </a:r>
          </a:p>
          <a:p>
            <a:pPr algn="ctr" defTabSz="257175">
              <a:defRPr/>
            </a:pPr>
            <a:r>
              <a:rPr lang="es-ES" sz="1200" b="1" dirty="0">
                <a:solidFill>
                  <a:schemeClr val="tx2"/>
                </a:solidFill>
                <a:latin typeface="+mj-lt"/>
                <a:ea typeface="Arial" pitchFamily="34" charset="0"/>
              </a:rPr>
              <a:t>  2016: 74% 10.000.000 personas</a:t>
            </a:r>
            <a:endParaRPr lang="es-CL" sz="1200" b="1" dirty="0">
              <a:solidFill>
                <a:schemeClr val="tx2"/>
              </a:solidFill>
              <a:latin typeface="+mj-lt"/>
              <a:ea typeface="Arial" pitchFamily="34" charset="0"/>
            </a:endParaRPr>
          </a:p>
        </p:txBody>
      </p:sp>
      <p:graphicFrame>
        <p:nvGraphicFramePr>
          <p:cNvPr id="53254" name="2 Gráfico"/>
          <p:cNvGraphicFramePr>
            <a:graphicFrameLocks/>
          </p:cNvGraphicFramePr>
          <p:nvPr>
            <p:extLst/>
          </p:nvPr>
        </p:nvGraphicFramePr>
        <p:xfrm>
          <a:off x="1949097" y="2191360"/>
          <a:ext cx="5833765" cy="2368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name="Hoja de cálculo" r:id="rId5" imgW="7686740" imgH="4162310" progId="Excel.Sheet.8">
                  <p:embed/>
                </p:oleObj>
              </mc:Choice>
              <mc:Fallback>
                <p:oleObj name="Hoja de cálculo" r:id="rId5" imgW="7686740" imgH="416231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9097" y="2191360"/>
                        <a:ext cx="5833765" cy="23681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ector recto 2"/>
          <p:cNvCxnSpPr/>
          <p:nvPr/>
        </p:nvCxnSpPr>
        <p:spPr>
          <a:xfrm>
            <a:off x="1949096" y="1895396"/>
            <a:ext cx="543121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0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4" name="2 Gráfico"/>
          <p:cNvGraphicFramePr>
            <a:graphicFrameLocks/>
          </p:cNvGraphicFramePr>
          <p:nvPr>
            <p:extLst/>
          </p:nvPr>
        </p:nvGraphicFramePr>
        <p:xfrm>
          <a:off x="1763614" y="2364583"/>
          <a:ext cx="5783312" cy="272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3" name="Hoja de cálculo" r:id="rId5" imgW="7638921" imgH="4086225" progId="Excel.Sheet.8">
                  <p:embed/>
                </p:oleObj>
              </mc:Choice>
              <mc:Fallback>
                <p:oleObj name="Hoja de cálculo" r:id="rId5" imgW="7638921" imgH="408622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14" y="2364583"/>
                        <a:ext cx="5783312" cy="27217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Título"/>
          <p:cNvSpPr txBox="1">
            <a:spLocks/>
          </p:cNvSpPr>
          <p:nvPr/>
        </p:nvSpPr>
        <p:spPr>
          <a:xfrm>
            <a:off x="965915" y="412124"/>
            <a:ext cx="7237927" cy="160244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PREVALENCIA OBESIDAD, CHILE </a:t>
            </a:r>
          </a:p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COMPARACIÓN ENS 2003 - 2009 - 2016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/>
            </a:r>
            <a:b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endParaRPr lang="es-CL" altLang="es-CL" sz="2400" b="1" dirty="0">
              <a:solidFill>
                <a:schemeClr val="tx2">
                  <a:lumMod val="50000"/>
                </a:schemeClr>
              </a:solidFill>
              <a:latin typeface="+mn-lt"/>
              <a:ea typeface="ヒラギノ角ゴ Pro W3"/>
              <a:cs typeface="Verdana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1925706" y="2132856"/>
            <a:ext cx="545460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4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86013" y="2807594"/>
            <a:ext cx="4371975" cy="890218"/>
          </a:xfrm>
        </p:spPr>
        <p:txBody>
          <a:bodyPr>
            <a:normAutofit fontScale="90000"/>
          </a:bodyPr>
          <a:lstStyle/>
          <a:p>
            <a:r>
              <a:rPr lang="es-AR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DIABETES</a:t>
            </a:r>
          </a:p>
        </p:txBody>
      </p:sp>
    </p:spTree>
    <p:extLst>
      <p:ext uri="{BB962C8B-B14F-4D97-AF65-F5344CB8AC3E}">
        <p14:creationId xmlns:p14="http://schemas.microsoft.com/office/powerpoint/2010/main" val="156808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4 Título"/>
          <p:cNvSpPr>
            <a:spLocks noGrp="1"/>
          </p:cNvSpPr>
          <p:nvPr>
            <p:ph type="title" idx="4294967295"/>
          </p:nvPr>
        </p:nvSpPr>
        <p:spPr>
          <a:xfrm>
            <a:off x="1352282" y="792476"/>
            <a:ext cx="6307138" cy="746125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PREVALENCIA DIABETES MELLITUS TIPO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2,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CHILE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/>
            </a:r>
            <a:b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COMPARACION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2003 – 2009 - 2016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s-CL" altLang="es-CL" sz="1800" b="1" dirty="0">
              <a:solidFill>
                <a:schemeClr val="tx2">
                  <a:lumMod val="50000"/>
                </a:schemeClr>
              </a:solidFill>
              <a:latin typeface="+mn-lt"/>
              <a:ea typeface="ヒラギノ角ゴ Pro W3"/>
              <a:cs typeface="Verdana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657503" y="4921242"/>
            <a:ext cx="2108820" cy="12091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defTabSz="257175">
              <a:defRPr/>
            </a:pPr>
            <a:r>
              <a:rPr lang="es-CL" sz="1600" b="1" dirty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Diabéticos:</a:t>
            </a:r>
          </a:p>
          <a:p>
            <a:pPr algn="ctr" defTabSz="257175">
              <a:defRPr/>
            </a:pPr>
            <a:r>
              <a:rPr lang="es-CL" sz="1600" b="1" dirty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 2003: 	 </a:t>
            </a:r>
            <a:r>
              <a:rPr lang="es-CL" sz="1600" b="1" dirty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  <a:sym typeface="Symbol" pitchFamily="18" charset="2"/>
              </a:rPr>
              <a:t></a:t>
            </a:r>
            <a:r>
              <a:rPr lang="es-CL" sz="1600" b="1" dirty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700.000 </a:t>
            </a:r>
          </a:p>
          <a:p>
            <a:pPr defTabSz="257175">
              <a:defRPr/>
            </a:pPr>
            <a:r>
              <a:rPr lang="es-CL" sz="1600" b="1" dirty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 </a:t>
            </a:r>
            <a:r>
              <a:rPr lang="es-CL" sz="1600" b="1" dirty="0" smtClean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  2009</a:t>
            </a:r>
            <a:r>
              <a:rPr lang="es-CL" sz="1600" b="1" dirty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:  </a:t>
            </a:r>
            <a:r>
              <a:rPr lang="es-CL" sz="1600" b="1" dirty="0" smtClean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 </a:t>
            </a:r>
            <a:r>
              <a:rPr lang="es-CL" sz="1600" b="1" dirty="0" smtClean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  <a:sym typeface="Symbol" pitchFamily="18" charset="2"/>
              </a:rPr>
              <a:t></a:t>
            </a:r>
            <a:r>
              <a:rPr lang="es-CL" sz="1600" b="1" dirty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1.200.000 </a:t>
            </a:r>
          </a:p>
          <a:p>
            <a:pPr algn="ctr" defTabSz="257175">
              <a:defRPr/>
            </a:pPr>
            <a:r>
              <a:rPr lang="es-ES" sz="1600" b="1" dirty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  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2016</a:t>
            </a:r>
            <a:r>
              <a:rPr lang="es-ES" sz="1600" b="1" dirty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:   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 </a:t>
            </a:r>
            <a:r>
              <a:rPr lang="es-ES" sz="1600" b="1" dirty="0">
                <a:solidFill>
                  <a:schemeClr val="tx2">
                    <a:lumMod val="50000"/>
                  </a:schemeClr>
                </a:solidFill>
                <a:ea typeface="ヒラギノ角ゴ Pro W3" pitchFamily="33" charset="-128"/>
                <a:cs typeface="Arial" pitchFamily="34" charset="0"/>
              </a:rPr>
              <a:t>1.600.000</a:t>
            </a:r>
            <a:endParaRPr lang="es-CL" sz="1600" b="1" dirty="0">
              <a:solidFill>
                <a:schemeClr val="tx2">
                  <a:lumMod val="50000"/>
                </a:schemeClr>
              </a:solidFill>
              <a:ea typeface="ヒラギノ角ゴ Pro W3" pitchFamily="33" charset="-128"/>
              <a:cs typeface="Arial" pitchFamily="34" charset="0"/>
            </a:endParaRPr>
          </a:p>
          <a:p>
            <a:pPr algn="ctr" defTabSz="257175">
              <a:defRPr/>
            </a:pPr>
            <a:endParaRPr lang="es-CL" sz="1013" b="1" dirty="0">
              <a:solidFill>
                <a:srgbClr val="C00000"/>
              </a:solidFill>
              <a:ea typeface="ヒラギノ角ゴ Pro W3" pitchFamily="33" charset="-128"/>
              <a:cs typeface="Arial" pitchFamily="34" charset="0"/>
            </a:endParaRPr>
          </a:p>
          <a:p>
            <a:pPr algn="ctr" defTabSz="257175">
              <a:defRPr/>
            </a:pPr>
            <a:endParaRPr lang="es-CL" sz="1013" b="1" dirty="0">
              <a:solidFill>
                <a:srgbClr val="C00000"/>
              </a:solidFill>
              <a:ea typeface="ヒラギノ角ゴ Pro W3" pitchFamily="33" charset="-128"/>
              <a:cs typeface="Arial" pitchFamily="34" charset="0"/>
            </a:endParaRPr>
          </a:p>
          <a:p>
            <a:pPr algn="ctr" defTabSz="257175">
              <a:defRPr/>
            </a:pPr>
            <a:endParaRPr lang="es-CL" sz="1013" b="1" dirty="0">
              <a:solidFill>
                <a:srgbClr val="C00000"/>
              </a:solidFill>
              <a:ea typeface="ヒラギノ角ゴ Pro W3" pitchFamily="33" charset="-128"/>
              <a:cs typeface="Arial" pitchFamily="34" charset="0"/>
            </a:endParaRPr>
          </a:p>
        </p:txBody>
      </p:sp>
      <p:graphicFrame>
        <p:nvGraphicFramePr>
          <p:cNvPr id="4" name="Gráfico 3"/>
          <p:cNvGraphicFramePr/>
          <p:nvPr>
            <p:extLst/>
          </p:nvPr>
        </p:nvGraphicFramePr>
        <p:xfrm>
          <a:off x="2357754" y="2294874"/>
          <a:ext cx="4313682" cy="230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Conector recto 4"/>
          <p:cNvCxnSpPr/>
          <p:nvPr/>
        </p:nvCxnSpPr>
        <p:spPr>
          <a:xfrm>
            <a:off x="1949096" y="1895396"/>
            <a:ext cx="543121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2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 noGrp="1"/>
          </p:cNvSpPr>
          <p:nvPr>
            <p:ph type="title"/>
          </p:nvPr>
        </p:nvSpPr>
        <p:spPr>
          <a:xfrm>
            <a:off x="467544" y="432364"/>
            <a:ext cx="8229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3600" b="1" dirty="0" smtClean="0">
                <a:solidFill>
                  <a:schemeClr val="accent1"/>
                </a:solidFill>
              </a:rPr>
              <a:t>TEMAS </a:t>
            </a:r>
            <a:r>
              <a:rPr lang="es-ES_tradnl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</a:t>
            </a:r>
            <a:r>
              <a:rPr lang="es-ES_tradnl" sz="3600" b="1" dirty="0" smtClean="0">
                <a:solidFill>
                  <a:schemeClr val="accent1"/>
                </a:solidFill>
              </a:rPr>
              <a:t> </a:t>
            </a:r>
            <a:r>
              <a:rPr lang="es-ES_tradnl" sz="3600" dirty="0" smtClean="0">
                <a:solidFill>
                  <a:schemeClr val="accent1"/>
                </a:solidFill>
              </a:rPr>
              <a:t>SITUACIÓN DE SALUD</a:t>
            </a:r>
            <a:endParaRPr lang="es-ES_tradnl" sz="3600" dirty="0">
              <a:solidFill>
                <a:schemeClr val="accent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750293078"/>
              </p:ext>
            </p:extLst>
          </p:nvPr>
        </p:nvGraphicFramePr>
        <p:xfrm>
          <a:off x="755576" y="1268760"/>
          <a:ext cx="741682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619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68192" y="2292440"/>
            <a:ext cx="6181860" cy="177886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HIPERTENSIÓN ARTERIAL</a:t>
            </a:r>
          </a:p>
        </p:txBody>
      </p:sp>
    </p:spTree>
    <p:extLst>
      <p:ext uri="{BB962C8B-B14F-4D97-AF65-F5344CB8AC3E}">
        <p14:creationId xmlns:p14="http://schemas.microsoft.com/office/powerpoint/2010/main" val="419652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678" t="13977" r="15254" b="1231"/>
          <a:stretch/>
        </p:blipFill>
        <p:spPr>
          <a:xfrm>
            <a:off x="1493950" y="1562858"/>
            <a:ext cx="6143222" cy="405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7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475" t="14339" r="15458" b="1050"/>
          <a:stretch/>
        </p:blipFill>
        <p:spPr>
          <a:xfrm>
            <a:off x="1339404" y="1192282"/>
            <a:ext cx="6593982" cy="42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2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983" t="13977" r="15254" b="1051"/>
          <a:stretch/>
        </p:blipFill>
        <p:spPr>
          <a:xfrm>
            <a:off x="1171977" y="1159099"/>
            <a:ext cx="6632619" cy="41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3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86013" y="3054874"/>
            <a:ext cx="4371975" cy="642938"/>
          </a:xfrm>
        </p:spPr>
        <p:txBody>
          <a:bodyPr>
            <a:normAutofit fontScale="90000"/>
          </a:bodyPr>
          <a:lstStyle/>
          <a:p>
            <a:r>
              <a:rPr lang="es-AR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CÁNCER</a:t>
            </a:r>
          </a:p>
        </p:txBody>
      </p:sp>
    </p:spTree>
    <p:extLst>
      <p:ext uri="{BB962C8B-B14F-4D97-AF65-F5344CB8AC3E}">
        <p14:creationId xmlns:p14="http://schemas.microsoft.com/office/powerpoint/2010/main" val="307489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>
          <a:xfrm>
            <a:off x="811369" y="888642"/>
            <a:ext cx="7263685" cy="86053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s-CL" altLang="es-CL" sz="2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DECESOS POR TIPO DE CÁNCER EN EL PAÍS 2011</a:t>
            </a:r>
          </a:p>
        </p:txBody>
      </p:sp>
      <p:graphicFrame>
        <p:nvGraphicFramePr>
          <p:cNvPr id="50179" name="2 Gráfico"/>
          <p:cNvGraphicFramePr>
            <a:graphicFrameLocks/>
          </p:cNvGraphicFramePr>
          <p:nvPr>
            <p:extLst/>
          </p:nvPr>
        </p:nvGraphicFramePr>
        <p:xfrm>
          <a:off x="1414462" y="2547938"/>
          <a:ext cx="6444854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7" name="Hoja de cálculo" r:id="rId5" imgW="8591455" imgH="4448204" progId="Excel.Sheet.8">
                  <p:embed/>
                </p:oleObj>
              </mc:Choice>
              <mc:Fallback>
                <p:oleObj name="Hoja de cálculo" r:id="rId5" imgW="8591455" imgH="4448204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2" y="2547938"/>
                        <a:ext cx="6444854" cy="2495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761745" y="2666196"/>
            <a:ext cx="1782365" cy="4385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L" sz="112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Tasa por 100.000 habitantes</a:t>
            </a:r>
          </a:p>
        </p:txBody>
      </p:sp>
    </p:spTree>
    <p:extLst>
      <p:ext uri="{BB962C8B-B14F-4D97-AF65-F5344CB8AC3E}">
        <p14:creationId xmlns:p14="http://schemas.microsoft.com/office/powerpoint/2010/main" val="45871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55312" y="2137893"/>
            <a:ext cx="6478073" cy="19591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AR" b="1" dirty="0" smtClean="0">
                <a:solidFill>
                  <a:schemeClr val="tx2">
                    <a:lumMod val="50000"/>
                  </a:schemeClr>
                </a:solidFill>
              </a:rPr>
              <a:t>PROYECCIONES OBESIDAD Y DIABETES</a:t>
            </a:r>
          </a:p>
        </p:txBody>
      </p:sp>
    </p:spTree>
    <p:extLst>
      <p:ext uri="{BB962C8B-B14F-4D97-AF65-F5344CB8AC3E}">
        <p14:creationId xmlns:p14="http://schemas.microsoft.com/office/powerpoint/2010/main" val="80355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 idx="4294967295"/>
          </p:nvPr>
        </p:nvSpPr>
        <p:spPr>
          <a:xfrm>
            <a:off x="1330504" y="811369"/>
            <a:ext cx="6911975" cy="1101233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s-CL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PROYECCION 2020-2040 SOBREPESO-OBESIDAD, </a:t>
            </a:r>
            <a:r>
              <a:rPr lang="es-CL" sz="2400" b="1" dirty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OBESIDAD Y DIABETES</a:t>
            </a:r>
            <a:br>
              <a:rPr lang="es-CL" sz="2400" b="1" dirty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L" sz="2400" b="1" dirty="0">
              <a:solidFill>
                <a:schemeClr val="tx2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29066" name="Group 42"/>
          <p:cNvGraphicFramePr>
            <a:graphicFrameLocks noGrp="1"/>
          </p:cNvGraphicFramePr>
          <p:nvPr>
            <p:extLst/>
          </p:nvPr>
        </p:nvGraphicFramePr>
        <p:xfrm>
          <a:off x="1439652" y="2651224"/>
          <a:ext cx="6318706" cy="2487597"/>
        </p:xfrm>
        <a:graphic>
          <a:graphicData uri="http://schemas.openxmlformats.org/drawingml/2006/table">
            <a:tbl>
              <a:tblPr/>
              <a:tblGrid>
                <a:gridCol w="1163500"/>
                <a:gridCol w="1272032"/>
                <a:gridCol w="1004325"/>
                <a:gridCol w="943607"/>
                <a:gridCol w="943607"/>
                <a:gridCol w="991635"/>
              </a:tblGrid>
              <a:tr h="591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500" b="1" dirty="0" smtClean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Problema </a:t>
                      </a:r>
                      <a:r>
                        <a:rPr lang="es-CL" sz="10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Salud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Prevalencia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(%) </a:t>
                      </a:r>
                      <a:endParaRPr lang="es-CL" sz="10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ENS 2003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Prevalencia </a:t>
                      </a:r>
                      <a:r>
                        <a:rPr lang="es-CL" sz="10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(%)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ENS 2009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Prevalencia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ENS 2016</a:t>
                      </a:r>
                      <a:endParaRPr lang="es-CL" sz="10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500" b="1" dirty="0" smtClean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Proyección </a:t>
                      </a:r>
                      <a:r>
                        <a:rPr lang="es-CL" sz="10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500" b="1" dirty="0" smtClean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Proyección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2040</a:t>
                      </a:r>
                      <a:endParaRPr lang="es-CL" sz="10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683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000" b="1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Sobrepeso </a:t>
                      </a:r>
                      <a:r>
                        <a:rPr lang="es-CL" sz="1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 </a:t>
                      </a: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Obesidad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000" b="1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61</a:t>
                      </a:r>
                      <a:endParaRPr lang="es-CL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000" b="1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67</a:t>
                      </a:r>
                      <a:endParaRPr lang="es-CL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74,4</a:t>
                      </a:r>
                      <a:endParaRPr lang="es-CL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000" b="1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78</a:t>
                      </a:r>
                      <a:endParaRPr lang="es-CL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000" b="1" dirty="0" smtClean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98</a:t>
                      </a:r>
                      <a:endParaRPr lang="es-CL" sz="1000" b="1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2778">
                <a:tc>
                  <a:txBody>
                    <a:bodyPr/>
                    <a:lstStyle/>
                    <a:p>
                      <a:endParaRPr lang="es-CL" sz="1100" b="1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es-CL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Obesidad</a:t>
                      </a:r>
                      <a:endParaRPr lang="es-CL" sz="11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100" b="1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s-CL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23,2</a:t>
                      </a:r>
                      <a:endParaRPr lang="es-CL" sz="11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100" b="1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s-CL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27,4</a:t>
                      </a:r>
                      <a:endParaRPr lang="es-CL" sz="11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100" b="1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s-CL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34,4</a:t>
                      </a:r>
                      <a:endParaRPr lang="es-CL" sz="11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100" b="1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s-CL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</a:t>
                      </a:r>
                      <a:endParaRPr lang="es-CL" sz="11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100" b="1" dirty="0" smtClean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s-CL" sz="11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</a:t>
                      </a:r>
                      <a:endParaRPr lang="es-CL" sz="11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03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000" b="1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Diabetes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000" b="1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6,3</a:t>
                      </a:r>
                      <a:endParaRPr lang="es-CL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s-CL" sz="1000" b="1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9,4</a:t>
                      </a:r>
                      <a:endParaRPr lang="es-CL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12,3</a:t>
                      </a:r>
                      <a:endParaRPr lang="es-CL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000" b="1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</a:t>
                      </a:r>
                      <a:endParaRPr lang="es-CL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000" b="1" dirty="0" smtClean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00" b="1" dirty="0" smtClean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s-CL" sz="1000" b="1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Conector recto 3"/>
          <p:cNvCxnSpPr/>
          <p:nvPr/>
        </p:nvCxnSpPr>
        <p:spPr>
          <a:xfrm>
            <a:off x="1925706" y="2186862"/>
            <a:ext cx="543121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5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55312" y="2137893"/>
            <a:ext cx="6478073" cy="1959164"/>
          </a:xfrm>
        </p:spPr>
        <p:txBody>
          <a:bodyPr>
            <a:normAutofit/>
          </a:bodyPr>
          <a:lstStyle/>
          <a:p>
            <a:pPr eaLnBrk="1" hangingPunct="1"/>
            <a:r>
              <a:rPr lang="es-AR" b="1" dirty="0" smtClean="0">
                <a:solidFill>
                  <a:schemeClr val="tx2">
                    <a:lumMod val="50000"/>
                  </a:schemeClr>
                </a:solidFill>
              </a:rPr>
              <a:t>PÉRDIDAS DE ALIMENTOS</a:t>
            </a:r>
          </a:p>
        </p:txBody>
      </p:sp>
    </p:spTree>
    <p:extLst>
      <p:ext uri="{BB962C8B-B14F-4D97-AF65-F5344CB8AC3E}">
        <p14:creationId xmlns:p14="http://schemas.microsoft.com/office/powerpoint/2010/main" val="247806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¿Qué son las pérdidas y desperdicios de alimentos?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41" y="1517836"/>
            <a:ext cx="7501345" cy="447487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71150" y="6351557"/>
            <a:ext cx="1287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>
                <a:solidFill>
                  <a:srgbClr val="565655"/>
                </a:solidFill>
                <a:latin typeface="BentonSans-Regular"/>
              </a:rPr>
              <a:t>FAO, 2014</a:t>
            </a:r>
            <a:endParaRPr lang="es-CL" sz="4800" dirty="0"/>
          </a:p>
        </p:txBody>
      </p:sp>
      <p:sp>
        <p:nvSpPr>
          <p:cNvPr id="7" name="Flecha arriba 6"/>
          <p:cNvSpPr/>
          <p:nvPr/>
        </p:nvSpPr>
        <p:spPr>
          <a:xfrm>
            <a:off x="4183910" y="5734057"/>
            <a:ext cx="393405" cy="717698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/>
          <p:cNvSpPr/>
          <p:nvPr/>
        </p:nvSpPr>
        <p:spPr>
          <a:xfrm>
            <a:off x="4221126" y="59927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CL" dirty="0"/>
              <a:t>“Producir para destruir, </a:t>
            </a:r>
            <a:endParaRPr lang="es-CL" dirty="0" smtClean="0"/>
          </a:p>
          <a:p>
            <a:pPr algn="r"/>
            <a:r>
              <a:rPr lang="es-CL" dirty="0" smtClean="0"/>
              <a:t>fabricar </a:t>
            </a:r>
            <a:r>
              <a:rPr lang="es-CL" dirty="0"/>
              <a:t>para perder”</a:t>
            </a:r>
          </a:p>
        </p:txBody>
      </p:sp>
    </p:spTree>
    <p:extLst>
      <p:ext uri="{BB962C8B-B14F-4D97-AF65-F5344CB8AC3E}">
        <p14:creationId xmlns:p14="http://schemas.microsoft.com/office/powerpoint/2010/main" val="201057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7528" y="2807594"/>
            <a:ext cx="4890551" cy="99324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AR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ALIMENTACIÓN SALUDABLE</a:t>
            </a:r>
          </a:p>
        </p:txBody>
      </p:sp>
    </p:spTree>
    <p:extLst>
      <p:ext uri="{BB962C8B-B14F-4D97-AF65-F5344CB8AC3E}">
        <p14:creationId xmlns:p14="http://schemas.microsoft.com/office/powerpoint/2010/main" val="257277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8650" y="40607"/>
            <a:ext cx="7886700" cy="1325563"/>
          </a:xfrm>
        </p:spPr>
        <p:txBody>
          <a:bodyPr>
            <a:normAutofit/>
          </a:bodyPr>
          <a:lstStyle/>
          <a:p>
            <a:r>
              <a:rPr lang="es-CL" dirty="0" smtClean="0"/>
              <a:t>Porcentaje de pérdidas por grupos de alimentos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57200" y="6096298"/>
            <a:ext cx="8229600" cy="561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000" dirty="0" err="1" smtClean="0">
                <a:solidFill>
                  <a:schemeClr val="tx1"/>
                </a:solidFill>
              </a:rPr>
              <a:t>Save</a:t>
            </a:r>
            <a:r>
              <a:rPr lang="es-CL" sz="2000" dirty="0" smtClean="0">
                <a:solidFill>
                  <a:schemeClr val="tx1"/>
                </a:solidFill>
              </a:rPr>
              <a:t> </a:t>
            </a:r>
            <a:r>
              <a:rPr lang="es-CL" sz="2000" dirty="0" err="1">
                <a:solidFill>
                  <a:schemeClr val="tx1"/>
                </a:solidFill>
              </a:rPr>
              <a:t>Food</a:t>
            </a:r>
            <a:r>
              <a:rPr lang="es-CL" sz="2000" dirty="0">
                <a:solidFill>
                  <a:schemeClr val="tx1"/>
                </a:solidFill>
              </a:rPr>
              <a:t>, </a:t>
            </a:r>
            <a:r>
              <a:rPr lang="es-CL" sz="2000" dirty="0" smtClean="0">
                <a:solidFill>
                  <a:schemeClr val="tx1"/>
                </a:solidFill>
              </a:rPr>
              <a:t>2015</a:t>
            </a:r>
            <a:endParaRPr lang="es-CL" sz="2000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22" y="1366170"/>
            <a:ext cx="7068622" cy="43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3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Frutas y Verduras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Mayores pérdidas: 45</a:t>
            </a:r>
            <a:r>
              <a:rPr lang="es-CL" sz="2800" dirty="0"/>
              <a:t>% de lo </a:t>
            </a:r>
            <a:r>
              <a:rPr lang="es-CL" sz="2800" dirty="0" smtClean="0"/>
              <a:t>producido</a:t>
            </a:r>
          </a:p>
          <a:p>
            <a:r>
              <a:rPr lang="es-CL" sz="2800" dirty="0"/>
              <a:t>M</a:t>
            </a:r>
            <a:r>
              <a:rPr lang="es-CL" sz="2800" dirty="0" smtClean="0"/>
              <a:t>ayores desperdicios: 30% </a:t>
            </a:r>
            <a:r>
              <a:rPr lang="es-CL" sz="2800" dirty="0"/>
              <a:t>de las compras </a:t>
            </a:r>
            <a:endParaRPr lang="es-CL" sz="2800" dirty="0" smtClean="0"/>
          </a:p>
          <a:p>
            <a:endParaRPr lang="es-CL" sz="2800" dirty="0" smtClean="0"/>
          </a:p>
          <a:p>
            <a:r>
              <a:rPr lang="es-CL" sz="2800" dirty="0" smtClean="0"/>
              <a:t>Motivos:</a:t>
            </a:r>
          </a:p>
          <a:p>
            <a:pPr lvl="1"/>
            <a:r>
              <a:rPr lang="es-CL" sz="2400" dirty="0" smtClean="0"/>
              <a:t>Forma</a:t>
            </a:r>
            <a:r>
              <a:rPr lang="es-CL" sz="2400" dirty="0"/>
              <a:t>, </a:t>
            </a:r>
            <a:r>
              <a:rPr lang="es-CL" sz="2400" dirty="0" smtClean="0"/>
              <a:t>calibre</a:t>
            </a:r>
            <a:r>
              <a:rPr lang="es-CL" sz="2400" dirty="0"/>
              <a:t>, </a:t>
            </a:r>
            <a:r>
              <a:rPr lang="es-CL" sz="2400" dirty="0" smtClean="0"/>
              <a:t>por </a:t>
            </a:r>
            <a:r>
              <a:rPr lang="es-CL" sz="2400" dirty="0"/>
              <a:t>criterios de selección para la </a:t>
            </a:r>
            <a:r>
              <a:rPr lang="es-CL" sz="2400" dirty="0" smtClean="0"/>
              <a:t>venta</a:t>
            </a:r>
          </a:p>
          <a:p>
            <a:pPr lvl="1"/>
            <a:r>
              <a:rPr lang="es-CL" sz="2400" dirty="0" smtClean="0"/>
              <a:t>Partes que no </a:t>
            </a:r>
            <a:r>
              <a:rPr lang="es-CL" sz="2400" dirty="0"/>
              <a:t>son valorizadas, tallos, hojas, </a:t>
            </a:r>
            <a:r>
              <a:rPr lang="es-CL" sz="2400" dirty="0" smtClean="0"/>
              <a:t>cáscaras</a:t>
            </a:r>
            <a:endParaRPr lang="es-C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55" y="4816000"/>
            <a:ext cx="3178563" cy="185448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19" y="4816000"/>
            <a:ext cx="1863582" cy="186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5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falta?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1726" y="1404713"/>
            <a:ext cx="7471065" cy="4525963"/>
          </a:xfrm>
        </p:spPr>
        <p:txBody>
          <a:bodyPr>
            <a:noAutofit/>
          </a:bodyPr>
          <a:lstStyle/>
          <a:p>
            <a:r>
              <a:rPr lang="es-CL" sz="2000" b="1" dirty="0" smtClean="0"/>
              <a:t>Se requieren múltiples cambios para aumentar </a:t>
            </a:r>
            <a:r>
              <a:rPr lang="es-CL" sz="2000" b="1" dirty="0"/>
              <a:t>el consumo de </a:t>
            </a:r>
            <a:r>
              <a:rPr lang="es-CL" sz="2000" b="1" dirty="0" smtClean="0"/>
              <a:t>F&amp;V</a:t>
            </a:r>
          </a:p>
          <a:p>
            <a:endParaRPr lang="es-CL" sz="2000" b="1" dirty="0" smtClean="0"/>
          </a:p>
          <a:p>
            <a:r>
              <a:rPr lang="es-CL" sz="2000" b="1" dirty="0" smtClean="0"/>
              <a:t>Educación alimentaria y promoción, para mejorar conocimientos </a:t>
            </a:r>
            <a:r>
              <a:rPr lang="es-CL" sz="2000" b="1" dirty="0"/>
              <a:t>y habilidades </a:t>
            </a:r>
            <a:r>
              <a:rPr lang="es-CL" sz="2000" b="1" dirty="0" smtClean="0"/>
              <a:t>en selección </a:t>
            </a:r>
            <a:r>
              <a:rPr lang="es-CL" sz="2000" b="1" dirty="0"/>
              <a:t>y preparación de estos </a:t>
            </a:r>
            <a:r>
              <a:rPr lang="es-CL" sz="2000" b="1" dirty="0" smtClean="0"/>
              <a:t>alimentos</a:t>
            </a:r>
          </a:p>
          <a:p>
            <a:endParaRPr lang="es-CL" sz="2000" b="1" dirty="0" smtClean="0"/>
          </a:p>
          <a:p>
            <a:r>
              <a:rPr lang="es-CL" sz="2000" b="1" dirty="0" smtClean="0"/>
              <a:t>Modificaciones en ambientes </a:t>
            </a:r>
            <a:r>
              <a:rPr lang="es-CL" sz="2000" b="1" dirty="0"/>
              <a:t>alimentarios, que permitan aumentar la disponibilidad y oferta de </a:t>
            </a:r>
            <a:r>
              <a:rPr lang="es-CL" sz="2000" b="1" dirty="0" smtClean="0"/>
              <a:t>F&amp;V, entre otros</a:t>
            </a:r>
          </a:p>
          <a:p>
            <a:endParaRPr lang="es-CL" sz="2000" b="1" dirty="0" smtClean="0"/>
          </a:p>
          <a:p>
            <a:r>
              <a:rPr lang="es-CL" sz="2000" b="1" dirty="0" smtClean="0"/>
              <a:t>Rescate </a:t>
            </a:r>
            <a:r>
              <a:rPr lang="es-CL" sz="2000" b="1" dirty="0"/>
              <a:t>de </a:t>
            </a:r>
            <a:r>
              <a:rPr lang="es-CL" sz="2000" b="1" dirty="0" smtClean="0"/>
              <a:t>F&amp;V y prevención de pérdidas </a:t>
            </a:r>
            <a:r>
              <a:rPr lang="es-CL" sz="2000" b="1" dirty="0"/>
              <a:t>y </a:t>
            </a:r>
            <a:r>
              <a:rPr lang="es-CL" sz="2000" b="1" dirty="0" smtClean="0"/>
              <a:t>desperdicios, </a:t>
            </a:r>
            <a:r>
              <a:rPr lang="es-CL" sz="2000" b="1" dirty="0"/>
              <a:t>pueden complementar la ingesta </a:t>
            </a:r>
            <a:r>
              <a:rPr lang="es-CL" sz="2000" b="1" dirty="0" smtClean="0"/>
              <a:t>insuficiente</a:t>
            </a:r>
          </a:p>
          <a:p>
            <a:pPr lvl="1"/>
            <a:r>
              <a:rPr lang="es-CL" sz="2000" b="1" dirty="0" smtClean="0"/>
              <a:t>Cáscaras</a:t>
            </a:r>
          </a:p>
          <a:p>
            <a:pPr lvl="1"/>
            <a:r>
              <a:rPr lang="es-CL" sz="2000" b="1" dirty="0" smtClean="0"/>
              <a:t>Tallos</a:t>
            </a:r>
          </a:p>
          <a:p>
            <a:pPr lvl="1"/>
            <a:r>
              <a:rPr lang="es-CL" sz="2000" b="1" dirty="0" smtClean="0"/>
              <a:t>Hojas</a:t>
            </a: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9710">
            <a:off x="6028088" y="4661388"/>
            <a:ext cx="2684580" cy="1912362"/>
          </a:xfrm>
          <a:prstGeom prst="rect">
            <a:avLst/>
          </a:prstGeom>
          <a:noFill/>
          <a:ln>
            <a:noFill/>
          </a:ln>
          <a:effectLst>
            <a:outerShdw blurRad="292100" dist="139699" dir="2700000" algn="ctr" rotWithShape="0">
              <a:srgbClr val="262626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67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Acciones a realizar</a:t>
            </a:r>
            <a:endParaRPr lang="es-CL" dirty="0"/>
          </a:p>
        </p:txBody>
      </p:sp>
      <p:pic>
        <p:nvPicPr>
          <p:cNvPr id="4" name="Imagen 4"/>
          <p:cNvPicPr>
            <a:picLocks noChangeAspect="1"/>
          </p:cNvPicPr>
          <p:nvPr/>
        </p:nvPicPr>
        <p:blipFill rotWithShape="1">
          <a:blip r:embed="rId2"/>
          <a:srcRect t="3911" b="22911"/>
          <a:stretch/>
        </p:blipFill>
        <p:spPr>
          <a:xfrm>
            <a:off x="501904" y="1600199"/>
            <a:ext cx="8305093" cy="34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Acciones a realizar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Acciones para prevención de pérdidas</a:t>
            </a:r>
          </a:p>
          <a:p>
            <a:r>
              <a:rPr lang="es-CL" dirty="0" smtClean="0"/>
              <a:t>Acciones para prevención de desperdicios</a:t>
            </a:r>
          </a:p>
          <a:p>
            <a:r>
              <a:rPr lang="es-CL" dirty="0" smtClean="0"/>
              <a:t>Rescate </a:t>
            </a:r>
            <a:r>
              <a:rPr lang="es-CL" dirty="0"/>
              <a:t>de Alimentos</a:t>
            </a:r>
          </a:p>
          <a:p>
            <a:endParaRPr lang="es-CL" dirty="0"/>
          </a:p>
        </p:txBody>
      </p:sp>
      <p:pic>
        <p:nvPicPr>
          <p:cNvPr id="6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28" y="3501736"/>
            <a:ext cx="3051324" cy="305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4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0163" y="274638"/>
            <a:ext cx="7471063" cy="1143000"/>
          </a:xfrm>
        </p:spPr>
        <p:txBody>
          <a:bodyPr>
            <a:noAutofit/>
          </a:bodyPr>
          <a:lstStyle/>
          <a:p>
            <a:r>
              <a:rPr lang="es-CL" sz="2800" b="1" dirty="0" smtClean="0">
                <a:solidFill>
                  <a:srgbClr val="FF0000"/>
                </a:solidFill>
              </a:rPr>
              <a:t>Comité Nacional para la Prevención y Reducción de Pérdidas y Desperdicios de Alimentos</a:t>
            </a:r>
            <a:endParaRPr lang="es-CL" sz="2800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4191000" cy="4525963"/>
          </a:xfrm>
        </p:spPr>
        <p:txBody>
          <a:bodyPr>
            <a:noAutofit/>
          </a:bodyPr>
          <a:lstStyle/>
          <a:p>
            <a:r>
              <a:rPr lang="es-CL" sz="1600" b="1" dirty="0" smtClean="0">
                <a:latin typeface="+mn-lt"/>
              </a:rPr>
              <a:t>Oficina de Estudios y Políticas Agrarias (ODEPA)</a:t>
            </a:r>
          </a:p>
          <a:p>
            <a:r>
              <a:rPr lang="es-CL" sz="1600" b="1" dirty="0" smtClean="0">
                <a:latin typeface="+mn-lt"/>
              </a:rPr>
              <a:t>Instituto de Investigaciones Agropecuarias (INIA)</a:t>
            </a:r>
          </a:p>
          <a:p>
            <a:r>
              <a:rPr lang="es-CL" sz="1600" b="1" dirty="0" smtClean="0">
                <a:latin typeface="+mn-lt"/>
              </a:rPr>
              <a:t>Agencia Chilena para la Inocuidad Alimentaria (ACHIPIA)</a:t>
            </a:r>
          </a:p>
          <a:p>
            <a:r>
              <a:rPr lang="es-CL" sz="1600" b="1" dirty="0" smtClean="0">
                <a:latin typeface="+mn-lt"/>
              </a:rPr>
              <a:t>U. de Santiago de Chile</a:t>
            </a:r>
          </a:p>
          <a:p>
            <a:r>
              <a:rPr lang="es-CL" sz="1600" b="1" dirty="0" smtClean="0">
                <a:latin typeface="+mn-lt"/>
              </a:rPr>
              <a:t>Corporación Red de Alimentos</a:t>
            </a:r>
          </a:p>
          <a:p>
            <a:r>
              <a:rPr lang="es-CL" sz="1600" b="1" dirty="0" smtClean="0">
                <a:latin typeface="+mn-lt"/>
              </a:rPr>
              <a:t>Cadenas de Valor Sustentables</a:t>
            </a:r>
          </a:p>
          <a:p>
            <a:r>
              <a:rPr lang="es-CL" sz="1600" b="1" dirty="0" smtClean="0">
                <a:latin typeface="+mn-lt"/>
              </a:rPr>
              <a:t>Ministerio del Medio Ambiente</a:t>
            </a:r>
          </a:p>
          <a:p>
            <a:r>
              <a:rPr lang="es-CL" sz="1600" b="1" dirty="0" smtClean="0">
                <a:latin typeface="+mn-lt"/>
              </a:rPr>
              <a:t>Organización de las Naciones Unidas para la Alimentación y la Agricultura (FAO)</a:t>
            </a:r>
            <a:endParaRPr lang="es-CL" sz="1600" b="1" dirty="0">
              <a:latin typeface="+mn-lt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62450" y="1905000"/>
            <a:ext cx="462915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1600" dirty="0" smtClean="0"/>
              <a:t>    </a:t>
            </a:r>
            <a:r>
              <a:rPr lang="es-CL" sz="1600" b="1" dirty="0" smtClean="0"/>
              <a:t>Objetivos</a:t>
            </a:r>
          </a:p>
          <a:p>
            <a:pPr marL="0" indent="0">
              <a:buNone/>
            </a:pPr>
            <a:endParaRPr lang="es-CL" sz="1600" b="1" dirty="0" smtClean="0"/>
          </a:p>
          <a:p>
            <a:r>
              <a:rPr lang="es-CL" sz="1600" b="1" dirty="0" smtClean="0"/>
              <a:t>Facilitar y coordinar estrategias con los distintos sectores, para trabajar en prevención y reducción de PDA, contribuyendo a la competitividad y sustentabilidad de los sistemas de producción agrícolas</a:t>
            </a:r>
          </a:p>
          <a:p>
            <a:endParaRPr lang="es-CL" sz="1600" b="1" dirty="0" smtClean="0"/>
          </a:p>
          <a:p>
            <a:r>
              <a:rPr lang="es-CL" sz="1600" b="1" dirty="0" smtClean="0"/>
              <a:t>Proporcionar un marco eficaz para la elaboración de leyes, políticas públicas y acciones con el sector privado</a:t>
            </a:r>
          </a:p>
          <a:p>
            <a:endParaRPr lang="es-CL" sz="1600" b="1" dirty="0" smtClean="0"/>
          </a:p>
          <a:p>
            <a:r>
              <a:rPr lang="es-CL" sz="1600" b="1" dirty="0" smtClean="0"/>
              <a:t>Aportar desde la academia, en  investigación, docencia y vinculación con el medio para sensibilizar a la población</a:t>
            </a:r>
            <a:endParaRPr lang="es-CL" sz="1600" b="1" dirty="0"/>
          </a:p>
        </p:txBody>
      </p:sp>
    </p:spTree>
    <p:extLst>
      <p:ext uri="{BB962C8B-B14F-4D97-AF65-F5344CB8AC3E}">
        <p14:creationId xmlns:p14="http://schemas.microsoft.com/office/powerpoint/2010/main" val="373679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Educación para la prevención de desperdicios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 smtClean="0"/>
              <a:t>Higiene y manipulación de alimentos</a:t>
            </a:r>
          </a:p>
          <a:p>
            <a:r>
              <a:rPr lang="es-CL" sz="2400" dirty="0" smtClean="0"/>
              <a:t>Compra y almacenamiento de alimentos</a:t>
            </a:r>
          </a:p>
          <a:p>
            <a:r>
              <a:rPr lang="es-CL" sz="2400" dirty="0"/>
              <a:t>Recetas prácticas con alimentos que se desperdician</a:t>
            </a:r>
          </a:p>
          <a:p>
            <a:r>
              <a:rPr lang="es-CL" sz="2400" dirty="0" smtClean="0"/>
              <a:t>Educar sobre el valor alimentario y nutricional de los alimentos</a:t>
            </a:r>
          </a:p>
          <a:p>
            <a:r>
              <a:rPr lang="es-CL" sz="2400" dirty="0" smtClean="0"/>
              <a:t>Concientizar sobre el daño para los sistemas alimentarios </a:t>
            </a:r>
          </a:p>
          <a:p>
            <a:endParaRPr lang="es-CL" sz="2400" dirty="0"/>
          </a:p>
          <a:p>
            <a:endParaRPr lang="es-CL" sz="2400" dirty="0"/>
          </a:p>
        </p:txBody>
      </p:sp>
      <p:pic>
        <p:nvPicPr>
          <p:cNvPr id="4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2" y="4376264"/>
            <a:ext cx="2322844" cy="23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8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Rescate de alimentos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4673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2000" b="1" dirty="0" smtClean="0"/>
              <a:t>Mercado Lo Valledor</a:t>
            </a:r>
          </a:p>
          <a:p>
            <a:r>
              <a:rPr lang="es-CL" sz="2000" dirty="0" smtClean="0"/>
              <a:t>Desde 2015, Centro de recuperación alimentaria</a:t>
            </a:r>
          </a:p>
          <a:p>
            <a:r>
              <a:rPr lang="es-CL" sz="2000" dirty="0" smtClean="0"/>
              <a:t>Para  mitigar PDA y disminuir la cantidad de residuos a disposición final en relleno sanitario</a:t>
            </a:r>
          </a:p>
          <a:p>
            <a:r>
              <a:rPr lang="es-CL" sz="2000" dirty="0"/>
              <a:t>A</a:t>
            </a:r>
            <a:r>
              <a:rPr lang="es-CL" sz="2000" dirty="0" smtClean="0"/>
              <a:t>limentos que se eliminan por no contar con las </a:t>
            </a:r>
            <a:r>
              <a:rPr lang="es-CL" sz="2000" b="1" dirty="0" smtClean="0">
                <a:solidFill>
                  <a:srgbClr val="FF0000"/>
                </a:solidFill>
              </a:rPr>
              <a:t>características estéticas </a:t>
            </a:r>
            <a:r>
              <a:rPr lang="es-CL" sz="2000" dirty="0" smtClean="0"/>
              <a:t>que el mercado exige, pueden ser dispuestos para mejorar la nutrición de las personas más vulnerables, a través de donaciones, también se pueden vender a precios más económicos</a:t>
            </a:r>
            <a:endParaRPr lang="es-CL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03" y="2353731"/>
            <a:ext cx="3131106" cy="412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2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Rescate de alimentos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b="1" dirty="0" smtClean="0"/>
              <a:t>Red de Alimentos: </a:t>
            </a:r>
          </a:p>
          <a:p>
            <a:r>
              <a:rPr lang="es-CL" sz="2400" dirty="0" smtClean="0"/>
              <a:t>Su misión es rescatar alimentos aptos para el consumo humano</a:t>
            </a:r>
          </a:p>
          <a:p>
            <a:r>
              <a:rPr lang="es-CL" sz="2400" dirty="0" smtClean="0"/>
              <a:t>Los distribuyen entre los más necesitados, evitando su desperdicio</a:t>
            </a:r>
          </a:p>
          <a:p>
            <a:r>
              <a:rPr lang="es-CL" sz="2400" dirty="0" smtClean="0"/>
              <a:t>2 centros de distribución, Santiago y Concepción, abastece a más de 200 organizaciones sociales de 5 regiones del país, desde Valparaíso a Biobío, con un alcance de 200.000 beneficiarios</a:t>
            </a:r>
          </a:p>
        </p:txBody>
      </p:sp>
      <p:sp>
        <p:nvSpPr>
          <p:cNvPr id="4" name="AutoShape 2" descr="Resultado de imagen para red de alime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Resultado de imagen para red de alimen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5224463"/>
            <a:ext cx="3562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9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Rescate de alimentos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b="1" dirty="0" smtClean="0"/>
              <a:t>Disco Sopa</a:t>
            </a:r>
          </a:p>
          <a:p>
            <a:r>
              <a:rPr lang="es-CL" sz="2400" dirty="0" smtClean="0"/>
              <a:t>Movimiento internacional que recupera alimentos que productores, comerciantes y consumidores descartan por su aspecto, pero que aún son comestibles</a:t>
            </a:r>
          </a:p>
          <a:p>
            <a:r>
              <a:rPr lang="es-CL" sz="2400" dirty="0" smtClean="0"/>
              <a:t>Reuniones festivas y comunitarias, voluntarios recuperan frutas y verduras susceptibles de desecho en los mercados, las preparan para distribuir de inmediato y de forma gratuita </a:t>
            </a:r>
          </a:p>
          <a:p>
            <a:endParaRPr lang="es-CL" sz="2400" dirty="0" smtClean="0"/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6" y="4564571"/>
            <a:ext cx="3389841" cy="190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62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72" y="1646803"/>
            <a:ext cx="6442656" cy="39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1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grpSp>
        <p:nvGrpSpPr>
          <p:cNvPr id="4" name="37 Grupo"/>
          <p:cNvGrpSpPr>
            <a:grpSpLocks/>
          </p:cNvGrpSpPr>
          <p:nvPr/>
        </p:nvGrpSpPr>
        <p:grpSpPr bwMode="auto">
          <a:xfrm>
            <a:off x="4402167" y="2134561"/>
            <a:ext cx="4450306" cy="3306856"/>
            <a:chOff x="60810" y="1527803"/>
            <a:chExt cx="9144000" cy="5445224"/>
          </a:xfrm>
        </p:grpSpPr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2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0" y="1527803"/>
              <a:ext cx="9144000" cy="5445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021288"/>
              <a:ext cx="541692" cy="545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logotipo 5 ao dia_fina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4221088"/>
              <a:ext cx="509279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logo-5al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229200"/>
              <a:ext cx="864096" cy="290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5 Imagen" descr="C:\Documents and Settings\wlizarazo\Escritorio\logo5aldia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869160"/>
              <a:ext cx="576064" cy="31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6 Imagen" descr="C:\Documents and Settings\cecilia\Configuración local\Archivos temporales de Internet\Content.IE5\8B1ZUY35\LOGO_5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4221088"/>
              <a:ext cx="504056" cy="517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LOGO 5ALDÍ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4149080"/>
              <a:ext cx="432048" cy="48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8 Image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149080"/>
              <a:ext cx="576064" cy="5379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LOGO+5+al+DIA+URUGUAY+con+PI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6093296"/>
              <a:ext cx="495115" cy="610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2276872"/>
              <a:ext cx="648071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068960"/>
              <a:ext cx="448632" cy="476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 descr="5xdia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509120"/>
              <a:ext cx="467544" cy="757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3573016"/>
              <a:ext cx="494856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15 Imagen" descr="logotipo 5 al día Bolivia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5445224"/>
              <a:ext cx="504056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717032"/>
              <a:ext cx="360040" cy="46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2852936"/>
              <a:ext cx="792088" cy="686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6425952"/>
              <a:ext cx="52463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4365104"/>
              <a:ext cx="504056" cy="410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3534242"/>
              <a:ext cx="648072" cy="398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" descr="http://www.unitedfresh.co.nz/_internal/cimg!0/312d6zps4ep58t18s2i8zn4uhuxlnj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6237312"/>
              <a:ext cx="1152128" cy="349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" descr="Go for 2&amp;5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5517232"/>
              <a:ext cx="936104" cy="484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" descr="http://www.5xamtag.at/elemente/5xamtag_logo.gif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717032"/>
              <a:ext cx="531440" cy="39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1" descr="http://www.5aodia.com.br/imagem/menu1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5733256"/>
              <a:ext cx="720080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3" descr="http://www.voresmad.dk/Inspiration/Fokus/~/media/voresmad/Inspiration/Fokus/6omdagen/6oDlogo215x120.ashx?mh=217&amp;mw=215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212976"/>
              <a:ext cx="735082" cy="41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Fraich'attitude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717032"/>
              <a:ext cx="720080" cy="38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7" descr="http://www.2x2.nl/images/highlights_ico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3140968"/>
              <a:ext cx="576064" cy="576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9" descr="Bli en 5 om dagen-barnehage!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2636912"/>
              <a:ext cx="442244" cy="475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0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3284984"/>
              <a:ext cx="576064" cy="547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2" descr="5 am Ta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3645024"/>
              <a:ext cx="432048" cy="485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31 Imagen" descr="5_a_day_link.jpg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5949280"/>
              <a:ext cx="360040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33 Imagen" descr="peru.jpg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5029224"/>
              <a:ext cx="524807" cy="407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34 Imagen" descr="5aday.jpg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3645024"/>
              <a:ext cx="622772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Imagen 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9" y="344001"/>
            <a:ext cx="3450930" cy="61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1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36" y="556648"/>
            <a:ext cx="6012713" cy="58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7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9" y="2024237"/>
            <a:ext cx="3230116" cy="4525962"/>
          </a:xfrm>
          <a:prstGeom prst="rect">
            <a:avLst/>
          </a:prstGeom>
          <a:noFill/>
        </p:spPr>
      </p:pic>
      <p:pic>
        <p:nvPicPr>
          <p:cNvPr id="4" name="Picture 16" descr="https://trello-attachments.s3.amazonaws.com/5989f531325efd3ead94b053/5989fad3076eec278dc4dd2c/ef058048d3cbe8c9beea2be74e253262/banner_apio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5976664" cy="613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93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CONSEJO FAO: 160º PERÍODO DE SESIONES (3-7 DICIEMBRE 2018)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2775" y="230971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b="1" dirty="0" smtClean="0"/>
              <a:t>Se invita al Consejo a: </a:t>
            </a:r>
          </a:p>
          <a:p>
            <a:r>
              <a:rPr lang="es-CL" sz="2400" dirty="0" smtClean="0"/>
              <a:t>Hacer suya la propuesta del GRULAC (Grupo de países de AL y Caribe) para que se establezca la celebración del </a:t>
            </a:r>
            <a:r>
              <a:rPr lang="es-CL" sz="2400" b="1" dirty="0" smtClean="0">
                <a:solidFill>
                  <a:srgbClr val="FF0000"/>
                </a:solidFill>
              </a:rPr>
              <a:t>Año Internacional de Frutas y Verduras</a:t>
            </a:r>
            <a:r>
              <a:rPr lang="es-CL" sz="2400" dirty="0" smtClean="0"/>
              <a:t> en 2021</a:t>
            </a:r>
          </a:p>
          <a:p>
            <a:r>
              <a:rPr lang="es-CL" sz="2400" dirty="0" smtClean="0"/>
              <a:t>Hacer una recomendación a la Conferencia en su 41º período de sesiones (junio de 2019), sobre el proyecto de resolución de la Conferencia (que se adjunta en el Apéndice A)  </a:t>
            </a:r>
          </a:p>
        </p:txBody>
      </p:sp>
      <p:sp>
        <p:nvSpPr>
          <p:cNvPr id="4" name="AutoShape 2" descr="Resultado de imagen para red de alime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Resultado de imagen para red de alimen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908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</a:t>
            </a:r>
            <a:r>
              <a:rPr lang="es-CL" dirty="0" smtClean="0"/>
              <a:t>ño internacional de FRUTAS Y VERDURAS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914400" y="2689413"/>
            <a:ext cx="8229600" cy="261342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Objetivo: </a:t>
            </a:r>
            <a:r>
              <a:rPr lang="es-CL" dirty="0" smtClean="0"/>
              <a:t>sensibilizar a la opinión pública y a los gobiernos sobre la importancia de general políticas públicas que fomenten sistemas alimentarios sostenibles apoyados en dietas saludables que incorporen frutas y verduras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4745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2800" dirty="0" smtClean="0"/>
              <a:t>CONSEJO FAO: 160º PERÍODO DE SESIONES (3-7 DICIEMBRE 2018)</a:t>
            </a:r>
            <a:r>
              <a:rPr lang="es-ES" sz="2800" dirty="0"/>
              <a:t> 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G</a:t>
            </a:r>
            <a:r>
              <a:rPr lang="es-ES" sz="2800" dirty="0"/>
              <a:t>. Pérdida y desperdicio de alimentos</a:t>
            </a:r>
            <a:r>
              <a:rPr lang="es-ES" sz="3200" dirty="0"/>
              <a:t/>
            </a:r>
            <a:br>
              <a:rPr lang="es-ES" sz="3200" dirty="0"/>
            </a:br>
            <a:endParaRPr lang="es-CL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0375" y="1865966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600" dirty="0" smtClean="0"/>
              <a:t>17</a:t>
            </a:r>
            <a:r>
              <a:rPr lang="es-ES" sz="1600" dirty="0"/>
              <a:t>. Las frutas y hortalizas </a:t>
            </a:r>
            <a:r>
              <a:rPr lang="es-ES" sz="1600" b="1" dirty="0">
                <a:solidFill>
                  <a:srgbClr val="FF0000"/>
                </a:solidFill>
              </a:rPr>
              <a:t>son altamente perecederas </a:t>
            </a:r>
            <a:r>
              <a:rPr lang="es-ES" sz="1600" dirty="0"/>
              <a:t>debido al elevado contenido de humedad y </a:t>
            </a:r>
            <a:r>
              <a:rPr lang="es-ES" sz="1600" dirty="0" smtClean="0"/>
              <a:t>a su </a:t>
            </a:r>
            <a:r>
              <a:rPr lang="es-ES" sz="1600" dirty="0"/>
              <a:t>naturaleza delicada. Si las frutas y hortalizas no se recolectan en la etapa correcta de maduración </a:t>
            </a:r>
            <a:r>
              <a:rPr lang="es-ES" sz="1600" dirty="0" smtClean="0"/>
              <a:t>y no </a:t>
            </a:r>
            <a:r>
              <a:rPr lang="es-ES" sz="1600" dirty="0"/>
              <a:t>se manipulan correctamente en la cadena de suministro y de valor (desde la cosecha hasta </a:t>
            </a:r>
            <a:r>
              <a:rPr lang="es-ES" sz="1600" dirty="0" smtClean="0"/>
              <a:t>el consumo</a:t>
            </a:r>
            <a:r>
              <a:rPr lang="es-ES" sz="1600" dirty="0"/>
              <a:t>), pueden sufrir niveles elevados de pérdidas (cuantitativas y cualitativas) y desperdicio.</a:t>
            </a:r>
          </a:p>
          <a:p>
            <a:pPr marL="0" indent="0">
              <a:buNone/>
            </a:pPr>
            <a:r>
              <a:rPr lang="es-ES" sz="1600" dirty="0"/>
              <a:t>18. En comparación con otras categorías de productos básicos alimentarios (los lácteos, el</a:t>
            </a:r>
          </a:p>
          <a:p>
            <a:pPr marL="0" indent="0">
              <a:buNone/>
            </a:pPr>
            <a:r>
              <a:rPr lang="es-ES" sz="1600" dirty="0"/>
              <a:t>pescado, los cereales, etc.), </a:t>
            </a:r>
            <a:r>
              <a:rPr lang="es-ES" sz="1600" b="1" dirty="0">
                <a:solidFill>
                  <a:srgbClr val="FF0000"/>
                </a:solidFill>
              </a:rPr>
              <a:t>las frutas y hortalizas sufren los niveles más elevados de pérdidas </a:t>
            </a:r>
            <a:r>
              <a:rPr lang="es-ES" sz="1600" b="1" dirty="0" smtClean="0">
                <a:solidFill>
                  <a:srgbClr val="FF0000"/>
                </a:solidFill>
              </a:rPr>
              <a:t>y desperdicio </a:t>
            </a:r>
            <a:r>
              <a:rPr lang="es-ES" sz="1600" b="1" dirty="0">
                <a:solidFill>
                  <a:srgbClr val="FF0000"/>
                </a:solidFill>
              </a:rPr>
              <a:t>(hasta el 42 % </a:t>
            </a:r>
            <a:r>
              <a:rPr lang="es-ES" sz="1600" dirty="0"/>
              <a:t>de lo que se produce) en el proceso que va desde la producción al consumo.</a:t>
            </a:r>
          </a:p>
          <a:p>
            <a:pPr marL="0" indent="0">
              <a:buNone/>
            </a:pPr>
            <a:r>
              <a:rPr lang="es-ES" sz="1600" dirty="0"/>
              <a:t>19. Las pérdidas y </a:t>
            </a:r>
            <a:r>
              <a:rPr lang="es-ES" sz="1600" b="1" dirty="0">
                <a:solidFill>
                  <a:srgbClr val="FF0000"/>
                </a:solidFill>
              </a:rPr>
              <a:t>el desperdicio de frutas y hortalizas representan cantidades considerables </a:t>
            </a:r>
            <a:r>
              <a:rPr lang="es-ES" sz="1600" b="1" dirty="0" smtClean="0">
                <a:solidFill>
                  <a:srgbClr val="FF0000"/>
                </a:solidFill>
              </a:rPr>
              <a:t>de recursos </a:t>
            </a:r>
            <a:r>
              <a:rPr lang="es-ES" sz="1600" dirty="0"/>
              <a:t>—por ejemplo, tierras, aguas, mano de obra, energía y otros insumos utilizados en </a:t>
            </a:r>
            <a:r>
              <a:rPr lang="es-ES" sz="1600" dirty="0" smtClean="0"/>
              <a:t>su producción</a:t>
            </a:r>
            <a:r>
              <a:rPr lang="es-ES" sz="1600" dirty="0"/>
              <a:t>— que, en último término, no cumplen su objetivo previsto de alimentar a las personas.</a:t>
            </a:r>
          </a:p>
          <a:p>
            <a:pPr marL="0" indent="0">
              <a:buNone/>
            </a:pPr>
            <a:r>
              <a:rPr lang="es-ES" sz="1600" dirty="0"/>
              <a:t>20. Las pérdidas y el desperdicio de frutas y hortalizas también afectan a los micronutrientes </a:t>
            </a:r>
            <a:r>
              <a:rPr lang="es-ES" sz="1600" dirty="0" smtClean="0"/>
              <a:t>y </a:t>
            </a:r>
            <a:r>
              <a:rPr lang="es-ES" sz="1600" b="1" dirty="0" smtClean="0">
                <a:solidFill>
                  <a:srgbClr val="FF0000"/>
                </a:solidFill>
              </a:rPr>
              <a:t>tienen </a:t>
            </a:r>
            <a:r>
              <a:rPr lang="es-ES" sz="1600" b="1" dirty="0">
                <a:solidFill>
                  <a:srgbClr val="FF0000"/>
                </a:solidFill>
              </a:rPr>
              <a:t>consecuencias negativas de índole económica </a:t>
            </a:r>
            <a:r>
              <a:rPr lang="es-ES" sz="1600" dirty="0"/>
              <a:t>(pérdida de beneficios para los </a:t>
            </a:r>
            <a:r>
              <a:rPr lang="es-ES" sz="1600" dirty="0" smtClean="0"/>
              <a:t>pequeños agricultores </a:t>
            </a:r>
            <a:r>
              <a:rPr lang="es-ES" sz="1600" dirty="0"/>
              <a:t>y encarecimiento de los precios para los consumidores) </a:t>
            </a:r>
            <a:r>
              <a:rPr lang="es-ES" sz="1600" b="1" dirty="0">
                <a:solidFill>
                  <a:srgbClr val="FF0000"/>
                </a:solidFill>
              </a:rPr>
              <a:t>y ambiental </a:t>
            </a:r>
            <a:r>
              <a:rPr lang="es-ES" sz="1600" dirty="0"/>
              <a:t>(gases de </a:t>
            </a:r>
            <a:r>
              <a:rPr lang="es-ES" sz="1600" dirty="0" smtClean="0"/>
              <a:t>efecto invernadero </a:t>
            </a:r>
            <a:r>
              <a:rPr lang="es-ES" sz="1600" dirty="0"/>
              <a:t>que se generan en los vertederos y efectos ecológicos).</a:t>
            </a:r>
            <a:endParaRPr lang="es-CL" sz="1600" dirty="0" smtClean="0"/>
          </a:p>
        </p:txBody>
      </p:sp>
      <p:sp>
        <p:nvSpPr>
          <p:cNvPr id="4" name="AutoShape 2" descr="Resultado de imagen para red de alime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Resultado de imagen para red de alimen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937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30" y="1322766"/>
            <a:ext cx="6471635" cy="40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1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05" r="1"/>
          <a:stretch/>
        </p:blipFill>
        <p:spPr>
          <a:xfrm>
            <a:off x="1062507" y="1430778"/>
            <a:ext cx="6838682" cy="39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90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69" y="1396090"/>
            <a:ext cx="7012547" cy="39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dimasdeti.com/panaderiagiz/files/GraficoMioPanMun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1375" y="1159098"/>
            <a:ext cx="6233373" cy="4301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35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1112</TotalTime>
  <Words>1429</Words>
  <Application>Microsoft Macintosh PowerPoint</Application>
  <PresentationFormat>Presentación en pantalla (4:3)</PresentationFormat>
  <Paragraphs>261</Paragraphs>
  <Slides>55</Slides>
  <Notes>21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55</vt:i4>
      </vt:variant>
    </vt:vector>
  </HeadingPairs>
  <TitlesOfParts>
    <vt:vector size="59" baseType="lpstr">
      <vt:lpstr>Tema de Office</vt:lpstr>
      <vt:lpstr>Worksheet</vt:lpstr>
      <vt:lpstr>Hoja de cálculo</vt:lpstr>
      <vt:lpstr>Fotografía de Photo Editor</vt:lpstr>
      <vt:lpstr>Presentación de PowerPoint</vt:lpstr>
      <vt:lpstr>Presentación de PowerPoint</vt:lpstr>
      <vt:lpstr>TEMAS | SITUACIÓN DE SALUD</vt:lpstr>
      <vt:lpstr>ALIMENTACIÓN SALUDABLE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CONSUMO DE HELADOS</vt:lpstr>
      <vt:lpstr>CONSUMO DE MAYONESA</vt:lpstr>
      <vt:lpstr>CONSUMO DE CHOCOLATES </vt:lpstr>
      <vt:lpstr>CONSUMO DE ALIMENTOS: CONSUMO DE COMIDAS DIARIAS (PORCENTAJE QUE SÍ CONSUME)</vt:lpstr>
      <vt:lpstr>Presentación de PowerPoint</vt:lpstr>
      <vt:lpstr>Presentación de PowerPoint</vt:lpstr>
      <vt:lpstr>Presentación de PowerPoint</vt:lpstr>
      <vt:lpstr>Presentación de PowerPoint</vt:lpstr>
      <vt:lpstr>¿Que hay en frutas y verduras?</vt:lpstr>
      <vt:lpstr>Recomendación de consumo de Frutas y Verduras</vt:lpstr>
      <vt:lpstr>OBESIDAD</vt:lpstr>
      <vt:lpstr>Presentación de PowerPoint</vt:lpstr>
      <vt:lpstr>Presentación de PowerPoint</vt:lpstr>
      <vt:lpstr>OBESIDAD PRIMERO MEDIO (PREVALENCIA)</vt:lpstr>
      <vt:lpstr>Presentación de PowerPoint</vt:lpstr>
      <vt:lpstr>SOBREPESO Y OBESIDAD (PREVALENCIA)</vt:lpstr>
      <vt:lpstr>Presentación de PowerPoint</vt:lpstr>
      <vt:lpstr>DIABETES</vt:lpstr>
      <vt:lpstr> PREVALENCIA DIABETES MELLITUS TIPO 2, CHILE  COMPARACION 2003 – 2009 - 2016 </vt:lpstr>
      <vt:lpstr>HIPERTENSIÓN ARTERIAL</vt:lpstr>
      <vt:lpstr>Presentación de PowerPoint</vt:lpstr>
      <vt:lpstr>Presentación de PowerPoint</vt:lpstr>
      <vt:lpstr>Presentación de PowerPoint</vt:lpstr>
      <vt:lpstr>CÁNCER</vt:lpstr>
      <vt:lpstr>DECESOS POR TIPO DE CÁNCER EN EL PAÍS 2011</vt:lpstr>
      <vt:lpstr>PROYECCIONES OBESIDAD Y DIABETES</vt:lpstr>
      <vt:lpstr>PROYECCION 2020-2040 SOBREPESO-OBESIDAD, OBESIDAD Y DIABETES </vt:lpstr>
      <vt:lpstr>PÉRDIDAS DE ALIMENTOS</vt:lpstr>
      <vt:lpstr>¿Qué son las pérdidas y desperdicios de alimentos?</vt:lpstr>
      <vt:lpstr>Porcentaje de pérdidas por grupos de alimentos</vt:lpstr>
      <vt:lpstr>Frutas y Verduras</vt:lpstr>
      <vt:lpstr>¿Qué falta?</vt:lpstr>
      <vt:lpstr>Acciones a realizar</vt:lpstr>
      <vt:lpstr>Acciones a realizar</vt:lpstr>
      <vt:lpstr>Comité Nacional para la Prevención y Reducción de Pérdidas y Desperdicios de Alimentos</vt:lpstr>
      <vt:lpstr>Educación para la prevención de desperdicios</vt:lpstr>
      <vt:lpstr>Rescate de alimentos</vt:lpstr>
      <vt:lpstr>Rescate de alimentos</vt:lpstr>
      <vt:lpstr>Rescate de alimentos</vt:lpstr>
      <vt:lpstr>Presentación de PowerPoint</vt:lpstr>
      <vt:lpstr>Presentación de PowerPoint</vt:lpstr>
      <vt:lpstr>Presentación de PowerPoint</vt:lpstr>
      <vt:lpstr>CONSEJO FAO: 160º PERÍODO DE SESIONES (3-7 DICIEMBRE 2018)</vt:lpstr>
      <vt:lpstr>Año internacional de FRUTAS Y VERDURAS</vt:lpstr>
      <vt:lpstr>CONSEJO FAO: 160º PERÍODO DE SESIONES (3-7 DICIEMBRE 2018)  G. Pérdida y desperdicio de alimentos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Christian Aliste</dc:creator>
  <cp:lastModifiedBy>Juan Izquierdo</cp:lastModifiedBy>
  <cp:revision>85</cp:revision>
  <cp:lastPrinted>2016-08-01T17:43:57Z</cp:lastPrinted>
  <dcterms:created xsi:type="dcterms:W3CDTF">2016-07-25T14:01:06Z</dcterms:created>
  <dcterms:modified xsi:type="dcterms:W3CDTF">2018-12-06T07:39:16Z</dcterms:modified>
</cp:coreProperties>
</file>