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88" r:id="rId12"/>
    <p:sldId id="28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7" r:id="rId3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55" d="100"/>
          <a:sy n="55" d="100"/>
        </p:scale>
        <p:origin x="49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61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383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162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303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772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917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924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166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456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67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63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E71A-A63A-418A-A35F-02CAF73BA5EE}" type="datetimeFigureOut">
              <a:rPr lang="es-CL" smtClean="0"/>
              <a:t>05-12-2018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DD02-E05A-4155-83C1-56BBDE2B96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837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Manejos en producción de hortalizas orgánicas en invernaderos y aire libre</a:t>
            </a:r>
            <a:endParaRPr lang="es-CL" sz="3600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CL" sz="3600" dirty="0" smtClean="0"/>
              <a:t>Dr. Hernán Paillán</a:t>
            </a:r>
          </a:p>
          <a:p>
            <a:endParaRPr lang="es-CL" sz="3600" dirty="0" smtClean="0"/>
          </a:p>
          <a:p>
            <a:r>
              <a:rPr lang="es-CL" sz="3600" dirty="0" smtClean="0"/>
              <a:t>2018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2938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 </a:t>
            </a:r>
            <a:r>
              <a:rPr lang="es-CL" b="1" dirty="0"/>
              <a:t>Abonos verdes </a:t>
            </a:r>
            <a:r>
              <a:rPr lang="es-CL" b="1" dirty="0" smtClean="0"/>
              <a:t>al aire libre</a:t>
            </a:r>
            <a:endParaRPr lang="es-CL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6" y="2542800"/>
            <a:ext cx="5158047" cy="2909065"/>
          </a:xfrm>
        </p:spPr>
      </p:pic>
      <p:pic>
        <p:nvPicPr>
          <p:cNvPr id="11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2800"/>
            <a:ext cx="5181600" cy="2916987"/>
          </a:xfrm>
        </p:spPr>
      </p:pic>
    </p:spTree>
    <p:extLst>
      <p:ext uri="{BB962C8B-B14F-4D97-AF65-F5344CB8AC3E}">
        <p14:creationId xmlns:p14="http://schemas.microsoft.com/office/powerpoint/2010/main" val="36768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s-CL" dirty="0" smtClean="0"/>
              <a:t>                  </a:t>
            </a:r>
            <a:endParaRPr lang="es-C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2656"/>
            <a:ext cx="1022604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/>
              <a:t>Rendimiento </a:t>
            </a:r>
            <a:r>
              <a:rPr lang="es-CL" sz="3600" dirty="0"/>
              <a:t>físico, aporte y extracción de nitrógeno por cultivos  para  una rotación  hortícola bajo manejo orgánico (Paillan, et al 2012)</a:t>
            </a:r>
            <a:endParaRPr lang="es-CL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5625"/>
            <a:ext cx="9954491" cy="42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3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 smtClean="0"/>
              <a:t>Resultados de  cultivos orgánicos de hortalizas en invernaderos:  Manejos en cultivo de tomate temporada 2015/2016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88807"/>
            <a:ext cx="10515600" cy="40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/>
              <a:t>Resultados de  cultivos orgánicos de hortalizas en invernaderos: </a:t>
            </a:r>
            <a:r>
              <a:rPr lang="es-CL" sz="3200" dirty="0" smtClean="0"/>
              <a:t> Aportes totales de nutrientes </a:t>
            </a:r>
            <a:r>
              <a:rPr lang="es-CL" sz="3200" dirty="0"/>
              <a:t>en cultivo de </a:t>
            </a:r>
            <a:r>
              <a:rPr lang="es-CL" sz="3200" dirty="0" smtClean="0"/>
              <a:t>tomate para la dosis 100% de nitrógeno temporada 2015/2016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83238"/>
            <a:ext cx="10515600" cy="24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>
                <a:solidFill>
                  <a:prstClr val="black"/>
                </a:solidFill>
              </a:rPr>
              <a:t>Rendimiento del cultivo de tomate cultivar Ichiban en invernadero bajo manejo orgánico según aporte de nutrientes y uso de la bacteria promotora del crecimiento ( </a:t>
            </a:r>
            <a:r>
              <a:rPr lang="es-CL" sz="2800" b="1" i="1" dirty="0">
                <a:solidFill>
                  <a:prstClr val="black"/>
                </a:solidFill>
              </a:rPr>
              <a:t>Kosakonia radicincitans </a:t>
            </a:r>
            <a:r>
              <a:rPr lang="es-CL" sz="2800" dirty="0">
                <a:solidFill>
                  <a:prstClr val="black"/>
                </a:solidFill>
              </a:rPr>
              <a:t>) 2015/2016 E/E Panguilemo.</a:t>
            </a:r>
            <a:endParaRPr lang="es-CL" sz="2800" dirty="0"/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120" y="1825625"/>
            <a:ext cx="100227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/>
              <a:t>Manejos del cultivo de tomate según fenología en invernaderos</a:t>
            </a:r>
            <a:endParaRPr lang="es-CL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224655"/>
          </a:xfrm>
        </p:spPr>
      </p:pic>
      <p:pic>
        <p:nvPicPr>
          <p:cNvPr id="11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25625"/>
            <a:ext cx="3078480" cy="4351338"/>
          </a:xfrm>
        </p:spPr>
      </p:pic>
    </p:spTree>
    <p:extLst>
      <p:ext uri="{BB962C8B-B14F-4D97-AF65-F5344CB8AC3E}">
        <p14:creationId xmlns:p14="http://schemas.microsoft.com/office/powerpoint/2010/main" val="32738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Manejos evaluados  </a:t>
            </a:r>
            <a:r>
              <a:rPr lang="es-CL" sz="2800" dirty="0"/>
              <a:t>en cultivo de tomate temporada </a:t>
            </a:r>
            <a:r>
              <a:rPr lang="es-CL" sz="2800" dirty="0" smtClean="0"/>
              <a:t>2016/2017</a:t>
            </a:r>
            <a:endParaRPr lang="es-CL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74720"/>
            <a:ext cx="10515600" cy="38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Aportes totales de nutrientes en cultivo de tomate </a:t>
            </a:r>
            <a:r>
              <a:rPr lang="es-CL" sz="3200" b="1" dirty="0" smtClean="0"/>
              <a:t>cv Ichiban para </a:t>
            </a:r>
            <a:r>
              <a:rPr lang="es-CL" sz="3200" b="1" dirty="0"/>
              <a:t>la dosis 100% de nitrógeno temporada 2015/2016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87602"/>
            <a:ext cx="10515600" cy="28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800" dirty="0">
                <a:solidFill>
                  <a:prstClr val="black"/>
                </a:solidFill>
              </a:rPr>
              <a:t>Rendimiento del cultivo de tomate cultivar Ichiban en invernadero bajo manejo orgánico según aporte de nutrientes y uso de la bacteria promotora del crecimiento ( </a:t>
            </a:r>
            <a:r>
              <a:rPr lang="es-CL" sz="2800" b="1" i="1" dirty="0">
                <a:solidFill>
                  <a:prstClr val="black"/>
                </a:solidFill>
              </a:rPr>
              <a:t>Kosakonia radicincitans </a:t>
            </a:r>
            <a:r>
              <a:rPr lang="es-CL" sz="2800" dirty="0">
                <a:solidFill>
                  <a:prstClr val="black"/>
                </a:solidFill>
              </a:rPr>
              <a:t>) </a:t>
            </a:r>
            <a:r>
              <a:rPr lang="es-CL" sz="2800" dirty="0" smtClean="0">
                <a:solidFill>
                  <a:prstClr val="black"/>
                </a:solidFill>
              </a:rPr>
              <a:t>2016/2017 </a:t>
            </a:r>
            <a:r>
              <a:rPr lang="es-CL" sz="2800" dirty="0">
                <a:solidFill>
                  <a:prstClr val="black"/>
                </a:solidFill>
              </a:rPr>
              <a:t>E/E Panguilemo.</a:t>
            </a:r>
            <a:endParaRPr lang="es-CL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7337"/>
            <a:ext cx="10515600" cy="43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                     </a:t>
            </a:r>
            <a:r>
              <a:rPr lang="es-CL" sz="3200" b="1" dirty="0" smtClean="0"/>
              <a:t>Contenido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Aspectos básicos del manejo orgánico</a:t>
            </a:r>
          </a:p>
          <a:p>
            <a:r>
              <a:rPr lang="es-CL" dirty="0"/>
              <a:t> </a:t>
            </a:r>
            <a:r>
              <a:rPr lang="es-CL" dirty="0" smtClean="0"/>
              <a:t>Manejos en producción en   invernadero</a:t>
            </a:r>
          </a:p>
          <a:p>
            <a:r>
              <a:rPr lang="es-CL" dirty="0" smtClean="0"/>
              <a:t>Desafíos para la producción al aire Libre</a:t>
            </a:r>
          </a:p>
          <a:p>
            <a:r>
              <a:rPr lang="es-CL" dirty="0" smtClean="0"/>
              <a:t>Conclusiones y desafíos del sistema orgánico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90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Solidos solubles, presión y materia seca de frutos de tomate cv Ichiban según dosis de nitrógeno total con y sin uso de </a:t>
            </a:r>
            <a:r>
              <a:rPr lang="es-CL" sz="2800" b="1" i="1" dirty="0" smtClean="0"/>
              <a:t>Kosakonia radicincitans </a:t>
            </a:r>
            <a:r>
              <a:rPr lang="es-CL" sz="2800" dirty="0" smtClean="0"/>
              <a:t>en invernadero  temporada 2016/2017 E/E Panguilemo.</a:t>
            </a:r>
            <a:endParaRPr lang="es-CL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Resultados de  cultivos orgánicos de hortalizas en invernaderos:  </a:t>
            </a:r>
            <a:r>
              <a:rPr lang="es-CL" sz="2800" dirty="0" smtClean="0"/>
              <a:t>Melón  </a:t>
            </a:r>
            <a:r>
              <a:rPr lang="es-CL" sz="2800" dirty="0"/>
              <a:t>temporada 2015/2016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5040"/>
            <a:ext cx="5181600" cy="3230880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462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Manejos evaluados  en cultivo </a:t>
            </a:r>
            <a:r>
              <a:rPr lang="es-CL" sz="3200" b="1" dirty="0" smtClean="0"/>
              <a:t>de melón tipo </a:t>
            </a:r>
            <a:r>
              <a:rPr lang="es-CL" sz="3200" b="1" i="1" dirty="0" smtClean="0"/>
              <a:t>Charentais </a:t>
            </a:r>
            <a:r>
              <a:rPr lang="es-CL" sz="3200" b="1" dirty="0" smtClean="0"/>
              <a:t>cv Lunabel  </a:t>
            </a:r>
            <a:r>
              <a:rPr lang="es-CL" sz="3200" b="1" dirty="0"/>
              <a:t>temporada </a:t>
            </a:r>
            <a:r>
              <a:rPr lang="es-CL" sz="3200" b="1" dirty="0" smtClean="0"/>
              <a:t>2015/2016. E/E Panguilemo</a:t>
            </a:r>
            <a:endParaRPr lang="es-CL" sz="3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45825"/>
            <a:ext cx="10515600" cy="41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/>
              <a:t>Aportes totales de nutrientes en </a:t>
            </a:r>
            <a:r>
              <a:rPr lang="es-CL" sz="2800" b="1" dirty="0" smtClean="0"/>
              <a:t>cultivo de melón tipo </a:t>
            </a:r>
            <a:r>
              <a:rPr lang="es-CL" sz="2800" b="1" i="1" dirty="0" smtClean="0"/>
              <a:t>Charentais  cv Lunabel </a:t>
            </a:r>
            <a:r>
              <a:rPr lang="es-CL" sz="2800" b="1" dirty="0" smtClean="0"/>
              <a:t>para </a:t>
            </a:r>
            <a:r>
              <a:rPr lang="es-CL" sz="2800" b="1" dirty="0"/>
              <a:t>la dosis 100% de nitrógeno temporada </a:t>
            </a:r>
            <a:r>
              <a:rPr lang="es-CL" sz="2800" b="1" dirty="0" smtClean="0"/>
              <a:t>2015/2016. E/E Panguilemo</a:t>
            </a:r>
            <a:endParaRPr lang="es-CL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02034"/>
            <a:ext cx="10515600" cy="25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 smtClean="0"/>
              <a:t>Producción de frutos comerciales, descarte y totales para el cv Lunabel, según manejos temporada 2015/2016. E/E Panguilemo.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07035"/>
            <a:ext cx="10515600" cy="37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1"/>
            <a:ext cx="97078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Manejos evaluados en melón tipo </a:t>
            </a:r>
            <a:r>
              <a:rPr lang="es-CL" sz="3200" b="1" i="1" dirty="0" smtClean="0"/>
              <a:t>Charentais</a:t>
            </a:r>
            <a:r>
              <a:rPr lang="es-CL" sz="3200" dirty="0" smtClean="0"/>
              <a:t>  cv Máltese, temporada 2016/2017 E/E Panguilemo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69360"/>
            <a:ext cx="10515600" cy="40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Aportes totales de nutrientes en cultivo de </a:t>
            </a:r>
            <a:r>
              <a:rPr lang="es-CL" sz="3200" b="1" dirty="0" smtClean="0"/>
              <a:t>melón </a:t>
            </a:r>
            <a:r>
              <a:rPr lang="es-CL" sz="3200" b="1" dirty="0"/>
              <a:t>cv  </a:t>
            </a:r>
            <a:r>
              <a:rPr lang="es-CL" sz="3200" b="1" dirty="0" smtClean="0"/>
              <a:t>M</a:t>
            </a:r>
            <a:r>
              <a:rPr lang="es-CL" sz="3200" b="1" dirty="0"/>
              <a:t>á</a:t>
            </a:r>
            <a:r>
              <a:rPr lang="es-CL" sz="3200" b="1" dirty="0" smtClean="0"/>
              <a:t>ltese para </a:t>
            </a:r>
            <a:r>
              <a:rPr lang="es-CL" sz="3200" b="1" dirty="0"/>
              <a:t>la dosis 100% de nitrógeno temporada </a:t>
            </a:r>
            <a:r>
              <a:rPr lang="es-CL" sz="3200" b="1" dirty="0" smtClean="0"/>
              <a:t>2016/2017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64055"/>
            <a:ext cx="10515600" cy="28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 smtClean="0"/>
              <a:t>Producción  de frutos totales, comerciales y descarte del cv Máltese según manejos en la temporada 2016/2017 E/E Panguilemo.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62555"/>
            <a:ext cx="10515600" cy="38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</a:t>
            </a:r>
            <a:r>
              <a:rPr lang="es-CL" sz="2800" b="1" dirty="0" smtClean="0"/>
              <a:t>Introducción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Elementos para el manejo de la fertilidad  de suelo en sistemas agrícolas sustentables destacan:  el contenido de materia orgánica, el humus estable,  la composición en  bacterias, hongos, algas, lombrices e insectos, la estructura del suelo, entre otros.</a:t>
            </a:r>
            <a:endParaRPr lang="es-CL" dirty="0" smtClean="0"/>
          </a:p>
          <a:p>
            <a:r>
              <a:rPr lang="es-ES" dirty="0" smtClean="0"/>
              <a:t>Los contenidos deseables de materia orgánica en un suelo usado en horticultura  debería ser  igual o superior a 2,0%; pudiendo  fluctuar entre 0,5 hasta 3%. Forman parte de  la materia orgánica organismos vivos del suelo, residuos orgánicos frescos, en descomposición y humificados.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97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</a:t>
            </a:r>
            <a:r>
              <a:rPr lang="es-CL" sz="3200" dirty="0" smtClean="0"/>
              <a:t>          Conclusiones y recomendaciones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Para</a:t>
            </a:r>
            <a:r>
              <a:rPr lang="es-CL" dirty="0" smtClean="0"/>
              <a:t> </a:t>
            </a:r>
            <a:r>
              <a:rPr lang="es-CL" dirty="0" smtClean="0"/>
              <a:t>el  manejo orgánico  de cultivos hortícolas  en invernadero y al aire libre, la fertilidad de suelo tiene un papel central en la </a:t>
            </a:r>
            <a:r>
              <a:rPr lang="es-CL" dirty="0" smtClean="0"/>
              <a:t>sustentabilidad productiva.</a:t>
            </a:r>
            <a:endParaRPr lang="es-CL" dirty="0" smtClean="0"/>
          </a:p>
          <a:p>
            <a:r>
              <a:rPr lang="es-CL" dirty="0" smtClean="0"/>
              <a:t>La combinación de  abonos verdes  y  aportes de compost y /o Humus de lombriz  contribuyen a  la nutrición de los cultivos y a fortalecer la biodiversidad en el sistema de producción orgánico.</a:t>
            </a:r>
          </a:p>
          <a:p>
            <a:r>
              <a:rPr lang="es-CL" dirty="0" smtClean="0"/>
              <a:t>El uso complementario de organismos promotores del crecimiento vegetal son un aporte al sistema de producción y se sugiere  realizar la infestación en la etapa de almacigo.</a:t>
            </a:r>
          </a:p>
          <a:p>
            <a:r>
              <a:rPr lang="es-CL" dirty="0" smtClean="0"/>
              <a:t>El cultivo de melón tipo Charentais  en invernadero destaca como una alternativa  de producción  fuera de temporada.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83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Gracias …………      </a:t>
            </a:r>
            <a:r>
              <a:rPr lang="es-CL" sz="3200" dirty="0" smtClean="0"/>
              <a:t>         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hpaillan@Utalca.cl           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29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567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</a:t>
            </a:r>
            <a:r>
              <a:rPr lang="es-CL" sz="2800" b="1" dirty="0" smtClean="0"/>
              <a:t>Manejo de la fertilidad  de suelo en agricultura orgánica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Manejo de  técnicas de laboreo</a:t>
            </a:r>
          </a:p>
          <a:p>
            <a:r>
              <a:rPr lang="es-CL" dirty="0" smtClean="0"/>
              <a:t>Empleo de las rotaciones de cultivo</a:t>
            </a:r>
          </a:p>
          <a:p>
            <a:r>
              <a:rPr lang="es-CL" dirty="0" smtClean="0"/>
              <a:t>Uso de abonos orgánicos</a:t>
            </a:r>
          </a:p>
          <a:p>
            <a:r>
              <a:rPr lang="es-CL" dirty="0" smtClean="0"/>
              <a:t>Fomento de la biodiversidad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08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  </a:t>
            </a:r>
            <a:r>
              <a:rPr lang="es-CL" sz="2800" b="1" dirty="0"/>
              <a:t>Los suelos sanos son la base para la </a:t>
            </a:r>
            <a:r>
              <a:rPr lang="es-CL" sz="2800" b="1" dirty="0" smtClean="0"/>
              <a:t>producción de </a:t>
            </a:r>
            <a:r>
              <a:rPr lang="es-CL" sz="2800" b="1" dirty="0"/>
              <a:t>alimentos </a:t>
            </a:r>
            <a:r>
              <a:rPr lang="es-CL" sz="2800" b="1" dirty="0" smtClean="0"/>
              <a:t>saludables   (</a:t>
            </a:r>
            <a:r>
              <a:rPr lang="es-CL" sz="2800" b="1" dirty="0"/>
              <a:t>FAO. 2015)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Qué  es  un suelo  sano ?</a:t>
            </a:r>
          </a:p>
          <a:p>
            <a:r>
              <a:rPr lang="es-CL" sz="2000" dirty="0" smtClean="0"/>
              <a:t>La salud del suelo se ha definido como su   capacidad para funcionar como un sistema vivo.</a:t>
            </a:r>
          </a:p>
          <a:p>
            <a:r>
              <a:rPr lang="es-CL" sz="2000" dirty="0" smtClean="0"/>
              <a:t>Los suelos sanos mantienen una comunidad variada de organismos del suelo que ayudan a controlar las enfermedades de las plantas, insectos y malezas, forman asociaciones simbióticas beneficiosas con las raíces, reciclan nutrientes esenciales para las plantas, mejoran la estructura del suelo con efectos positivos para el agua del suelo y la capacidad de retención de nutrientes, y en última instancia mejoran la producción agrícola.</a:t>
            </a:r>
          </a:p>
          <a:p>
            <a:r>
              <a:rPr lang="es-CL" sz="2000" dirty="0" smtClean="0"/>
              <a:t>Un suelo sano también contribuye a la mitigación del cambio climático, manteniendo o aumentando su contenido de carbono.</a:t>
            </a:r>
          </a:p>
          <a:p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29190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7650"/>
          </a:xfrm>
        </p:spPr>
        <p:txBody>
          <a:bodyPr/>
          <a:lstStyle/>
          <a:p>
            <a:r>
              <a:rPr lang="es-CL" dirty="0" smtClean="0"/>
              <a:t>   </a:t>
            </a:r>
            <a:r>
              <a:rPr lang="es-CL" sz="2800" dirty="0" smtClean="0"/>
              <a:t>Importancia de la Biodiversidad del suelo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91607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5"/>
            <a:ext cx="6634545" cy="47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Marcador de contenido"/>
          <p:cNvSpPr>
            <a:spLocks noGrp="1"/>
          </p:cNvSpPr>
          <p:nvPr>
            <p:ph sz="half" idx="2"/>
          </p:nvPr>
        </p:nvSpPr>
        <p:spPr>
          <a:xfrm>
            <a:off x="7315200" y="3047999"/>
            <a:ext cx="4038599" cy="3128963"/>
          </a:xfrm>
        </p:spPr>
        <p:txBody>
          <a:bodyPr>
            <a:normAutofit/>
          </a:bodyPr>
          <a:lstStyle/>
          <a:p>
            <a:r>
              <a:rPr lang="es-ES" sz="2400" dirty="0"/>
              <a:t>La cantidad de </a:t>
            </a:r>
            <a:r>
              <a:rPr lang="es-ES" sz="2400" dirty="0" smtClean="0"/>
              <a:t>microorganismos </a:t>
            </a:r>
            <a:r>
              <a:rPr lang="es-ES" sz="2400" dirty="0"/>
              <a:t>en un gramo de suelo puede variar entre 10</a:t>
            </a:r>
            <a:r>
              <a:rPr lang="es-ES" sz="2400" baseline="30000" dirty="0"/>
              <a:t>7</a:t>
            </a:r>
            <a:r>
              <a:rPr lang="es-ES" sz="2400" dirty="0"/>
              <a:t> y 10</a:t>
            </a:r>
            <a:r>
              <a:rPr lang="es-ES" sz="2400" baseline="30000" dirty="0"/>
              <a:t>9</a:t>
            </a:r>
            <a:r>
              <a:rPr lang="es-ES" sz="2400" dirty="0"/>
              <a:t> células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 </a:t>
            </a:r>
            <a:r>
              <a:rPr lang="es-ES" sz="2400" dirty="0"/>
              <a:t>S</a:t>
            </a:r>
            <a:r>
              <a:rPr lang="es-ES" sz="2400" dirty="0" smtClean="0"/>
              <a:t>e conocen  cerca del 1%  de las especies  que viven en el suelo.</a:t>
            </a:r>
            <a:endParaRPr lang="en-US" sz="2400" dirty="0"/>
          </a:p>
        </p:txBody>
      </p:sp>
      <p:grpSp>
        <p:nvGrpSpPr>
          <p:cNvPr id="11" name="Group 4"/>
          <p:cNvGrpSpPr/>
          <p:nvPr/>
        </p:nvGrpSpPr>
        <p:grpSpPr>
          <a:xfrm>
            <a:off x="971600" y="1412775"/>
            <a:ext cx="6343600" cy="4544679"/>
            <a:chOff x="971600" y="1412776"/>
            <a:chExt cx="4572000" cy="3559396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412776"/>
              <a:ext cx="4458900" cy="339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6"/>
            <p:cNvSpPr/>
            <p:nvPr/>
          </p:nvSpPr>
          <p:spPr>
            <a:xfrm>
              <a:off x="971600" y="4756728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/>
                <a:t>http://www.esfacilserverde.com/portal25/images/articulos/red_suelo5.jpg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7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Microorganismos de suelo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52539" cy="413702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1313" y="2400300"/>
            <a:ext cx="5500687" cy="287655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09650" y="1825625"/>
            <a:ext cx="5010150" cy="4137023"/>
            <a:chOff x="2469098" y="1912739"/>
            <a:chExt cx="4572000" cy="2978601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912739"/>
              <a:ext cx="4277766" cy="292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/>
            <p:nvPr/>
          </p:nvSpPr>
          <p:spPr>
            <a:xfrm>
              <a:off x="2469098" y="4675896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https://cdn-asset-mel-1.airsquare.com/emnz/library/microbial-soil.jpg</a:t>
              </a: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838200" y="1825625"/>
            <a:ext cx="5701146" cy="4194153"/>
            <a:chOff x="2469098" y="1442080"/>
            <a:chExt cx="4572000" cy="3449260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442080"/>
              <a:ext cx="4277766" cy="339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6"/>
            <p:cNvSpPr/>
            <p:nvPr/>
          </p:nvSpPr>
          <p:spPr>
            <a:xfrm>
              <a:off x="2469098" y="4675896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https://cdn-asset-mel-1.airsquare.com/emnz/library/microbial-soil.jpg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8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71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</a:t>
            </a:r>
            <a:r>
              <a:rPr lang="es-CL" sz="2800" b="1" dirty="0" smtClean="0"/>
              <a:t>Manejo de la fertilidad de suelo en producción orgánica en</a:t>
            </a:r>
            <a:br>
              <a:rPr lang="es-CL" sz="2800" b="1" dirty="0" smtClean="0"/>
            </a:br>
            <a:r>
              <a:rPr lang="es-CL" sz="2800" b="1" dirty="0"/>
              <a:t> </a:t>
            </a:r>
            <a:r>
              <a:rPr lang="es-CL" sz="2800" b="1" dirty="0" smtClean="0"/>
              <a:t>   invernaderos y aire libre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Uso de abonos verdes</a:t>
            </a:r>
          </a:p>
          <a:p>
            <a:r>
              <a:rPr lang="es-CL" dirty="0"/>
              <a:t> </a:t>
            </a:r>
            <a:r>
              <a:rPr lang="es-CL" dirty="0" smtClean="0"/>
              <a:t>Compost </a:t>
            </a:r>
          </a:p>
          <a:p>
            <a:r>
              <a:rPr lang="es-CL" dirty="0" smtClean="0"/>
              <a:t>Humus de lombriz</a:t>
            </a:r>
          </a:p>
          <a:p>
            <a:r>
              <a:rPr lang="es-CL" dirty="0" smtClean="0"/>
              <a:t>Abonos complementarios ( biopreparados, extractos de plantas y algas, etc.)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82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diapo_ag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204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</a:t>
            </a:r>
            <a:r>
              <a:rPr lang="es-CL" sz="3200" dirty="0" smtClean="0"/>
              <a:t>  </a:t>
            </a:r>
            <a:r>
              <a:rPr lang="es-CL" sz="3200" b="1" dirty="0" smtClean="0"/>
              <a:t>Abonos verdes en invernaderos</a:t>
            </a:r>
            <a:endParaRPr lang="es-CL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Mezclas de avena vicia lupino</a:t>
            </a:r>
            <a:endParaRPr lang="es-CL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505075"/>
            <a:ext cx="3657600" cy="3684588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 mezclas vicia-lupino-habas</a:t>
            </a:r>
            <a:endParaRPr lang="es-CL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5075"/>
            <a:ext cx="510302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840</Words>
  <Application>Microsoft Office PowerPoint</Application>
  <PresentationFormat>Panorámica</PresentationFormat>
  <Paragraphs>65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Manejos en producción de hortalizas orgánicas en invernaderos y aire libre</vt:lpstr>
      <vt:lpstr>                     Contenido</vt:lpstr>
      <vt:lpstr>                 Introducción</vt:lpstr>
      <vt:lpstr>                 Manejo de la fertilidad  de suelo en agricultura orgánica</vt:lpstr>
      <vt:lpstr>  Los suelos sanos son la base para la producción de alimentos saludables   (FAO. 2015)</vt:lpstr>
      <vt:lpstr>   Importancia de la Biodiversidad del suelo</vt:lpstr>
      <vt:lpstr>          Microorganismos de suelo</vt:lpstr>
      <vt:lpstr>  Manejo de la fertilidad de suelo en producción orgánica en     invernaderos y aire libre</vt:lpstr>
      <vt:lpstr>      Abonos verdes en invernaderos</vt:lpstr>
      <vt:lpstr>                  Abonos verdes al aire libre</vt:lpstr>
      <vt:lpstr>                  </vt:lpstr>
      <vt:lpstr>Rendimiento físico, aporte y extracción de nitrógeno por cultivos  para  una rotación  hortícola bajo manejo orgánico (Paillan, et al 2012)</vt:lpstr>
      <vt:lpstr>Resultados de  cultivos orgánicos de hortalizas en invernaderos:  Manejos en cultivo de tomate temporada 2015/2016</vt:lpstr>
      <vt:lpstr>Resultados de  cultivos orgánicos de hortalizas en invernaderos:  Aportes totales de nutrientes en cultivo de tomate para la dosis 100% de nitrógeno temporada 2015/2016</vt:lpstr>
      <vt:lpstr>Rendimiento del cultivo de tomate cultivar Ichiban en invernadero bajo manejo orgánico según aporte de nutrientes y uso de la bacteria promotora del crecimiento ( Kosakonia radicincitans ) 2015/2016 E/E Panguilemo.</vt:lpstr>
      <vt:lpstr>Manejos del cultivo de tomate según fenología en invernaderos</vt:lpstr>
      <vt:lpstr>Manejos evaluados  en cultivo de tomate temporada 2016/2017</vt:lpstr>
      <vt:lpstr>Aportes totales de nutrientes en cultivo de tomate cv Ichiban para la dosis 100% de nitrógeno temporada 2015/2016</vt:lpstr>
      <vt:lpstr>Rendimiento del cultivo de tomate cultivar Ichiban en invernadero bajo manejo orgánico según aporte de nutrientes y uso de la bacteria promotora del crecimiento ( Kosakonia radicincitans ) 2016/2017 E/E Panguilemo.</vt:lpstr>
      <vt:lpstr>Solidos solubles, presión y materia seca de frutos de tomate cv Ichiban según dosis de nitrógeno total con y sin uso de Kosakonia radicincitans en invernadero  temporada 2016/2017 E/E Panguilemo.</vt:lpstr>
      <vt:lpstr>Resultados de  cultivos orgánicos de hortalizas en invernaderos:  Melón  temporada 2015/2016</vt:lpstr>
      <vt:lpstr>Manejos evaluados  en cultivo de melón tipo Charentais cv Lunabel  temporada 2015/2016. E/E Panguilemo</vt:lpstr>
      <vt:lpstr>Aportes totales de nutrientes en cultivo de melón tipo Charentais  cv Lunabel para la dosis 100% de nitrógeno temporada 2015/2016. E/E Panguilemo</vt:lpstr>
      <vt:lpstr>Producción de frutos comerciales, descarte y totales para el cv Lunabel, según manejos temporada 2015/2016. E/E Panguilemo.</vt:lpstr>
      <vt:lpstr>Presentación de PowerPoint</vt:lpstr>
      <vt:lpstr>Manejos evaluados en melón tipo Charentais  cv Máltese, temporada 2016/2017 E/E Panguilemo</vt:lpstr>
      <vt:lpstr>Aportes totales de nutrientes en cultivo de melón cv  Máltese para la dosis 100% de nitrógeno temporada 2016/2017</vt:lpstr>
      <vt:lpstr>Producción  de frutos totales, comerciales y descarte del cv Máltese según manejos en la temporada 2016/2017 E/E Panguilemo.</vt:lpstr>
      <vt:lpstr>Presentación de PowerPoint</vt:lpstr>
      <vt:lpstr>                Conclusiones y recomendaciones</vt:lpstr>
      <vt:lpstr>Gracias …………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ecológicos de producción de hortalizas en invernaderos y aire libre</dc:title>
  <dc:creator>Usuario</dc:creator>
  <cp:lastModifiedBy>Usuario</cp:lastModifiedBy>
  <cp:revision>39</cp:revision>
  <dcterms:created xsi:type="dcterms:W3CDTF">2018-11-30T22:57:33Z</dcterms:created>
  <dcterms:modified xsi:type="dcterms:W3CDTF">2018-12-05T13:43:07Z</dcterms:modified>
</cp:coreProperties>
</file>