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58"/>
  </p:notesMasterIdLst>
  <p:sldIdLst>
    <p:sldId id="344" r:id="rId2"/>
    <p:sldId id="404" r:id="rId3"/>
    <p:sldId id="492" r:id="rId4"/>
    <p:sldId id="258" r:id="rId5"/>
    <p:sldId id="506" r:id="rId6"/>
    <p:sldId id="451" r:id="rId7"/>
    <p:sldId id="478" r:id="rId8"/>
    <p:sldId id="355" r:id="rId9"/>
    <p:sldId id="356" r:id="rId10"/>
    <p:sldId id="362" r:id="rId11"/>
    <p:sldId id="361" r:id="rId12"/>
    <p:sldId id="439" r:id="rId13"/>
    <p:sldId id="444" r:id="rId14"/>
    <p:sldId id="508" r:id="rId15"/>
    <p:sldId id="424" r:id="rId16"/>
    <p:sldId id="449" r:id="rId17"/>
    <p:sldId id="448" r:id="rId18"/>
    <p:sldId id="332" r:id="rId19"/>
    <p:sldId id="432" r:id="rId20"/>
    <p:sldId id="376" r:id="rId21"/>
    <p:sldId id="378" r:id="rId22"/>
    <p:sldId id="337" r:id="rId23"/>
    <p:sldId id="509" r:id="rId24"/>
    <p:sldId id="384" r:id="rId25"/>
    <p:sldId id="426" r:id="rId26"/>
    <p:sldId id="477" r:id="rId27"/>
    <p:sldId id="369" r:id="rId28"/>
    <p:sldId id="371" r:id="rId29"/>
    <p:sldId id="266" r:id="rId30"/>
    <p:sldId id="394" r:id="rId31"/>
    <p:sldId id="310" r:id="rId32"/>
    <p:sldId id="372" r:id="rId33"/>
    <p:sldId id="256" r:id="rId34"/>
    <p:sldId id="455" r:id="rId35"/>
    <p:sldId id="517" r:id="rId36"/>
    <p:sldId id="299" r:id="rId37"/>
    <p:sldId id="259" r:id="rId38"/>
    <p:sldId id="521" r:id="rId39"/>
    <p:sldId id="512" r:id="rId40"/>
    <p:sldId id="513" r:id="rId41"/>
    <p:sldId id="504" r:id="rId42"/>
    <p:sldId id="274" r:id="rId43"/>
    <p:sldId id="510" r:id="rId44"/>
    <p:sldId id="514" r:id="rId45"/>
    <p:sldId id="324" r:id="rId46"/>
    <p:sldId id="325" r:id="rId47"/>
    <p:sldId id="267" r:id="rId48"/>
    <p:sldId id="268" r:id="rId49"/>
    <p:sldId id="515" r:id="rId50"/>
    <p:sldId id="323" r:id="rId51"/>
    <p:sldId id="312" r:id="rId52"/>
    <p:sldId id="516" r:id="rId53"/>
    <p:sldId id="309" r:id="rId54"/>
    <p:sldId id="519" r:id="rId55"/>
    <p:sldId id="520" r:id="rId56"/>
    <p:sldId id="313" r:id="rId57"/>
  </p:sldIdLst>
  <p:sldSz cx="12192000" cy="6858000"/>
  <p:notesSz cx="7315200" cy="96012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5050"/>
    <a:srgbClr val="FF6600"/>
    <a:srgbClr val="66FF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car\Documents\Universidad\Docencia\FHC\Manzanos\Exportaciones%20de%20manzan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car\Documents\Asesor&#237;as\Otros\Bayer\Exportaciones%20de%20Manzan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car\Documents\Asesor&#237;as\Otros\Dow\Distribuci&#243;n%20variedades%20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car\Documents\Universidad\Docencia\FHC\Cerezos\Ranking%20Exportadoras%202017-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Oscar\Documents\Universidad\Extensi&#243;n\Seminario%20Cerezos%20%20Poda\Costos%20por%20kg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L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Exportaciones</a:t>
            </a:r>
            <a:r>
              <a:rPr lang="es-CL" sz="2400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chilenas de manzanas (agosto)</a:t>
            </a:r>
            <a:endParaRPr lang="es-CL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Volumen!$B$3:$J$3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Volumen!$B$4:$J$4</c:f>
              <c:numCache>
                <c:formatCode>#,##0</c:formatCode>
                <c:ptCount val="9"/>
                <c:pt idx="0">
                  <c:v>849952</c:v>
                </c:pt>
                <c:pt idx="1">
                  <c:v>799142</c:v>
                </c:pt>
                <c:pt idx="2">
                  <c:v>760863</c:v>
                </c:pt>
                <c:pt idx="3">
                  <c:v>835725</c:v>
                </c:pt>
                <c:pt idx="4">
                  <c:v>810286</c:v>
                </c:pt>
                <c:pt idx="5">
                  <c:v>612743</c:v>
                </c:pt>
                <c:pt idx="6">
                  <c:v>738380</c:v>
                </c:pt>
                <c:pt idx="7">
                  <c:v>698830</c:v>
                </c:pt>
                <c:pt idx="8">
                  <c:v>758866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75-485C-ABBB-0F56BDAC7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630912"/>
        <c:axId val="368635176"/>
      </c:barChart>
      <c:catAx>
        <c:axId val="36863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368635176"/>
        <c:crosses val="autoZero"/>
        <c:auto val="1"/>
        <c:lblAlgn val="ctr"/>
        <c:lblOffset val="100"/>
        <c:noMultiLvlLbl val="0"/>
      </c:catAx>
      <c:valAx>
        <c:axId val="36863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36863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L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Exportaciones</a:t>
            </a:r>
            <a:r>
              <a:rPr lang="es-CL" sz="2000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 manzanas de Chile 2018 (volumen)</a:t>
            </a:r>
          </a:p>
          <a:p>
            <a:pPr>
              <a:def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s-CL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9652196942793244"/>
          <c:y val="1.30331779899384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85439186487543E-2"/>
          <c:y val="0.24278846153846154"/>
          <c:w val="0.84496890254755763"/>
          <c:h val="0.7548076923076922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20A-428A-BD40-A4F6F298CE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20A-428A-BD40-A4F6F298CE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20A-428A-BD40-A4F6F298CE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20A-428A-BD40-A4F6F298CE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20A-428A-BD40-A4F6F298CEE0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520A-428A-BD40-A4F6F298CE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Hoja1!$B$2:$F$2</c:f>
              <c:strCache>
                <c:ptCount val="5"/>
                <c:pt idx="0">
                  <c:v>Latam</c:v>
                </c:pt>
                <c:pt idx="1">
                  <c:v>Europa</c:v>
                </c:pt>
                <c:pt idx="2">
                  <c:v>Norteamérica</c:v>
                </c:pt>
                <c:pt idx="3">
                  <c:v>Asia</c:v>
                </c:pt>
                <c:pt idx="4">
                  <c:v>Medio Oriente</c:v>
                </c:pt>
              </c:strCache>
            </c:strRef>
          </c:cat>
          <c:val>
            <c:numRef>
              <c:f>Hoja1!$B$3:$F$3</c:f>
              <c:numCache>
                <c:formatCode>General</c:formatCode>
                <c:ptCount val="5"/>
                <c:pt idx="0">
                  <c:v>25.3</c:v>
                </c:pt>
                <c:pt idx="1">
                  <c:v>31.9</c:v>
                </c:pt>
                <c:pt idx="2">
                  <c:v>11.3</c:v>
                </c:pt>
                <c:pt idx="3">
                  <c:v>20.7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0A-428A-BD40-A4F6F298C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>
                <a:solidFill>
                  <a:srgbClr val="FF0000"/>
                </a:solidFill>
              </a:rPr>
              <a:t>Distribución</a:t>
            </a:r>
            <a:r>
              <a:rPr lang="en-US" sz="2000" baseline="0" dirty="0">
                <a:solidFill>
                  <a:srgbClr val="FF0000"/>
                </a:solidFill>
              </a:rPr>
              <a:t> % </a:t>
            </a:r>
            <a:r>
              <a:rPr lang="en-US" sz="2000" baseline="0" dirty="0" err="1">
                <a:solidFill>
                  <a:srgbClr val="FF0000"/>
                </a:solidFill>
              </a:rPr>
              <a:t>por</a:t>
            </a:r>
            <a:r>
              <a:rPr lang="en-US" sz="2000" baseline="0" dirty="0">
                <a:solidFill>
                  <a:srgbClr val="FF0000"/>
                </a:solidFill>
              </a:rPr>
              <a:t> </a:t>
            </a:r>
            <a:r>
              <a:rPr lang="en-US" sz="2000" baseline="0" dirty="0" err="1">
                <a:solidFill>
                  <a:srgbClr val="FF0000"/>
                </a:solidFill>
              </a:rPr>
              <a:t>superficie</a:t>
            </a:r>
            <a:r>
              <a:rPr lang="en-US" sz="2000" baseline="0" dirty="0">
                <a:solidFill>
                  <a:srgbClr val="FF0000"/>
                </a:solidFill>
              </a:rPr>
              <a:t> de </a:t>
            </a:r>
            <a:r>
              <a:rPr lang="en-US" sz="2000" baseline="0" dirty="0" err="1">
                <a:solidFill>
                  <a:srgbClr val="FF0000"/>
                </a:solidFill>
              </a:rPr>
              <a:t>variedades</a:t>
            </a:r>
            <a:r>
              <a:rPr lang="en-US" sz="2000" baseline="0" dirty="0">
                <a:solidFill>
                  <a:srgbClr val="FF0000"/>
                </a:solidFill>
              </a:rPr>
              <a:t> </a:t>
            </a:r>
            <a:r>
              <a:rPr lang="en-US" sz="2000" baseline="0" dirty="0" err="1">
                <a:solidFill>
                  <a:srgbClr val="FF0000"/>
                </a:solidFill>
              </a:rPr>
              <a:t>en</a:t>
            </a:r>
            <a:r>
              <a:rPr lang="en-US" sz="2000" baseline="0" dirty="0">
                <a:solidFill>
                  <a:srgbClr val="FF0000"/>
                </a:solidFill>
              </a:rPr>
              <a:t> Chile</a:t>
            </a:r>
            <a:endParaRPr lang="en-US" sz="2000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1073185633172526"/>
          <c:y val="0.10503832907454727"/>
          <c:w val="0.87582694966118502"/>
          <c:h val="0.6941444414672879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Hoja1!$B$12</c:f>
              <c:strCache>
                <c:ptCount val="1"/>
                <c:pt idx="0">
                  <c:v>Gala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Hoja1!$A$13:$A$14</c:f>
              <c:strCache>
                <c:ptCount val="2"/>
                <c:pt idx="0">
                  <c:v>% al 2015</c:v>
                </c:pt>
                <c:pt idx="1">
                  <c:v>% al 2020</c:v>
                </c:pt>
              </c:strCache>
            </c:strRef>
          </c:cat>
          <c:val>
            <c:numRef>
              <c:f>Hoja1!$B$13:$B$14</c:f>
              <c:numCache>
                <c:formatCode>General</c:formatCode>
                <c:ptCount val="2"/>
                <c:pt idx="0">
                  <c:v>43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8-4230-82E1-1D20EBE2BCDF}"/>
            </c:ext>
          </c:extLst>
        </c:ser>
        <c:ser>
          <c:idx val="1"/>
          <c:order val="1"/>
          <c:tx>
            <c:strRef>
              <c:f>Hoja1!$C$12</c:f>
              <c:strCache>
                <c:ptCount val="1"/>
                <c:pt idx="0">
                  <c:v>Fuji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Hoja1!$A$13:$A$14</c:f>
              <c:strCache>
                <c:ptCount val="2"/>
                <c:pt idx="0">
                  <c:v>% al 2015</c:v>
                </c:pt>
                <c:pt idx="1">
                  <c:v>% al 2020</c:v>
                </c:pt>
              </c:strCache>
            </c:strRef>
          </c:cat>
          <c:val>
            <c:numRef>
              <c:f>Hoja1!$C$13:$C$14</c:f>
              <c:numCache>
                <c:formatCode>General</c:formatCode>
                <c:ptCount val="2"/>
                <c:pt idx="0">
                  <c:v>13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8-4230-82E1-1D20EBE2BCDF}"/>
            </c:ext>
          </c:extLst>
        </c:ser>
        <c:ser>
          <c:idx val="2"/>
          <c:order val="2"/>
          <c:tx>
            <c:strRef>
              <c:f>Hoja1!$D$12</c:f>
              <c:strCache>
                <c:ptCount val="1"/>
                <c:pt idx="0">
                  <c:v>Pink Lady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Hoja1!$A$13:$A$14</c:f>
              <c:strCache>
                <c:ptCount val="2"/>
                <c:pt idx="0">
                  <c:v>% al 2015</c:v>
                </c:pt>
                <c:pt idx="1">
                  <c:v>% al 2020</c:v>
                </c:pt>
              </c:strCache>
            </c:strRef>
          </c:cat>
          <c:val>
            <c:numRef>
              <c:f>Hoja1!$D$13:$D$14</c:f>
              <c:numCache>
                <c:formatCode>General</c:formatCode>
                <c:ptCount val="2"/>
                <c:pt idx="0">
                  <c:v>12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58-4230-82E1-1D20EBE2BCDF}"/>
            </c:ext>
          </c:extLst>
        </c:ser>
        <c:ser>
          <c:idx val="3"/>
          <c:order val="3"/>
          <c:tx>
            <c:strRef>
              <c:f>Hoja1!$E$12</c:f>
              <c:strCache>
                <c:ptCount val="1"/>
                <c:pt idx="0">
                  <c:v>Red Delicious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Hoja1!$A$13:$A$14</c:f>
              <c:strCache>
                <c:ptCount val="2"/>
                <c:pt idx="0">
                  <c:v>% al 2015</c:v>
                </c:pt>
                <c:pt idx="1">
                  <c:v>% al 2020</c:v>
                </c:pt>
              </c:strCache>
            </c:strRef>
          </c:cat>
          <c:val>
            <c:numRef>
              <c:f>Hoja1!$E$13:$E$14</c:f>
              <c:numCache>
                <c:formatCode>General</c:formatCode>
                <c:ptCount val="2"/>
                <c:pt idx="0">
                  <c:v>14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58-4230-82E1-1D20EBE2BCDF}"/>
            </c:ext>
          </c:extLst>
        </c:ser>
        <c:ser>
          <c:idx val="4"/>
          <c:order val="4"/>
          <c:tx>
            <c:strRef>
              <c:f>Hoja1!$F$12</c:f>
              <c:strCache>
                <c:ptCount val="1"/>
                <c:pt idx="0">
                  <c:v>Granny Smith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Hoja1!$A$13:$A$14</c:f>
              <c:strCache>
                <c:ptCount val="2"/>
                <c:pt idx="0">
                  <c:v>% al 2015</c:v>
                </c:pt>
                <c:pt idx="1">
                  <c:v>% al 2020</c:v>
                </c:pt>
              </c:strCache>
            </c:strRef>
          </c:cat>
          <c:val>
            <c:numRef>
              <c:f>Hoja1!$F$13:$F$14</c:f>
              <c:numCache>
                <c:formatCode>General</c:formatCode>
                <c:ptCount val="2"/>
                <c:pt idx="0">
                  <c:v>12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58-4230-82E1-1D20EBE2BCDF}"/>
            </c:ext>
          </c:extLst>
        </c:ser>
        <c:ser>
          <c:idx val="5"/>
          <c:order val="5"/>
          <c:tx>
            <c:strRef>
              <c:f>Hoja1!$G$12</c:f>
              <c:strCache>
                <c:ptCount val="1"/>
                <c:pt idx="0">
                  <c:v>Otras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Hoja1!$A$13:$A$14</c:f>
              <c:strCache>
                <c:ptCount val="2"/>
                <c:pt idx="0">
                  <c:v>% al 2015</c:v>
                </c:pt>
                <c:pt idx="1">
                  <c:v>% al 2020</c:v>
                </c:pt>
              </c:strCache>
            </c:strRef>
          </c:cat>
          <c:val>
            <c:numRef>
              <c:f>Hoja1!$G$13:$G$14</c:f>
              <c:numCache>
                <c:formatCode>General</c:formatCode>
                <c:ptCount val="2"/>
                <c:pt idx="0">
                  <c:v>6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C58-4230-82E1-1D20EBE2B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6458304"/>
        <c:axId val="216457976"/>
      </c:barChart>
      <c:catAx>
        <c:axId val="21645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6457976"/>
        <c:crosses val="autoZero"/>
        <c:auto val="1"/>
        <c:lblAlgn val="ctr"/>
        <c:lblOffset val="100"/>
        <c:noMultiLvlLbl val="0"/>
      </c:catAx>
      <c:valAx>
        <c:axId val="216457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645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094215737916487E-3"/>
          <c:y val="0.87790768346000769"/>
          <c:w val="0.98136499648598174"/>
          <c:h val="0.122092316539992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L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  <a:r>
              <a:rPr lang="es-CL" sz="24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Exportadoras de Cerezas 2017-2018 (ton)</a:t>
            </a:r>
            <a:endParaRPr lang="es-CL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Hoja1!$A$2:$A$11</c:f>
              <c:strCache>
                <c:ptCount val="10"/>
                <c:pt idx="0">
                  <c:v>Sn.Fco. Lo Garcés</c:v>
                </c:pt>
                <c:pt idx="1">
                  <c:v>Copefrut</c:v>
                </c:pt>
                <c:pt idx="2">
                  <c:v>Frusan</c:v>
                </c:pt>
                <c:pt idx="3">
                  <c:v>Prize</c:v>
                </c:pt>
                <c:pt idx="4">
                  <c:v>Unifrutti</c:v>
                </c:pt>
                <c:pt idx="5">
                  <c:v>Río King</c:v>
                </c:pt>
                <c:pt idx="6">
                  <c:v>Dole</c:v>
                </c:pt>
                <c:pt idx="7">
                  <c:v>David Del Curto</c:v>
                </c:pt>
                <c:pt idx="8">
                  <c:v>Aurora Australis</c:v>
                </c:pt>
                <c:pt idx="9">
                  <c:v>Geofrut</c:v>
                </c:pt>
              </c:strCache>
            </c:strRef>
          </c:cat>
          <c:val>
            <c:numRef>
              <c:f>Hoja1!$B$2:$B$11</c:f>
              <c:numCache>
                <c:formatCode>#,##0</c:formatCode>
                <c:ptCount val="10"/>
                <c:pt idx="0">
                  <c:v>24729</c:v>
                </c:pt>
                <c:pt idx="1">
                  <c:v>19260</c:v>
                </c:pt>
                <c:pt idx="2">
                  <c:v>10911</c:v>
                </c:pt>
                <c:pt idx="3">
                  <c:v>7609</c:v>
                </c:pt>
                <c:pt idx="4">
                  <c:v>7165</c:v>
                </c:pt>
                <c:pt idx="5">
                  <c:v>5803</c:v>
                </c:pt>
                <c:pt idx="6">
                  <c:v>5716</c:v>
                </c:pt>
                <c:pt idx="7">
                  <c:v>5543</c:v>
                </c:pt>
                <c:pt idx="8">
                  <c:v>5137</c:v>
                </c:pt>
                <c:pt idx="9">
                  <c:v>4470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4A-4EB8-9A80-BD2AA5104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3590496"/>
        <c:axId val="393592136"/>
      </c:barChart>
      <c:catAx>
        <c:axId val="3935904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393592136"/>
        <c:crosses val="autoZero"/>
        <c:auto val="1"/>
        <c:lblAlgn val="ctr"/>
        <c:lblOffset val="100"/>
        <c:noMultiLvlLbl val="0"/>
      </c:catAx>
      <c:valAx>
        <c:axId val="39359213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39359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r>
              <a:rPr lang="es-CL" sz="1800" dirty="0"/>
              <a:t>Costo directo por kg</a:t>
            </a:r>
            <a:r>
              <a:rPr lang="es-CL" sz="1800" baseline="0" dirty="0"/>
              <a:t> de fruta &gt; 28 mm (US$</a:t>
            </a:r>
            <a:r>
              <a:rPr lang="es-CL" sz="1800" dirty="0"/>
              <a:t>) </a:t>
            </a:r>
          </a:p>
        </c:rich>
      </c:tx>
      <c:layout>
        <c:manualLayout>
          <c:xMode val="edge"/>
          <c:yMode val="edge"/>
          <c:x val="0.2452044541959425"/>
          <c:y val="6.232889676697141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78236705283739"/>
          <c:y val="0.15189356952416852"/>
          <c:w val="0.78712871287128716"/>
          <c:h val="0.56298244003567877"/>
        </c:manualLayout>
      </c:layout>
      <c:scatterChart>
        <c:scatterStyle val="smoothMarker"/>
        <c:varyColors val="0"/>
        <c:ser>
          <c:idx val="0"/>
          <c:order val="0"/>
          <c:spPr>
            <a:ln w="508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Hoja1!$D$4:$H$4</c:f>
              <c:numCache>
                <c:formatCode>0%</c:formatCode>
                <c:ptCount val="5"/>
                <c:pt idx="0">
                  <c:v>0.4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</c:numCache>
            </c:numRef>
          </c:xVal>
          <c:yVal>
            <c:numRef>
              <c:f>Hoja1!$D$5:$H$5</c:f>
              <c:numCache>
                <c:formatCode>0.0</c:formatCode>
                <c:ptCount val="5"/>
                <c:pt idx="0">
                  <c:v>3.75</c:v>
                </c:pt>
                <c:pt idx="1">
                  <c:v>3</c:v>
                </c:pt>
                <c:pt idx="2">
                  <c:v>2.5</c:v>
                </c:pt>
                <c:pt idx="3">
                  <c:v>2.1428571428571428</c:v>
                </c:pt>
                <c:pt idx="4">
                  <c:v>1.875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900-46F0-9492-A17BE3286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6859344"/>
        <c:axId val="296863656"/>
      </c:scatterChart>
      <c:valAx>
        <c:axId val="296859344"/>
        <c:scaling>
          <c:orientation val="minMax"/>
          <c:min val="0.30000000000000004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CL" sz="2000" dirty="0"/>
                  <a:t>% de embalaje fruta &gt;</a:t>
                </a:r>
                <a:r>
                  <a:rPr lang="es-CL" sz="2000" baseline="0" dirty="0"/>
                  <a:t> 28 mm</a:t>
                </a:r>
                <a:endParaRPr lang="es-CL" sz="2000" dirty="0"/>
              </a:p>
            </c:rich>
          </c:tx>
          <c:layout>
            <c:manualLayout>
              <c:xMode val="edge"/>
              <c:yMode val="edge"/>
              <c:x val="0.36778237843590905"/>
              <c:y val="0.84005433472620117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000080"/>
                </a:solidFill>
                <a:latin typeface="Arial"/>
                <a:ea typeface="Arial"/>
                <a:cs typeface="Arial"/>
              </a:defRPr>
            </a:pPr>
            <a:endParaRPr lang="es-CL"/>
          </a:p>
        </c:txPr>
        <c:crossAx val="296863656"/>
        <c:crosses val="autoZero"/>
        <c:crossBetween val="midCat"/>
      </c:valAx>
      <c:valAx>
        <c:axId val="296863656"/>
        <c:scaling>
          <c:orientation val="minMax"/>
          <c:max val="4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FF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CL" sz="2000">
                    <a:solidFill>
                      <a:srgbClr val="FF0000"/>
                    </a:solidFill>
                  </a:rPr>
                  <a:t>US$/kg</a:t>
                </a:r>
              </a:p>
            </c:rich>
          </c:tx>
          <c:layout>
            <c:manualLayout>
              <c:xMode val="edge"/>
              <c:yMode val="edge"/>
              <c:x val="3.7128608923884511E-2"/>
              <c:y val="0.3140495867768595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s-CL"/>
          </a:p>
        </c:txPr>
        <c:crossAx val="296859344"/>
        <c:crosses val="autoZero"/>
        <c:crossBetween val="midCat"/>
        <c:majorUnit val="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CL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B9E7AEF-949F-4341-8D4C-93049E780FEE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D19E177-A006-4C9C-AD3D-FF1F8ED711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457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0217" indent="-319314"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257" indent="-255451"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8160" indent="-255451"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064" indent="-255451"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8C627B-9C4B-4B08-B196-9DA895D12F13}" type="slidenum">
              <a:rPr lang="es-MX" altLang="es-CL" sz="1400" b="0"/>
              <a:pPr/>
              <a:t>15</a:t>
            </a:fld>
            <a:endParaRPr lang="es-MX" altLang="es-CL" sz="1400" b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7375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>
            <a:extLst>
              <a:ext uri="{FF2B5EF4-FFF2-40B4-BE49-F238E27FC236}">
                <a16:creationId xmlns:a16="http://schemas.microsoft.com/office/drawing/2014/main" id="{C5436102-8D4E-493D-81C2-BA64B9F61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9004" indent="-3188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070" indent="-25507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7226" indent="-25507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060" indent="-25507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2366" indent="-2550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5673" indent="-2550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48979" indent="-2550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2285" indent="-2550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078BCF-7B3D-4C73-96AC-CCC41FF88522}" type="slidenum">
              <a:rPr lang="es-MX" altLang="es-CL" smtClean="0"/>
              <a:pPr/>
              <a:t>17</a:t>
            </a:fld>
            <a:endParaRPr lang="es-MX" altLang="es-CL"/>
          </a:p>
        </p:txBody>
      </p:sp>
      <p:sp>
        <p:nvSpPr>
          <p:cNvPr id="243715" name="Rectangle 2">
            <a:extLst>
              <a:ext uri="{FF2B5EF4-FFF2-40B4-BE49-F238E27FC236}">
                <a16:creationId xmlns:a16="http://schemas.microsoft.com/office/drawing/2014/main" id="{C48FD485-C2A8-4E70-94B5-CD35A6334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>
            <a:extLst>
              <a:ext uri="{FF2B5EF4-FFF2-40B4-BE49-F238E27FC236}">
                <a16:creationId xmlns:a16="http://schemas.microsoft.com/office/drawing/2014/main" id="{72607622-DCD9-48CB-9538-577881965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819972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E35B5DD-785A-4EE4-8937-4382BDA8D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E76F39-64E2-4246-9E37-14064B59D584}" type="slidenum">
              <a:rPr lang="es-MX" altLang="es-CL" smtClean="0"/>
              <a:pPr/>
              <a:t>26</a:t>
            </a:fld>
            <a:endParaRPr lang="es-MX" altLang="es-CL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DD868C28-6D7D-4F12-8AE9-3292A59F6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1D36D931-7782-47C0-9A8F-2082A4F81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554936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D878716F-1949-4C15-B8A9-9AABE097F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9004" indent="-31884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070" indent="-25507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7226" indent="-25507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060" indent="-25507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2366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5673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48979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2285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C9CD05-66D1-4EBD-8872-5B188E628C7E}" type="slidenum">
              <a:rPr lang="es-MX" altLang="es-CL" sz="1400"/>
              <a:pPr>
                <a:spcBef>
                  <a:spcPct val="0"/>
                </a:spcBef>
              </a:pPr>
              <a:t>27</a:t>
            </a:fld>
            <a:endParaRPr lang="es-MX" altLang="es-CL" sz="1400"/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0FF22A2D-1D70-4F1D-8939-5C4188559F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0B905E79-28A8-4B07-AE46-908E8EA60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08712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92FFFC5A-CBC7-4AA9-9F54-F37ED4EBE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9004" indent="-31884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070" indent="-25507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7226" indent="-25507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060" indent="-255078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2366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5673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48979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2285" indent="-25507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F60C9A-EB34-4996-9E31-2B21F8695491}" type="slidenum">
              <a:rPr lang="es-MX" altLang="es-CL" sz="1400"/>
              <a:pPr>
                <a:spcBef>
                  <a:spcPct val="0"/>
                </a:spcBef>
              </a:pPr>
              <a:t>28</a:t>
            </a:fld>
            <a:endParaRPr lang="es-MX" altLang="es-CL" sz="1400"/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E8600961-E31A-44C5-A660-1F4E4284C6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DCC9FF02-AABA-43AD-BD70-70536C82A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087094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0FC1329E-7A46-42C5-93CC-0E5BF18F2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C8B287-B707-4C09-B7F8-9A35356B6EEA}" type="slidenum">
              <a:rPr lang="es-MX" altLang="es-CL" smtClean="0"/>
              <a:pPr/>
              <a:t>32</a:t>
            </a:fld>
            <a:endParaRPr lang="es-MX" altLang="es-C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A650A31-9D37-4023-99A0-427E5442B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53281A6-2A35-4BEB-9D6F-BA0CFD6CF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C0480F-2393-42B3-A417-6ABDC3EE4CF5}" type="slidenum">
              <a:rPr lang="es-MX" altLang="es-CL" smtClean="0"/>
              <a:pPr/>
              <a:t>37</a:t>
            </a:fld>
            <a:endParaRPr lang="es-MX" altLang="es-CL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34860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7EDF21-CBAD-4C47-BFF4-EB69711D1292}" type="slidenum">
              <a:rPr lang="es-MX" altLang="es-CL" smtClean="0"/>
              <a:pPr/>
              <a:t>48</a:t>
            </a:fld>
            <a:endParaRPr lang="es-MX" altLang="es-CL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3499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349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160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1190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A5E77-2CD3-4764-A586-5BE8BB1A360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20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801324-F3BB-438E-8919-60E8487A3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3FA8179-004B-4D74-9450-096B6E2A2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846F023-F21E-4650-9139-07796EE48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1362-D74D-4CAD-A486-73FE4F8A732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3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000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532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662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466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645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8731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430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747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B4EAF-FBDC-4045-89C1-9D572A441986}" type="datetimeFigureOut">
              <a:rPr lang="es-CL" smtClean="0"/>
              <a:t>04-12-2018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E8C4-6D84-4E16-8F05-F514F9CB6E7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46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8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661492" y="2149747"/>
            <a:ext cx="10962471" cy="23090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CL" altLang="es-CL" b="1" dirty="0">
                <a:solidFill>
                  <a:srgbClr val="C00000"/>
                </a:solidFill>
              </a:rPr>
              <a:t>La experiencia productiva en manzanos y cerezos</a:t>
            </a:r>
            <a:endParaRPr lang="es-ES_tradnl" altLang="es-CL" b="1" dirty="0">
              <a:solidFill>
                <a:srgbClr val="C00000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810372" y="4775714"/>
            <a:ext cx="28135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chemeClr val="accent5">
                    <a:lumMod val="75000"/>
                  </a:schemeClr>
                </a:solidFill>
              </a:rPr>
              <a:t>Oscar Carrasco 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chemeClr val="accent5">
                    <a:lumMod val="75000"/>
                  </a:schemeClr>
                </a:solidFill>
              </a:rPr>
              <a:t>Profesor de Fruticultura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chemeClr val="accent5">
                    <a:lumMod val="75000"/>
                  </a:schemeClr>
                </a:solidFill>
              </a:rPr>
              <a:t>Universidad de Chile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6128" y="505462"/>
            <a:ext cx="841375" cy="1584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152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r="19472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832"/>
          <a:stretch/>
        </p:blipFill>
        <p:spPr>
          <a:xfrm rot="5400000">
            <a:off x="-601895" y="1245360"/>
            <a:ext cx="6214533" cy="4367277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872737" y="6013045"/>
            <a:ext cx="1611788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Ambrosia</a:t>
            </a:r>
          </a:p>
        </p:txBody>
      </p:sp>
    </p:spTree>
    <p:extLst>
      <p:ext uri="{BB962C8B-B14F-4D97-AF65-F5344CB8AC3E}">
        <p14:creationId xmlns:p14="http://schemas.microsoft.com/office/powerpoint/2010/main" val="270840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r="26713"/>
          <a:stretch/>
        </p:blipFill>
        <p:spPr>
          <a:xfrm>
            <a:off x="4772525" y="294023"/>
            <a:ext cx="7097742" cy="62145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6551"/>
          <a:stretch/>
        </p:blipFill>
        <p:spPr>
          <a:xfrm rot="5400000">
            <a:off x="-601895" y="1245360"/>
            <a:ext cx="6214533" cy="4367277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009317" y="5909540"/>
            <a:ext cx="978409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Kanzi</a:t>
            </a:r>
            <a:endParaRPr lang="en-NZ" altLang="es-C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0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029" y="55859"/>
            <a:ext cx="4965246" cy="66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555140" y="1234621"/>
            <a:ext cx="3940174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Huertos modernos:</a:t>
            </a:r>
          </a:p>
          <a:p>
            <a:pPr>
              <a:defRPr/>
            </a:pPr>
            <a:endParaRPr lang="es-CL" sz="21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Tx/>
              <a:buChar char="-"/>
              <a:defRPr/>
            </a:pP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Alta porosidad a la luz para mejorar exposición de la fruta y maximizar sus atributos de calidad</a:t>
            </a:r>
          </a:p>
          <a:p>
            <a:pPr>
              <a:defRPr/>
            </a:pPr>
            <a:endParaRPr lang="es-CL" sz="21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Tx/>
              <a:buChar char="-"/>
              <a:defRPr/>
            </a:pPr>
            <a:r>
              <a:rPr lang="es-CL" sz="2100" dirty="0" err="1">
                <a:solidFill>
                  <a:schemeClr val="accent5">
                    <a:lumMod val="75000"/>
                  </a:schemeClr>
                </a:solidFill>
              </a:rPr>
              <a:t>Canopias</a:t>
            </a: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 simples para favorecer:</a:t>
            </a:r>
          </a:p>
          <a:p>
            <a:pPr marL="214313" indent="-214313">
              <a:buFontTx/>
              <a:buChar char="-"/>
              <a:defRPr/>
            </a:pP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Capacitación de trabajadores</a:t>
            </a:r>
          </a:p>
          <a:p>
            <a:pPr marL="214313" indent="-214313">
              <a:buFontTx/>
              <a:buChar char="-"/>
              <a:defRPr/>
            </a:pP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Ahorro de mano de obra</a:t>
            </a:r>
          </a:p>
          <a:p>
            <a:pPr marL="214313" indent="-214313">
              <a:buFontTx/>
              <a:buChar char="-"/>
              <a:defRPr/>
            </a:pP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Mecanización </a:t>
            </a:r>
          </a:p>
          <a:p>
            <a:pPr marL="214313" indent="-214313">
              <a:buFontTx/>
              <a:buChar char="-"/>
              <a:defRPr/>
            </a:pPr>
            <a:endParaRPr lang="es-CL" sz="21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Tx/>
              <a:buChar char="-"/>
              <a:defRPr/>
            </a:pP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Rosy </a:t>
            </a:r>
            <a:r>
              <a:rPr lang="es-CL" sz="2100" dirty="0" err="1">
                <a:solidFill>
                  <a:schemeClr val="accent5">
                    <a:lumMod val="75000"/>
                  </a:schemeClr>
                </a:solidFill>
              </a:rPr>
              <a:t>Glow</a:t>
            </a:r>
            <a:r>
              <a:rPr lang="es-CL" sz="2100" dirty="0">
                <a:solidFill>
                  <a:schemeClr val="accent5">
                    <a:lumMod val="75000"/>
                  </a:schemeClr>
                </a:solidFill>
              </a:rPr>
              <a:t>/M.9 (3,5 x 0,8 m)</a:t>
            </a:r>
          </a:p>
          <a:p>
            <a:pPr>
              <a:defRPr/>
            </a:pPr>
            <a:endParaRPr lang="es-CL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8333014" y="6539552"/>
            <a:ext cx="2384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s-ES_tradnl" altLang="es-CL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Oscar Carrasco R., U. de Chile</a:t>
            </a:r>
            <a:endParaRPr lang="es-MX" altLang="es-CL" sz="1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49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736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5537" y="1164605"/>
            <a:ext cx="4235636" cy="41139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Rama simplificada</a:t>
            </a:r>
          </a:p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(tubular):</a:t>
            </a:r>
          </a:p>
          <a:p>
            <a:pPr algn="ctr"/>
            <a:endParaRPr lang="es-ES_tradnl" altLang="es-CL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Instrucción simple</a:t>
            </a:r>
          </a:p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Fácil entrenamiento</a:t>
            </a:r>
          </a:p>
          <a:p>
            <a:pPr algn="ctr"/>
            <a:endParaRPr lang="es-ES_tradnl" altLang="es-CL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Color uniforme</a:t>
            </a:r>
          </a:p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Madurez uniforme</a:t>
            </a:r>
          </a:p>
          <a:p>
            <a:pPr algn="ctr"/>
            <a:r>
              <a:rPr lang="es-ES_tradnl" altLang="es-CL" sz="3200" b="1" dirty="0">
                <a:solidFill>
                  <a:schemeClr val="accent5">
                    <a:lumMod val="75000"/>
                  </a:schemeClr>
                </a:solidFill>
              </a:rPr>
              <a:t>Cosecha al barrer</a:t>
            </a: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531143" y="6583363"/>
            <a:ext cx="2384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s-ES_tradnl" altLang="es-CL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Oscar Carrasco R., U. de Chile</a:t>
            </a:r>
            <a:endParaRPr lang="es-MX" altLang="es-CL" sz="1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6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281373-D823-4B74-99D4-3CD9D36D3A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3767" y="1339850"/>
            <a:ext cx="5571066" cy="41782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1E9477-8A73-4882-8904-94B7821CF4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5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1630363" y="1108075"/>
          <a:ext cx="8729662" cy="481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Chart" r:id="rId4" imgW="4076626" imgH="2438356" progId="Excel.Chart.8">
                  <p:embed/>
                </p:oleObj>
              </mc:Choice>
              <mc:Fallback>
                <p:oleObj name="Chart" r:id="rId4" imgW="4076626" imgH="2438356" progId="Excel.Chart.8">
                  <p:embed/>
                  <p:pic>
                    <p:nvPicPr>
                      <p:cNvPr id="1126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1108075"/>
                        <a:ext cx="8729662" cy="481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lecha derecha 1"/>
          <p:cNvSpPr/>
          <p:nvPr/>
        </p:nvSpPr>
        <p:spPr>
          <a:xfrm rot="1339265">
            <a:off x="6957971" y="2671498"/>
            <a:ext cx="1266649" cy="4307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8" name="Flecha derecha 7"/>
          <p:cNvSpPr/>
          <p:nvPr/>
        </p:nvSpPr>
        <p:spPr>
          <a:xfrm>
            <a:off x="4079569" y="6249651"/>
            <a:ext cx="1075728" cy="35562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450367" y="6196631"/>
            <a:ext cx="3802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_tradnl" altLang="es-CL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= cambios estructurales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150D0D7-2F13-45F2-A383-6F689FC383FF}"/>
              </a:ext>
            </a:extLst>
          </p:cNvPr>
          <p:cNvSpPr txBox="1">
            <a:spLocks noChangeArrowheads="1"/>
          </p:cNvSpPr>
          <p:nvPr/>
        </p:nvSpPr>
        <p:spPr>
          <a:xfrm>
            <a:off x="1992313" y="260350"/>
            <a:ext cx="8291512" cy="853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altLang="es-CL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industria de manzanas debe enfocarse en producir sólo la llamada “fruta objetivo” (categorías superiores)</a:t>
            </a:r>
            <a:endParaRPr lang="es-MX" altLang="es-C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12E9B-898B-4CC7-B2C6-375EF10E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8772"/>
          </a:xfrm>
        </p:spPr>
        <p:txBody>
          <a:bodyPr>
            <a:normAutofit/>
          </a:bodyPr>
          <a:lstStyle/>
          <a:p>
            <a:pPr algn="ctr"/>
            <a:r>
              <a:rPr lang="es-CL" sz="2800" b="1" dirty="0">
                <a:solidFill>
                  <a:srgbClr val="C00000"/>
                </a:solidFill>
              </a:rPr>
              <a:t>Análisis de la gestión de costos en manzanos (Gala)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CFB8858-6F1D-400C-AAE1-76757FFBE8E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7764102"/>
              </p:ext>
            </p:extLst>
          </p:nvPr>
        </p:nvGraphicFramePr>
        <p:xfrm>
          <a:off x="469490" y="1132451"/>
          <a:ext cx="11253019" cy="5165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116">
                  <a:extLst>
                    <a:ext uri="{9D8B030D-6E8A-4147-A177-3AD203B41FA5}">
                      <a16:colId xmlns:a16="http://schemas.microsoft.com/office/drawing/2014/main" val="2778944470"/>
                    </a:ext>
                  </a:extLst>
                </a:gridCol>
                <a:gridCol w="3395897">
                  <a:extLst>
                    <a:ext uri="{9D8B030D-6E8A-4147-A177-3AD203B41FA5}">
                      <a16:colId xmlns:a16="http://schemas.microsoft.com/office/drawing/2014/main" val="1867340384"/>
                    </a:ext>
                  </a:extLst>
                </a:gridCol>
                <a:gridCol w="3751006">
                  <a:extLst>
                    <a:ext uri="{9D8B030D-6E8A-4147-A177-3AD203B41FA5}">
                      <a16:colId xmlns:a16="http://schemas.microsoft.com/office/drawing/2014/main" val="3449584552"/>
                    </a:ext>
                  </a:extLst>
                </a:gridCol>
              </a:tblGrid>
              <a:tr h="1561545">
                <a:tc>
                  <a:txBody>
                    <a:bodyPr/>
                    <a:lstStyle/>
                    <a:p>
                      <a:r>
                        <a:rPr lang="es-CL" sz="2400" dirty="0"/>
                        <a:t>Insumo o Labor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L" sz="2400" dirty="0"/>
                    </a:p>
                    <a:p>
                      <a:pPr algn="ctr"/>
                      <a:r>
                        <a:rPr lang="es-CL" sz="2400" dirty="0"/>
                        <a:t>Reducción o Aumento </a:t>
                      </a:r>
                    </a:p>
                    <a:p>
                      <a:pPr algn="ctr"/>
                      <a:endParaRPr lang="es-CL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Utilidad (US$/ha)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8021906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r>
                        <a:rPr lang="es-CL" sz="2400"/>
                        <a:t>Poda (invierno y verano)</a:t>
                      </a:r>
                      <a:endParaRPr lang="es-C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- 10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61988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r>
                        <a:rPr lang="es-CL" sz="2400" dirty="0"/>
                        <a:t>Programa fitosanitario (incl. JH)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44679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r>
                        <a:rPr lang="es-CL" sz="2400"/>
                        <a:t>Programa fertilización</a:t>
                      </a:r>
                      <a:endParaRPr lang="es-C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517678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r>
                        <a:rPr lang="es-CL" sz="2400"/>
                        <a:t>Calidad (descarte de huerto)</a:t>
                      </a:r>
                      <a:endParaRPr lang="es-C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487822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r>
                        <a:rPr lang="es-CL" sz="2400"/>
                        <a:t>Calidad (% Premium + XFancy)</a:t>
                      </a:r>
                      <a:endParaRPr lang="es-C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+10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387193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/>
                        <a:t>Calibre (tamaño de frutos)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+10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/>
                        <a:t>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09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99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Line 2">
            <a:extLst>
              <a:ext uri="{FF2B5EF4-FFF2-40B4-BE49-F238E27FC236}">
                <a16:creationId xmlns:a16="http://schemas.microsoft.com/office/drawing/2014/main" id="{2A33E502-D760-4AE5-969C-825E70D7F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638800"/>
            <a:ext cx="7848600" cy="0"/>
          </a:xfrm>
          <a:prstGeom prst="line">
            <a:avLst/>
          </a:prstGeom>
          <a:noFill/>
          <a:ln w="381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242691" name="Oval 3">
            <a:extLst>
              <a:ext uri="{FF2B5EF4-FFF2-40B4-BE49-F238E27FC236}">
                <a16:creationId xmlns:a16="http://schemas.microsoft.com/office/drawing/2014/main" id="{95E1E772-738A-4C9F-B2AB-E97111035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828800" cy="2971800"/>
          </a:xfrm>
          <a:prstGeom prst="ellipse">
            <a:avLst/>
          </a:prstGeom>
          <a:solidFill>
            <a:srgbClr val="C00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2" name="Oval 4">
            <a:extLst>
              <a:ext uri="{FF2B5EF4-FFF2-40B4-BE49-F238E27FC236}">
                <a16:creationId xmlns:a16="http://schemas.microsoft.com/office/drawing/2014/main" id="{63166447-4D3F-44DB-8942-CF5C18AB0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43200"/>
            <a:ext cx="1447800" cy="2514600"/>
          </a:xfrm>
          <a:prstGeom prst="ellipse">
            <a:avLst/>
          </a:prstGeom>
          <a:solidFill>
            <a:srgbClr val="C00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3" name="Oval 5">
            <a:extLst>
              <a:ext uri="{FF2B5EF4-FFF2-40B4-BE49-F238E27FC236}">
                <a16:creationId xmlns:a16="http://schemas.microsoft.com/office/drawing/2014/main" id="{877AE0CA-F068-4B38-BCEF-D39D9BEE6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276600"/>
            <a:ext cx="1143000" cy="1981200"/>
          </a:xfrm>
          <a:prstGeom prst="ellipse">
            <a:avLst/>
          </a:prstGeom>
          <a:solidFill>
            <a:srgbClr val="C00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4" name="Oval 6">
            <a:extLst>
              <a:ext uri="{FF2B5EF4-FFF2-40B4-BE49-F238E27FC236}">
                <a16:creationId xmlns:a16="http://schemas.microsoft.com/office/drawing/2014/main" id="{E71A7E67-90F6-45D8-A882-903FA8E3E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733800"/>
            <a:ext cx="914400" cy="1524000"/>
          </a:xfrm>
          <a:prstGeom prst="ellipse">
            <a:avLst/>
          </a:prstGeom>
          <a:solidFill>
            <a:srgbClr val="C00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6" name="Rectangle 8">
            <a:extLst>
              <a:ext uri="{FF2B5EF4-FFF2-40B4-BE49-F238E27FC236}">
                <a16:creationId xmlns:a16="http://schemas.microsoft.com/office/drawing/2014/main" id="{95854ADD-2CDD-47DA-BB48-895CB90F9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334000"/>
            <a:ext cx="76200" cy="304800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7" name="Rectangle 9">
            <a:extLst>
              <a:ext uri="{FF2B5EF4-FFF2-40B4-BE49-F238E27FC236}">
                <a16:creationId xmlns:a16="http://schemas.microsoft.com/office/drawing/2014/main" id="{7832D44E-3988-4DF1-B94B-76132A8F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257800"/>
            <a:ext cx="76200" cy="381000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8" name="Rectangle 10">
            <a:extLst>
              <a:ext uri="{FF2B5EF4-FFF2-40B4-BE49-F238E27FC236}">
                <a16:creationId xmlns:a16="http://schemas.microsoft.com/office/drawing/2014/main" id="{CE3F7CDA-1B84-401D-8ACA-EB8347BAD9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81800" y="5257800"/>
            <a:ext cx="76200" cy="381000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699" name="Rectangle 11">
            <a:extLst>
              <a:ext uri="{FF2B5EF4-FFF2-40B4-BE49-F238E27FC236}">
                <a16:creationId xmlns:a16="http://schemas.microsoft.com/office/drawing/2014/main" id="{7DE51F38-2CA3-4789-8AFF-76AE078ADF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82000" y="5257800"/>
            <a:ext cx="76200" cy="381000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242701" name="Text Box 13">
            <a:extLst>
              <a:ext uri="{FF2B5EF4-FFF2-40B4-BE49-F238E27FC236}">
                <a16:creationId xmlns:a16="http://schemas.microsoft.com/office/drawing/2014/main" id="{0841088F-D29B-4871-A98F-26E3B9AEC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417" y="5948363"/>
            <a:ext cx="58338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chemeClr val="accent5">
                    <a:lumMod val="50000"/>
                  </a:schemeClr>
                </a:solidFill>
              </a:rPr>
              <a:t>Tamaño relativo de </a:t>
            </a:r>
            <a:r>
              <a:rPr lang="es-ES_tradnl" altLang="es-CL" sz="2000" b="1" dirty="0" err="1">
                <a:solidFill>
                  <a:schemeClr val="accent5">
                    <a:lumMod val="50000"/>
                  </a:schemeClr>
                </a:solidFill>
              </a:rPr>
              <a:t>Portainjertos</a:t>
            </a:r>
            <a:r>
              <a:rPr lang="es-ES_tradnl" altLang="es-CL" sz="2000" b="1" dirty="0">
                <a:solidFill>
                  <a:schemeClr val="accent5">
                    <a:lumMod val="50000"/>
                  </a:schemeClr>
                </a:solidFill>
              </a:rPr>
              <a:t> de Manzanos</a:t>
            </a:r>
          </a:p>
        </p:txBody>
      </p:sp>
      <p:sp>
        <p:nvSpPr>
          <p:cNvPr id="242702" name="Text Box 14">
            <a:extLst>
              <a:ext uri="{FF2B5EF4-FFF2-40B4-BE49-F238E27FC236}">
                <a16:creationId xmlns:a16="http://schemas.microsoft.com/office/drawing/2014/main" id="{E378BB3D-FF20-4990-9914-4F4B2F3FF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840" y="1052513"/>
            <a:ext cx="867545" cy="338554"/>
          </a:xfrm>
          <a:prstGeom prst="rect">
            <a:avLst/>
          </a:prstGeom>
          <a:solidFill>
            <a:srgbClr val="FF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C63049"/>
                </a:solidFill>
              </a:rPr>
              <a:t>Franco</a:t>
            </a:r>
          </a:p>
        </p:txBody>
      </p:sp>
      <p:sp>
        <p:nvSpPr>
          <p:cNvPr id="242703" name="Text Box 15">
            <a:extLst>
              <a:ext uri="{FF2B5EF4-FFF2-40B4-BE49-F238E27FC236}">
                <a16:creationId xmlns:a16="http://schemas.microsoft.com/office/drawing/2014/main" id="{87674EE5-DC25-4252-A45C-32CC3D782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154" y="1052513"/>
            <a:ext cx="926856" cy="1323439"/>
          </a:xfrm>
          <a:prstGeom prst="rect">
            <a:avLst/>
          </a:prstGeom>
          <a:solidFill>
            <a:srgbClr val="FF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C63049"/>
                </a:solidFill>
              </a:rPr>
              <a:t>MM.106</a:t>
            </a:r>
            <a:endParaRPr lang="es-ES_tradnl" altLang="es-CL" sz="1600" b="1" dirty="0">
              <a:solidFill>
                <a:srgbClr val="C63049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C63049"/>
                </a:solidFill>
              </a:rPr>
              <a:t>MM.111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C63049"/>
                </a:solidFill>
              </a:rPr>
              <a:t>M .7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M.116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G.30</a:t>
            </a:r>
          </a:p>
        </p:txBody>
      </p:sp>
      <p:sp>
        <p:nvSpPr>
          <p:cNvPr id="242704" name="Text Box 16">
            <a:extLst>
              <a:ext uri="{FF2B5EF4-FFF2-40B4-BE49-F238E27FC236}">
                <a16:creationId xmlns:a16="http://schemas.microsoft.com/office/drawing/2014/main" id="{6F6C5FFE-5077-41E3-8EA1-DAAC3898A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192" y="1939926"/>
            <a:ext cx="744113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C63049"/>
                </a:solidFill>
              </a:rPr>
              <a:t>M.26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G.202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G.935</a:t>
            </a:r>
          </a:p>
        </p:txBody>
      </p:sp>
      <p:sp>
        <p:nvSpPr>
          <p:cNvPr id="242705" name="Text Box 17">
            <a:extLst>
              <a:ext uri="{FF2B5EF4-FFF2-40B4-BE49-F238E27FC236}">
                <a16:creationId xmlns:a16="http://schemas.microsoft.com/office/drawing/2014/main" id="{972E1274-B96F-48BA-99BF-AB4F85AC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703" y="2432051"/>
            <a:ext cx="1511300" cy="1077218"/>
          </a:xfrm>
          <a:prstGeom prst="rect">
            <a:avLst/>
          </a:prstGeom>
          <a:solidFill>
            <a:srgbClr val="FF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CC3300"/>
                </a:solidFill>
              </a:rPr>
              <a:t>M.9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G.41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G.11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6">
                    <a:lumMod val="50000"/>
                  </a:schemeClr>
                </a:solidFill>
              </a:rPr>
              <a:t>  Pi-33</a:t>
            </a:r>
            <a:r>
              <a:rPr lang="es-ES_tradnl" altLang="es-CL" sz="1600" b="1" dirty="0">
                <a:solidFill>
                  <a:srgbClr val="006600"/>
                </a:solidFill>
              </a:rPr>
              <a:t>  </a:t>
            </a:r>
          </a:p>
        </p:txBody>
      </p:sp>
      <p:sp>
        <p:nvSpPr>
          <p:cNvPr id="242707" name="Line 19">
            <a:extLst>
              <a:ext uri="{FF2B5EF4-FFF2-40B4-BE49-F238E27FC236}">
                <a16:creationId xmlns:a16="http://schemas.microsoft.com/office/drawing/2014/main" id="{EE64750C-21E0-4A16-A5DB-EC0F63E2F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9" y="908050"/>
            <a:ext cx="3889375" cy="0"/>
          </a:xfrm>
          <a:prstGeom prst="line">
            <a:avLst/>
          </a:prstGeom>
          <a:noFill/>
          <a:ln w="38100">
            <a:solidFill>
              <a:srgbClr val="C6304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42708" name="Line 20">
            <a:extLst>
              <a:ext uri="{FF2B5EF4-FFF2-40B4-BE49-F238E27FC236}">
                <a16:creationId xmlns:a16="http://schemas.microsoft.com/office/drawing/2014/main" id="{14260A20-7046-47B8-9601-26A7006B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908050"/>
            <a:ext cx="0" cy="1728788"/>
          </a:xfrm>
          <a:prstGeom prst="line">
            <a:avLst/>
          </a:prstGeom>
          <a:noFill/>
          <a:ln w="38100">
            <a:solidFill>
              <a:srgbClr val="C63049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42709" name="Text Box 21">
            <a:extLst>
              <a:ext uri="{FF2B5EF4-FFF2-40B4-BE49-F238E27FC236}">
                <a16:creationId xmlns:a16="http://schemas.microsoft.com/office/drawing/2014/main" id="{27DF215C-83B9-4F95-9B06-BF3FB94ED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476251"/>
            <a:ext cx="367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1800" b="1">
                <a:solidFill>
                  <a:srgbClr val="000099"/>
                </a:solidFill>
              </a:rPr>
              <a:t>Semi-enanizantes a enanizantes</a:t>
            </a:r>
          </a:p>
        </p:txBody>
      </p:sp>
    </p:spTree>
    <p:extLst>
      <p:ext uri="{BB962C8B-B14F-4D97-AF65-F5344CB8AC3E}">
        <p14:creationId xmlns:p14="http://schemas.microsoft.com/office/powerpoint/2010/main" val="2022077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5687" y="1371600"/>
            <a:ext cx="6858000" cy="4114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9857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9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E9CF15-EF6F-40AF-B486-BEC4735B31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76683" y="1421309"/>
            <a:ext cx="6636776" cy="39820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A22723-3F46-4775-B4B4-B52399706E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4146" y="1427534"/>
            <a:ext cx="6628994" cy="397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5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90ECF-6776-4278-934B-EB04A4E29620}"/>
              </a:ext>
            </a:extLst>
          </p:cNvPr>
          <p:cNvSpPr txBox="1"/>
          <p:nvPr/>
        </p:nvSpPr>
        <p:spPr>
          <a:xfrm>
            <a:off x="9361272" y="6319990"/>
            <a:ext cx="206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CL" dirty="0" err="1">
                <a:solidFill>
                  <a:schemeClr val="accent5">
                    <a:lumMod val="50000"/>
                  </a:schemeClr>
                </a:solidFill>
              </a:rPr>
              <a:t>Asoex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- SAG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4E9C881-95B5-4C27-8EB4-39845B908A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180661"/>
              </p:ext>
            </p:extLst>
          </p:nvPr>
        </p:nvGraphicFramePr>
        <p:xfrm>
          <a:off x="1457632" y="693174"/>
          <a:ext cx="9276735" cy="5471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467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D2D9CA-44D3-4F3F-A7C4-E165517AD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673CE487-9979-4686-8FBE-0B865C9C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5054" y="6269759"/>
            <a:ext cx="400782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Gala: Bi-axis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primera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hoja</a:t>
            </a:r>
            <a:endParaRPr lang="en-NZ" altLang="es-CL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98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4DCCA4-EB44-49D4-9C31-96D22A413B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D864FB1A-DE7D-4B13-BF6C-183A58BE5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172" y="6269759"/>
            <a:ext cx="6259599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Gala: Bi-axis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segunda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hoja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: 7 a 14 ton/ha</a:t>
            </a:r>
          </a:p>
        </p:txBody>
      </p:sp>
    </p:spTree>
    <p:extLst>
      <p:ext uri="{BB962C8B-B14F-4D97-AF65-F5344CB8AC3E}">
        <p14:creationId xmlns:p14="http://schemas.microsoft.com/office/powerpoint/2010/main" val="177229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15" b="16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737616" y="6269759"/>
            <a:ext cx="896271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Poda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de postcosecha para control del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vigor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(Gala: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marzo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121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56FE19B6-0215-4366-96C8-B83616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b="5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74CA6243-A9EA-4C2D-8F6F-A763B44C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617" y="6269759"/>
            <a:ext cx="655070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Poda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invernal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“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asistida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”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mecanizadamente</a:t>
            </a:r>
            <a:endParaRPr lang="en-NZ" altLang="es-CL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19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20" y="0"/>
            <a:ext cx="4427489" cy="3320617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709" y="0"/>
            <a:ext cx="4427489" cy="33206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20" y="3523529"/>
            <a:ext cx="4445961" cy="33344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708" y="3537382"/>
            <a:ext cx="4427489" cy="33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22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C5D60461-3C39-431E-A22A-FD285513A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630" y="6269759"/>
            <a:ext cx="1037072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Uso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de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mallas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sombra: cambia la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fisiología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del </a:t>
            </a:r>
            <a:r>
              <a:rPr lang="en-NZ" altLang="es-CL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huerto</a:t>
            </a:r>
            <a:r>
              <a:rPr lang="en-NZ" altLang="es-C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(luz, HR, </a:t>
            </a:r>
            <a:r>
              <a:rPr lang="en-NZ" altLang="es-CL" sz="2800" b="1">
                <a:solidFill>
                  <a:schemeClr val="bg1"/>
                </a:solidFill>
                <a:latin typeface="Calibri" panose="020F0502020204030204" pitchFamily="34" charset="0"/>
              </a:rPr>
              <a:t>vigor)</a:t>
            </a:r>
            <a:endParaRPr lang="en-NZ" altLang="es-CL" sz="2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49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>
            <a:extLst>
              <a:ext uri="{FF2B5EF4-FFF2-40B4-BE49-F238E27FC236}">
                <a16:creationId xmlns:a16="http://schemas.microsoft.com/office/drawing/2014/main" id="{ECD7BE3A-F7AF-47D8-9FF5-F610C0E42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069" y="193677"/>
            <a:ext cx="58324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00000"/>
                </a:solidFill>
              </a:rPr>
              <a:t>Recomendación de mallas para manzanos: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00000"/>
                </a:solidFill>
              </a:rPr>
              <a:t>18 a 25% de sombra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CL" sz="1800" b="1" dirty="0">
              <a:solidFill>
                <a:srgbClr val="C00000"/>
              </a:solidFill>
            </a:endParaRPr>
          </a:p>
        </p:txBody>
      </p:sp>
      <p:sp>
        <p:nvSpPr>
          <p:cNvPr id="47107" name="Text Box 7">
            <a:extLst>
              <a:ext uri="{FF2B5EF4-FFF2-40B4-BE49-F238E27FC236}">
                <a16:creationId xmlns:a16="http://schemas.microsoft.com/office/drawing/2014/main" id="{0AEA0F58-F8DE-404B-B715-4230E37ED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11" y="2245171"/>
            <a:ext cx="3243848" cy="9159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800"/>
              <a:t>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CL" sz="1800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6C7D0B80-BA53-4FDC-9F77-54C367BF4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039" y="973139"/>
            <a:ext cx="7151180" cy="915987"/>
          </a:xfrm>
          <a:prstGeom prst="rect">
            <a:avLst/>
          </a:prstGeo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_tradnl" altLang="es-CL"/>
              <a:t> </a:t>
            </a:r>
          </a:p>
          <a:p>
            <a:pPr eaLnBrk="1" hangingPunct="1">
              <a:defRPr/>
            </a:pPr>
            <a:endParaRPr lang="es-ES_tradnl" altLang="es-CL"/>
          </a:p>
          <a:p>
            <a:pPr eaLnBrk="1" hangingPunct="1">
              <a:defRPr/>
            </a:pPr>
            <a:r>
              <a:rPr lang="es-ES_tradnl" altLang="es-CL"/>
              <a:t> </a:t>
            </a:r>
            <a:endParaRPr lang="es-MX" altLang="es-CL"/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167E1EBB-2AB0-44F9-BCCA-D9E553014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9" y="6442075"/>
            <a:ext cx="22812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200">
                <a:solidFill>
                  <a:schemeClr val="accent5">
                    <a:lumMod val="50000"/>
                  </a:schemeClr>
                </a:solidFill>
              </a:rPr>
              <a:t>Oscar Carrasco R.; U. de Chile</a:t>
            </a:r>
            <a:endParaRPr lang="es-MX" altLang="es-CL" sz="12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7113" name="Picture 5" descr="DSC02318">
            <a:extLst>
              <a:ext uri="{FF2B5EF4-FFF2-40B4-BE49-F238E27FC236}">
                <a16:creationId xmlns:a16="http://schemas.microsoft.com/office/drawing/2014/main" id="{F8055BAB-C816-474E-BEA1-1CBE5946F8F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419" y="2035176"/>
            <a:ext cx="2997546" cy="21811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5" name="Picture 2" descr="DSC00734">
            <a:extLst>
              <a:ext uri="{FF2B5EF4-FFF2-40B4-BE49-F238E27FC236}">
                <a16:creationId xmlns:a16="http://schemas.microsoft.com/office/drawing/2014/main" id="{E616786A-6B27-45E8-9DE0-343AD9DC7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39" y="2035176"/>
            <a:ext cx="3266064" cy="218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6" name="Imagen 2">
            <a:extLst>
              <a:ext uri="{FF2B5EF4-FFF2-40B4-BE49-F238E27FC236}">
                <a16:creationId xmlns:a16="http://schemas.microsoft.com/office/drawing/2014/main" id="{859F92C1-CE9E-4528-BDBF-FA1A2B041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1" y="3329117"/>
            <a:ext cx="3264198" cy="21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CuadroTexto 1">
            <a:extLst>
              <a:ext uri="{FF2B5EF4-FFF2-40B4-BE49-F238E27FC236}">
                <a16:creationId xmlns:a16="http://schemas.microsoft.com/office/drawing/2014/main" id="{0C591354-29B8-48AC-83B4-097BA8FB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428" y="5073514"/>
            <a:ext cx="1008063" cy="339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>
                <a:solidFill>
                  <a:srgbClr val="C00000"/>
                </a:solidFill>
              </a:rPr>
              <a:t>Granny</a:t>
            </a:r>
          </a:p>
        </p:txBody>
      </p:sp>
      <p:sp>
        <p:nvSpPr>
          <p:cNvPr id="47119" name="CuadroTexto 15">
            <a:extLst>
              <a:ext uri="{FF2B5EF4-FFF2-40B4-BE49-F238E27FC236}">
                <a16:creationId xmlns:a16="http://schemas.microsoft.com/office/drawing/2014/main" id="{66816D36-D243-4FF6-B583-FFCA2024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443" y="3802302"/>
            <a:ext cx="1006475" cy="3381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>
                <a:solidFill>
                  <a:srgbClr val="C00000"/>
                </a:solidFill>
              </a:rPr>
              <a:t>Fuji</a:t>
            </a:r>
          </a:p>
        </p:txBody>
      </p:sp>
      <p:sp>
        <p:nvSpPr>
          <p:cNvPr id="47120" name="CuadroTexto 16">
            <a:extLst>
              <a:ext uri="{FF2B5EF4-FFF2-40B4-BE49-F238E27FC236}">
                <a16:creationId xmlns:a16="http://schemas.microsoft.com/office/drawing/2014/main" id="{67CDDE2B-CCB8-4A76-9900-A42053C8C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135" y="3800715"/>
            <a:ext cx="1520825" cy="339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>
                <a:solidFill>
                  <a:srgbClr val="C00000"/>
                </a:solidFill>
              </a:rPr>
              <a:t>Pink Lady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E8A4802-B5CB-4323-98B2-4372A3EDE2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832"/>
          <a:stretch/>
        </p:blipFill>
        <p:spPr>
          <a:xfrm>
            <a:off x="4652261" y="4362331"/>
            <a:ext cx="3266842" cy="2295780"/>
          </a:xfrm>
          <a:prstGeom prst="rect">
            <a:avLst/>
          </a:prstGeom>
        </p:spPr>
      </p:pic>
      <p:sp>
        <p:nvSpPr>
          <p:cNvPr id="18" name="CuadroTexto 16">
            <a:extLst>
              <a:ext uri="{FF2B5EF4-FFF2-40B4-BE49-F238E27FC236}">
                <a16:creationId xmlns:a16="http://schemas.microsoft.com/office/drawing/2014/main" id="{9414C717-F137-4269-8929-F8CB35006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269" y="6256409"/>
            <a:ext cx="1520825" cy="339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>
                <a:solidFill>
                  <a:srgbClr val="C00000"/>
                </a:solidFill>
              </a:rPr>
              <a:t>Ambrosia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F6138D5-C279-4FD1-B4F2-6C1CED778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19" y="4475019"/>
            <a:ext cx="2997546" cy="2121115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55AE5F15-5122-4773-BE19-EBB8834AA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779" y="6164551"/>
            <a:ext cx="1520825" cy="339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 err="1">
                <a:solidFill>
                  <a:srgbClr val="C00000"/>
                </a:solidFill>
              </a:rPr>
              <a:t>SweeTango</a:t>
            </a:r>
            <a:endParaRPr lang="es-CL" altLang="es-CL" sz="1600" b="1" dirty="0">
              <a:solidFill>
                <a:srgbClr val="C00000"/>
              </a:solidFill>
            </a:endParaRPr>
          </a:p>
        </p:txBody>
      </p:sp>
      <p:sp>
        <p:nvSpPr>
          <p:cNvPr id="21" name="CuadroTexto 1">
            <a:extLst>
              <a:ext uri="{FF2B5EF4-FFF2-40B4-BE49-F238E27FC236}">
                <a16:creationId xmlns:a16="http://schemas.microsoft.com/office/drawing/2014/main" id="{74D97152-AFD2-4543-9D55-F318281E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427" y="2533301"/>
            <a:ext cx="1008063" cy="339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/>
              <a:t>Negra</a:t>
            </a:r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C6F37A5A-380E-4615-BBD1-877DEE5A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356" y="1261269"/>
            <a:ext cx="1008063" cy="339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600" b="1" dirty="0"/>
              <a:t>Gris</a:t>
            </a:r>
          </a:p>
        </p:txBody>
      </p:sp>
    </p:spTree>
    <p:extLst>
      <p:ext uri="{BB962C8B-B14F-4D97-AF65-F5344CB8AC3E}">
        <p14:creationId xmlns:p14="http://schemas.microsoft.com/office/powerpoint/2010/main" val="670958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>
            <a:extLst>
              <a:ext uri="{FF2B5EF4-FFF2-40B4-BE49-F238E27FC236}">
                <a16:creationId xmlns:a16="http://schemas.microsoft.com/office/drawing/2014/main" id="{EB4CE355-9C5C-4299-AF0F-C8DA8B6CE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5589589"/>
            <a:ext cx="61928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>
                <a:solidFill>
                  <a:srgbClr val="CC3300"/>
                </a:solidFill>
              </a:rPr>
              <a:t>Tenemos 2 marcados peaks de uso de mano de obra: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1800" b="1">
              <a:solidFill>
                <a:srgbClr val="CC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>
                <a:solidFill>
                  <a:srgbClr val="CC3300"/>
                </a:solidFill>
              </a:rPr>
              <a:t>Cómo logramos diferir el uso de jornadas hombre??? </a:t>
            </a:r>
            <a:endParaRPr lang="es-MX" altLang="es-CL" sz="1800" b="1">
              <a:solidFill>
                <a:srgbClr val="CC3300"/>
              </a:solidFill>
            </a:endParaRPr>
          </a:p>
        </p:txBody>
      </p:sp>
      <p:sp>
        <p:nvSpPr>
          <p:cNvPr id="177155" name="Text Box 3">
            <a:extLst>
              <a:ext uri="{FF2B5EF4-FFF2-40B4-BE49-F238E27FC236}">
                <a16:creationId xmlns:a16="http://schemas.microsoft.com/office/drawing/2014/main" id="{1AEFAB06-1B4A-4BB2-B38A-6F3F7EFA2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327026"/>
            <a:ext cx="7446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>
                <a:solidFill>
                  <a:srgbClr val="CC3300"/>
                </a:solidFill>
              </a:rPr>
              <a:t>Distribución de Jornadas-Hombre en Gala (Total: 209 JH/ha)</a:t>
            </a:r>
            <a:endParaRPr lang="es-MX" altLang="es-CL" sz="2000" b="1">
              <a:solidFill>
                <a:srgbClr val="CC3300"/>
              </a:solidFill>
            </a:endParaRPr>
          </a:p>
        </p:txBody>
      </p:sp>
      <p:graphicFrame>
        <p:nvGraphicFramePr>
          <p:cNvPr id="177156" name="Object 4">
            <a:extLst>
              <a:ext uri="{FF2B5EF4-FFF2-40B4-BE49-F238E27FC236}">
                <a16:creationId xmlns:a16="http://schemas.microsoft.com/office/drawing/2014/main" id="{9F0AB10A-5E12-4998-B7B0-07E0CF838110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524000" y="708026"/>
          <a:ext cx="9144000" cy="49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Gráfico" r:id="rId4" imgW="4667402" imgH="2543251" progId="Excel.Chart.8">
                  <p:embed/>
                </p:oleObj>
              </mc:Choice>
              <mc:Fallback>
                <p:oleObj name="Gráfico" r:id="rId4" imgW="4667402" imgH="2543251" progId="Excel.Chart.8">
                  <p:embed/>
                  <p:pic>
                    <p:nvPicPr>
                      <p:cNvPr id="177156" name="Object 4">
                        <a:extLst>
                          <a:ext uri="{FF2B5EF4-FFF2-40B4-BE49-F238E27FC236}">
                            <a16:creationId xmlns:a16="http://schemas.microsoft.com/office/drawing/2014/main" id="{9F0AB10A-5E12-4998-B7B0-07E0CF8381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708026"/>
                        <a:ext cx="9144000" cy="498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273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0" name="Object 2">
            <a:extLst>
              <a:ext uri="{FF2B5EF4-FFF2-40B4-BE49-F238E27FC236}">
                <a16:creationId xmlns:a16="http://schemas.microsoft.com/office/drawing/2014/main" id="{D0BA24E6-B3B3-4C4C-A9DD-9C2DA2046F1E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524000" y="708026"/>
          <a:ext cx="9144000" cy="49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Gráfico" r:id="rId4" imgW="4667402" imgH="2543251" progId="Excel.Chart.8">
                  <p:embed/>
                </p:oleObj>
              </mc:Choice>
              <mc:Fallback>
                <p:oleObj name="Gráfico" r:id="rId4" imgW="4667402" imgH="2543251" progId="Excel.Chart.8">
                  <p:embed/>
                  <p:pic>
                    <p:nvPicPr>
                      <p:cNvPr id="181250" name="Object 2">
                        <a:extLst>
                          <a:ext uri="{FF2B5EF4-FFF2-40B4-BE49-F238E27FC236}">
                            <a16:creationId xmlns:a16="http://schemas.microsoft.com/office/drawing/2014/main" id="{D0BA24E6-B3B3-4C4C-A9DD-9C2DA2046F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708026"/>
                        <a:ext cx="9144000" cy="498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1" name="Text Box 3">
            <a:extLst>
              <a:ext uri="{FF2B5EF4-FFF2-40B4-BE49-F238E27FC236}">
                <a16:creationId xmlns:a16="http://schemas.microsoft.com/office/drawing/2014/main" id="{D8B55771-E604-432B-831E-0C011988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327026"/>
            <a:ext cx="7446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>
                <a:solidFill>
                  <a:srgbClr val="CC3300"/>
                </a:solidFill>
              </a:rPr>
              <a:t>Distribución de Jornadas-Hombre en Gala (Total: 209 JH/ha)</a:t>
            </a:r>
            <a:endParaRPr lang="es-MX" altLang="es-CL" sz="2000" b="1">
              <a:solidFill>
                <a:srgbClr val="CC3300"/>
              </a:solidFill>
            </a:endParaRPr>
          </a:p>
        </p:txBody>
      </p:sp>
      <p:sp>
        <p:nvSpPr>
          <p:cNvPr id="181252" name="AutoShape 4">
            <a:extLst>
              <a:ext uri="{FF2B5EF4-FFF2-40B4-BE49-F238E27FC236}">
                <a16:creationId xmlns:a16="http://schemas.microsoft.com/office/drawing/2014/main" id="{9557AFFA-C85B-41EE-9138-BB98E4608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5300663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600" b="1"/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679862E1-2F23-43B7-9FA1-F54729282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766" y="6072189"/>
            <a:ext cx="10328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 err="1">
                <a:solidFill>
                  <a:srgbClr val="CC3300"/>
                </a:solidFill>
              </a:rPr>
              <a:t>Reguación</a:t>
            </a:r>
            <a:r>
              <a:rPr lang="es-ES_tradnl" altLang="es-CL" sz="1800" b="1" dirty="0">
                <a:solidFill>
                  <a:srgbClr val="CC3300"/>
                </a:solidFill>
              </a:rPr>
              <a:t> de carga: poda invernal, raleo de centros frutales, raleo de flores, raleo de frutos </a:t>
            </a:r>
            <a:endParaRPr lang="es-MX" altLang="es-CL" sz="1800" b="1" dirty="0">
              <a:solidFill>
                <a:srgbClr val="CC3300"/>
              </a:solidFill>
            </a:endParaRPr>
          </a:p>
        </p:txBody>
      </p:sp>
      <p:sp>
        <p:nvSpPr>
          <p:cNvPr id="181254" name="AutoShape 6">
            <a:extLst>
              <a:ext uri="{FF2B5EF4-FFF2-40B4-BE49-F238E27FC236}">
                <a16:creationId xmlns:a16="http://schemas.microsoft.com/office/drawing/2014/main" id="{C2ACB085-7699-420A-A51A-0FF9B45D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5300663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600" b="1"/>
          </a:p>
        </p:txBody>
      </p:sp>
      <p:sp>
        <p:nvSpPr>
          <p:cNvPr id="181255" name="AutoShape 7">
            <a:extLst>
              <a:ext uri="{FF2B5EF4-FFF2-40B4-BE49-F238E27FC236}">
                <a16:creationId xmlns:a16="http://schemas.microsoft.com/office/drawing/2014/main" id="{8550CFAA-A389-4C69-B85B-0BFF48819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300663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600" b="1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F4CAE68C-6AA1-4B53-BF4B-B29FAC37E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459" y="5323644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600" b="1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EDC87E4C-3C05-4A76-968C-D0EE4CEA0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4719" y="5323644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600" b="1"/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E26A9CC-5B17-43BE-8E89-225A19E1F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640" y="5323644"/>
            <a:ext cx="360362" cy="647700"/>
          </a:xfrm>
          <a:prstGeom prst="upArrow">
            <a:avLst>
              <a:gd name="adj1" fmla="val 50000"/>
              <a:gd name="adj2" fmla="val 44934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600" b="1"/>
          </a:p>
        </p:txBody>
      </p:sp>
    </p:spTree>
    <p:extLst>
      <p:ext uri="{BB962C8B-B14F-4D97-AF65-F5344CB8AC3E}">
        <p14:creationId xmlns:p14="http://schemas.microsoft.com/office/powerpoint/2010/main" val="2287342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B04226AA-7F09-49AA-A0D0-C8BE4099F16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123661" y="464851"/>
            <a:ext cx="4681393" cy="604678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es-CL" sz="20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s-CL" sz="2000" dirty="0">
                <a:solidFill>
                  <a:srgbClr val="FF0000"/>
                </a:solidFill>
              </a:rPr>
              <a:t>Dos de las “</a:t>
            </a:r>
            <a:r>
              <a:rPr lang="es-CL" sz="2000" dirty="0" err="1">
                <a:solidFill>
                  <a:srgbClr val="FF0000"/>
                </a:solidFill>
              </a:rPr>
              <a:t>Megatendencias</a:t>
            </a:r>
            <a:r>
              <a:rPr lang="es-CL" sz="2000" dirty="0">
                <a:solidFill>
                  <a:srgbClr val="FF0000"/>
                </a:solidFill>
              </a:rPr>
              <a:t>” más relevantes que estarían marcando el futuro del mercado mundial de las manzanas:</a:t>
            </a:r>
          </a:p>
          <a:p>
            <a:pPr marL="0" indent="0">
              <a:buNone/>
              <a:defRPr/>
            </a:pPr>
            <a:endParaRPr lang="es-CL" sz="2000" dirty="0"/>
          </a:p>
          <a:p>
            <a:pPr>
              <a:defRPr/>
            </a:pPr>
            <a:r>
              <a:rPr lang="es-CL" sz="2000" dirty="0">
                <a:solidFill>
                  <a:schemeClr val="accent6">
                    <a:lumMod val="50000"/>
                  </a:schemeClr>
                </a:solidFill>
              </a:rPr>
              <a:t>Cambios estructurales en la industria: disminución del número de productores y aumento del tamaño de las empresas productoras, comercializadoras y exportadoras, integradamente.</a:t>
            </a:r>
          </a:p>
          <a:p>
            <a:pPr marL="0" indent="0">
              <a:buNone/>
              <a:defRPr/>
            </a:pPr>
            <a:endParaRPr lang="es-CL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es-CL" sz="2000" dirty="0">
                <a:solidFill>
                  <a:schemeClr val="accent6">
                    <a:lumMod val="50000"/>
                  </a:schemeClr>
                </a:solidFill>
              </a:rPr>
              <a:t>Innovación para cumplir con las expectativas de los consumidores: la experiencia de comer fruta con nuevos y atractivos colores, aromas y sabores: recambio varietal.</a:t>
            </a:r>
          </a:p>
          <a:p>
            <a:pPr>
              <a:defRPr/>
            </a:pPr>
            <a:r>
              <a:rPr lang="es-CL" sz="2000" dirty="0">
                <a:solidFill>
                  <a:schemeClr val="accent6">
                    <a:lumMod val="50000"/>
                  </a:schemeClr>
                </a:solidFill>
              </a:rPr>
              <a:t>El efecto de la fruta crocante para las nuevas generaciones de niños.</a:t>
            </a:r>
          </a:p>
          <a:p>
            <a:pPr>
              <a:defRPr/>
            </a:pPr>
            <a:endParaRPr lang="es-CL" sz="2000" dirty="0"/>
          </a:p>
        </p:txBody>
      </p:sp>
      <p:pic>
        <p:nvPicPr>
          <p:cNvPr id="13315" name="Imagen 2">
            <a:extLst>
              <a:ext uri="{FF2B5EF4-FFF2-40B4-BE49-F238E27FC236}">
                <a16:creationId xmlns:a16="http://schemas.microsoft.com/office/drawing/2014/main" id="{6DD21192-C12C-46F3-BACB-6ADFD12C6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2" y="1073431"/>
            <a:ext cx="5607149" cy="512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46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E180AC3-09A7-438E-AA29-755E1BF38F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931017"/>
              </p:ext>
            </p:extLst>
          </p:nvPr>
        </p:nvGraphicFramePr>
        <p:xfrm>
          <a:off x="0" y="505691"/>
          <a:ext cx="9303656" cy="5846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5">
            <a:extLst>
              <a:ext uri="{FF2B5EF4-FFF2-40B4-BE49-F238E27FC236}">
                <a16:creationId xmlns:a16="http://schemas.microsoft.com/office/drawing/2014/main" id="{810C558F-970C-4A9F-BEA3-752BE7B37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941" y="6191492"/>
            <a:ext cx="30153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ES_tradnl" altLang="es-CL" sz="1400" dirty="0">
                <a:solidFill>
                  <a:schemeClr val="accent5">
                    <a:lumMod val="75000"/>
                  </a:schemeClr>
                </a:solidFill>
              </a:rPr>
              <a:t>Fuentes: </a:t>
            </a:r>
            <a:r>
              <a:rPr lang="es-ES_tradnl" altLang="es-CL" sz="1400" dirty="0" err="1">
                <a:solidFill>
                  <a:schemeClr val="accent5">
                    <a:lumMod val="75000"/>
                  </a:schemeClr>
                </a:solidFill>
              </a:rPr>
              <a:t>iQonsulting</a:t>
            </a:r>
            <a:r>
              <a:rPr lang="es-ES_tradnl" altLang="es-CL" sz="1400" dirty="0">
                <a:solidFill>
                  <a:schemeClr val="accent5">
                    <a:lumMod val="75000"/>
                  </a:schemeClr>
                </a:solidFill>
              </a:rPr>
              <a:t>, SAG, ASOEX</a:t>
            </a:r>
            <a:endParaRPr lang="es-MX" altLang="es-CL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EA076D-D990-412C-BDAD-091777B90CE6}"/>
              </a:ext>
            </a:extLst>
          </p:cNvPr>
          <p:cNvSpPr txBox="1"/>
          <p:nvPr/>
        </p:nvSpPr>
        <p:spPr>
          <a:xfrm>
            <a:off x="8712857" y="3133258"/>
            <a:ext cx="3241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>
                <a:solidFill>
                  <a:schemeClr val="accent5">
                    <a:lumMod val="50000"/>
                  </a:schemeClr>
                </a:solidFill>
              </a:rPr>
              <a:t>Total: 758.866 ton</a:t>
            </a:r>
          </a:p>
          <a:p>
            <a:r>
              <a:rPr lang="es-CL" sz="2000" dirty="0">
                <a:solidFill>
                  <a:schemeClr val="accent5">
                    <a:lumMod val="50000"/>
                  </a:schemeClr>
                </a:solidFill>
              </a:rPr>
              <a:t>Valor FOB total: US$ 665 </a:t>
            </a:r>
            <a:r>
              <a:rPr lang="es-CL" sz="2000" dirty="0" err="1">
                <a:solidFill>
                  <a:schemeClr val="accent5">
                    <a:lumMod val="50000"/>
                  </a:schemeClr>
                </a:solidFill>
              </a:rPr>
              <a:t>mill</a:t>
            </a:r>
            <a:r>
              <a:rPr lang="es-CL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s-CL" sz="2000" dirty="0">
                <a:solidFill>
                  <a:schemeClr val="accent5">
                    <a:lumMod val="50000"/>
                  </a:schemeClr>
                </a:solidFill>
              </a:rPr>
              <a:t>Valor FOB por kg: US$ 0,87</a:t>
            </a:r>
          </a:p>
        </p:txBody>
      </p:sp>
    </p:spTree>
    <p:extLst>
      <p:ext uri="{BB962C8B-B14F-4D97-AF65-F5344CB8AC3E}">
        <p14:creationId xmlns:p14="http://schemas.microsoft.com/office/powerpoint/2010/main" val="1317090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AE816E-5A3B-4A90-BAB9-F6DE6857C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4182"/>
            <a:ext cx="10515600" cy="576984"/>
          </a:xfrm>
        </p:spPr>
        <p:txBody>
          <a:bodyPr>
            <a:normAutofit/>
          </a:bodyPr>
          <a:lstStyle/>
          <a:p>
            <a:pPr algn="ctr"/>
            <a:r>
              <a:rPr lang="es-CL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futuro de la industria de manzanas en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D604E9-BC8E-4D0D-AF0D-0A99C7C1A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775857"/>
            <a:ext cx="11034253" cy="5949408"/>
          </a:xfrm>
        </p:spPr>
        <p:txBody>
          <a:bodyPr>
            <a:normAutofit fontScale="85000" lnSpcReduction="20000"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Empresas cada vez más grandes e integradas, con ventas directas a supermercados y cadenas especializadas, con amplia paleta de variedades, incluyendo una proporción de fruta orgánica.</a:t>
            </a:r>
          </a:p>
          <a:p>
            <a:pPr marL="0" indent="0">
              <a:buNone/>
            </a:pP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Uso de tecnologías para la predicción y control de estrés por cambio climático: bioclimatología, resistencia genética (nuevas variedades adaptadas), sistemas de protección, seguros</a:t>
            </a:r>
            <a:r>
              <a:rPr lang="es-CL">
                <a:solidFill>
                  <a:schemeClr val="accent5">
                    <a:lumMod val="75000"/>
                  </a:schemeClr>
                </a:solidFill>
              </a:rPr>
              <a:t>, etc.: </a:t>
            </a:r>
            <a:r>
              <a:rPr lang="es-CL" dirty="0">
                <a:solidFill>
                  <a:srgbClr val="FF0000"/>
                </a:solidFill>
              </a:rPr>
              <a:t>hay un gran horizonte de nuevas </a:t>
            </a:r>
            <a:r>
              <a:rPr lang="es-CL">
                <a:solidFill>
                  <a:srgbClr val="FF0000"/>
                </a:solidFill>
              </a:rPr>
              <a:t>tecnologías!!</a:t>
            </a:r>
          </a:p>
          <a:p>
            <a:pPr marL="0" indent="0">
              <a:buNone/>
            </a:pPr>
            <a:endParaRPr lang="es-CL" dirty="0">
              <a:solidFill>
                <a:srgbClr val="FF0000"/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Cambio del paradigma de los costos variables a costos fijos: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El sistema productivo se intensificará necesariamente en capital, por mayores inversiones en: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Altas densidades de plantación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Pago de royalties por variedades y </a:t>
            </a:r>
            <a:r>
              <a:rPr lang="es-CL" dirty="0" err="1">
                <a:solidFill>
                  <a:schemeClr val="accent5">
                    <a:lumMod val="75000"/>
                  </a:schemeClr>
                </a:solidFill>
              </a:rPr>
              <a:t>portainjertos</a:t>
            </a: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Sistemas de protección (heladas, granizos, golpe de sol, estructuras de soporte, riego mecanizado)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Mecanización 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El Recurso Humano será el factor más difícil de manejar.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Competencia difícilmente comparable con la rentabilidad de las cerezas.</a:t>
            </a:r>
          </a:p>
          <a:p>
            <a:endParaRPr lang="es-CL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01895">
            <a:extLst>
              <a:ext uri="{FF2B5EF4-FFF2-40B4-BE49-F238E27FC236}">
                <a16:creationId xmlns:a16="http://schemas.microsoft.com/office/drawing/2014/main" id="{3EEDB7B8-DDDF-401F-89EA-4B2A001F2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b="18982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0A12C5F7-F2DC-4729-885E-0432C1BD4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305" y="2967330"/>
            <a:ext cx="2877711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5400" b="1" dirty="0">
                <a:solidFill>
                  <a:srgbClr val="FFFF00"/>
                </a:solidFill>
                <a:latin typeface="Arial" panose="020B0604020202020204" pitchFamily="34" charset="0"/>
              </a:rPr>
              <a:t>Cerezos</a:t>
            </a:r>
            <a:endParaRPr lang="es-MX" altLang="es-CL" sz="5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4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2982836-7D59-4C17-BA0A-BBA45EDE4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1125538"/>
            <a:ext cx="5062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800" b="1">
                <a:solidFill>
                  <a:srgbClr val="0000FF"/>
                </a:solidFill>
              </a:rPr>
              <a:t>PERÍODO DE PRODUCCIÓN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800" b="1">
                <a:solidFill>
                  <a:srgbClr val="0000FF"/>
                </a:solidFill>
              </a:rPr>
              <a:t>DE CEREZAS EN EL MUNDO</a:t>
            </a:r>
            <a:endParaRPr lang="es-ES" altLang="es-CL" sz="2800" b="1">
              <a:solidFill>
                <a:srgbClr val="0000FF"/>
              </a:solidFill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42D678EF-D4A6-41B8-B3CD-BF1CF2FC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52800"/>
            <a:ext cx="7239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AEBE7C67-3065-48D1-B994-BCAA07009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429000"/>
            <a:ext cx="20574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CCC6599-E04C-40EA-A86C-3E201B7FB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810000"/>
            <a:ext cx="20574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36B4F7C-3041-4AF2-83FC-FCCF52168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191000"/>
            <a:ext cx="7620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4BC8D880-FF3D-4D0E-AB78-0E725C56B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495800"/>
            <a:ext cx="7620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" altLang="es-CL" sz="44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DFB0201E-FC44-46E6-A41D-C3AEDFC6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800600"/>
            <a:ext cx="7620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5" name="Rectangle 9">
            <a:extLst>
              <a:ext uri="{FF2B5EF4-FFF2-40B4-BE49-F238E27FC236}">
                <a16:creationId xmlns:a16="http://schemas.microsoft.com/office/drawing/2014/main" id="{95FBD630-1E72-4BB4-97FF-0A59B3FC7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105400"/>
            <a:ext cx="7620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47809F1B-830D-4A3B-93F3-082CAD371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191000"/>
            <a:ext cx="838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id="{AD94310A-D2AE-41F6-9D6B-3282E7561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191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L" altLang="es-CL" sz="1800"/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BAC2C99C-D3CC-4CDB-A269-418BD195C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6583364"/>
            <a:ext cx="2384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200" b="1">
                <a:solidFill>
                  <a:schemeClr val="accent2"/>
                </a:solidFill>
              </a:rPr>
              <a:t>Oscar Carrasco R., U. de Chile</a:t>
            </a:r>
            <a:endParaRPr lang="es-MX" altLang="es-CL" sz="1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BA635-7C68-4B25-A839-693A7CB48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4FDE2C-9259-4F3F-9EA5-820DEA4AE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http://fedefruta.cl/wp-content/uploads/2018/03/exportaciones-cerezas-1718.jpg">
            <a:extLst>
              <a:ext uri="{FF2B5EF4-FFF2-40B4-BE49-F238E27FC236}">
                <a16:creationId xmlns:a16="http://schemas.microsoft.com/office/drawing/2014/main" id="{C43D4169-D77E-40A9-84BD-83241DC8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383668"/>
            <a:ext cx="10682513" cy="61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2">
            <a:extLst>
              <a:ext uri="{FF2B5EF4-FFF2-40B4-BE49-F238E27FC236}">
                <a16:creationId xmlns:a16="http://schemas.microsoft.com/office/drawing/2014/main" id="{DB82E76E-34CE-47EB-968E-85FE99253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109" y="383668"/>
            <a:ext cx="1428596" cy="369332"/>
          </a:xfrm>
          <a:prstGeom prst="rect">
            <a:avLst/>
          </a:prstGeom>
          <a:solidFill>
            <a:srgbClr val="FFFF00">
              <a:alpha val="80000"/>
            </a:srgb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China: 84%</a:t>
            </a:r>
          </a:p>
        </p:txBody>
      </p:sp>
      <p:sp>
        <p:nvSpPr>
          <p:cNvPr id="6" name="Text Box 42">
            <a:extLst>
              <a:ext uri="{FF2B5EF4-FFF2-40B4-BE49-F238E27FC236}">
                <a16:creationId xmlns:a16="http://schemas.microsoft.com/office/drawing/2014/main" id="{002C1162-C738-4057-973A-7549F160E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194" y="1332792"/>
            <a:ext cx="1558511" cy="369332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CL" sz="1800" b="1" dirty="0">
              <a:solidFill>
                <a:srgbClr val="CC3300"/>
              </a:solidFill>
            </a:endParaRP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DAD9B1DB-9FB8-4688-AB7E-F3611EE8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194" y="5232037"/>
            <a:ext cx="1558511" cy="369332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CL" sz="1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51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2548319C-D93E-4ACF-A1AC-D080E5D285E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56940B67-B256-4160-8F91-0A29481C7938}"/>
              </a:ext>
            </a:extLst>
          </p:cNvPr>
          <p:cNvSpPr txBox="1"/>
          <p:nvPr/>
        </p:nvSpPr>
        <p:spPr>
          <a:xfrm>
            <a:off x="9175628" y="5900565"/>
            <a:ext cx="206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Fuente: </a:t>
            </a:r>
            <a:r>
              <a:rPr lang="es-CL" dirty="0" err="1">
                <a:solidFill>
                  <a:schemeClr val="accent5">
                    <a:lumMod val="50000"/>
                  </a:schemeClr>
                </a:solidFill>
              </a:rPr>
              <a:t>Asoex</a:t>
            </a:r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 - SAG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DEF2F2-1649-4275-838B-767BF40AE4E4}"/>
              </a:ext>
            </a:extLst>
          </p:cNvPr>
          <p:cNvSpPr txBox="1"/>
          <p:nvPr/>
        </p:nvSpPr>
        <p:spPr>
          <a:xfrm>
            <a:off x="8216017" y="4737205"/>
            <a:ext cx="3498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Total: 184.000 ton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Valor FOB total: US$ 803,8 millones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Valor FOB por kg: US$ 4,4</a:t>
            </a:r>
          </a:p>
        </p:txBody>
      </p:sp>
    </p:spTree>
    <p:extLst>
      <p:ext uri="{BB962C8B-B14F-4D97-AF65-F5344CB8AC3E}">
        <p14:creationId xmlns:p14="http://schemas.microsoft.com/office/powerpoint/2010/main" val="267413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0F7D8E-7685-4113-AFCA-C92E23C9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52" y="71283"/>
            <a:ext cx="9848538" cy="6760021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B595EE3-22D2-4DA8-BF48-7D1E4CB22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0705" y="6488668"/>
            <a:ext cx="2114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CL" b="1" dirty="0"/>
              <a:t>Oscar Aliaga, Asesor</a:t>
            </a:r>
            <a:endParaRPr lang="es-MX" altLang="es-CL" b="1" dirty="0"/>
          </a:p>
        </p:txBody>
      </p:sp>
    </p:spTree>
    <p:extLst>
      <p:ext uri="{BB962C8B-B14F-4D97-AF65-F5344CB8AC3E}">
        <p14:creationId xmlns:p14="http://schemas.microsoft.com/office/powerpoint/2010/main" val="112560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57D714C-F364-4676-B449-F893643918F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96290" y="1634836"/>
          <a:ext cx="9421091" cy="474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8D4974C-AD84-4ED6-B2D2-E89B56C806E6}"/>
              </a:ext>
            </a:extLst>
          </p:cNvPr>
          <p:cNvSpPr txBox="1"/>
          <p:nvPr/>
        </p:nvSpPr>
        <p:spPr>
          <a:xfrm>
            <a:off x="4090245" y="260668"/>
            <a:ext cx="4500463" cy="1477328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Huerto </a:t>
            </a:r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Lapins</a:t>
            </a:r>
            <a:endParaRPr lang="es-CL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Rendimento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 enviado a </a:t>
            </a:r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packing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: 12.000 kg/ha</a:t>
            </a:r>
          </a:p>
          <a:p>
            <a:pPr algn="ctr">
              <a:defRPr/>
            </a:pP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Costo directo de producción: US$ 14.400/ha</a:t>
            </a:r>
          </a:p>
          <a:p>
            <a:pPr algn="ctr">
              <a:defRPr/>
            </a:pP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Rendimiento embalado: 80% (9.600 kg/ha)</a:t>
            </a:r>
          </a:p>
          <a:p>
            <a:pPr algn="ctr">
              <a:defRPr/>
            </a:pP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Jornadas-Hombre totales: 150/ha</a:t>
            </a:r>
          </a:p>
        </p:txBody>
      </p:sp>
      <p:sp>
        <p:nvSpPr>
          <p:cNvPr id="9220" name="CuadroTexto 3">
            <a:extLst>
              <a:ext uri="{FF2B5EF4-FFF2-40B4-BE49-F238E27FC236}">
                <a16:creationId xmlns:a16="http://schemas.microsoft.com/office/drawing/2014/main" id="{866B9002-6582-4598-B9FE-428DF4A2E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6381750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800" b="1">
                <a:solidFill>
                  <a:srgbClr val="C00000"/>
                </a:solidFill>
              </a:rPr>
              <a:t>El costo total se le carga sólo a la fruta de mayor valor (&gt;28 mm)</a:t>
            </a:r>
          </a:p>
        </p:txBody>
      </p:sp>
    </p:spTree>
    <p:extLst>
      <p:ext uri="{BB962C8B-B14F-4D97-AF65-F5344CB8AC3E}">
        <p14:creationId xmlns:p14="http://schemas.microsoft.com/office/powerpoint/2010/main" val="132757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 noChangeAspect="1"/>
          </p:cNvGrpSpPr>
          <p:nvPr/>
        </p:nvGrpSpPr>
        <p:grpSpPr bwMode="auto">
          <a:xfrm>
            <a:off x="2081139" y="1660816"/>
            <a:ext cx="1828800" cy="3314700"/>
            <a:chOff x="4790" y="1440"/>
            <a:chExt cx="2351" cy="4320"/>
          </a:xfrm>
        </p:grpSpPr>
        <p:sp>
          <p:nvSpPr>
            <p:cNvPr id="23587" name="AutoShape 3"/>
            <p:cNvSpPr>
              <a:spLocks noChangeAspect="1" noChangeArrowheads="1"/>
            </p:cNvSpPr>
            <p:nvPr/>
          </p:nvSpPr>
          <p:spPr bwMode="auto">
            <a:xfrm>
              <a:off x="4790" y="1440"/>
              <a:ext cx="235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CL" sz="1800"/>
            </a:p>
          </p:txBody>
        </p:sp>
        <p:sp>
          <p:nvSpPr>
            <p:cNvPr id="23588" name="Line 4"/>
            <p:cNvSpPr>
              <a:spLocks noChangeShapeType="1"/>
            </p:cNvSpPr>
            <p:nvPr/>
          </p:nvSpPr>
          <p:spPr bwMode="auto">
            <a:xfrm>
              <a:off x="5966" y="1887"/>
              <a:ext cx="0" cy="3575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9" name="Line 5"/>
            <p:cNvSpPr>
              <a:spLocks noChangeShapeType="1"/>
            </p:cNvSpPr>
            <p:nvPr/>
          </p:nvSpPr>
          <p:spPr bwMode="auto">
            <a:xfrm flipV="1">
              <a:off x="5966" y="3228"/>
              <a:ext cx="1175" cy="163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90" name="Line 6"/>
            <p:cNvSpPr>
              <a:spLocks noChangeShapeType="1"/>
            </p:cNvSpPr>
            <p:nvPr/>
          </p:nvSpPr>
          <p:spPr bwMode="auto">
            <a:xfrm flipV="1">
              <a:off x="5966" y="2781"/>
              <a:ext cx="734" cy="1191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91" name="Line 7"/>
            <p:cNvSpPr>
              <a:spLocks noChangeShapeType="1"/>
            </p:cNvSpPr>
            <p:nvPr/>
          </p:nvSpPr>
          <p:spPr bwMode="auto">
            <a:xfrm flipV="1">
              <a:off x="5966" y="2185"/>
              <a:ext cx="587" cy="74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92" name="Line 8"/>
            <p:cNvSpPr>
              <a:spLocks noChangeShapeType="1"/>
            </p:cNvSpPr>
            <p:nvPr/>
          </p:nvSpPr>
          <p:spPr bwMode="auto">
            <a:xfrm flipH="1" flipV="1">
              <a:off x="4790" y="3377"/>
              <a:ext cx="1176" cy="1191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93" name="Line 9"/>
            <p:cNvSpPr>
              <a:spLocks noChangeShapeType="1"/>
            </p:cNvSpPr>
            <p:nvPr/>
          </p:nvSpPr>
          <p:spPr bwMode="auto">
            <a:xfrm flipH="1" flipV="1">
              <a:off x="5525" y="2036"/>
              <a:ext cx="441" cy="44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94" name="Line 10"/>
            <p:cNvSpPr>
              <a:spLocks noChangeShapeType="1"/>
            </p:cNvSpPr>
            <p:nvPr/>
          </p:nvSpPr>
          <p:spPr bwMode="auto">
            <a:xfrm flipH="1" flipV="1">
              <a:off x="5084" y="2632"/>
              <a:ext cx="882" cy="1042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3555" name="Group 11"/>
          <p:cNvGrpSpPr>
            <a:grpSpLocks noChangeAspect="1"/>
          </p:cNvGrpSpPr>
          <p:nvPr/>
        </p:nvGrpSpPr>
        <p:grpSpPr bwMode="auto">
          <a:xfrm>
            <a:off x="4943544" y="1641634"/>
            <a:ext cx="2400300" cy="3314700"/>
            <a:chOff x="4643" y="6488"/>
            <a:chExt cx="3086" cy="4320"/>
          </a:xfrm>
        </p:grpSpPr>
        <p:sp>
          <p:nvSpPr>
            <p:cNvPr id="23577" name="AutoShape 12"/>
            <p:cNvSpPr>
              <a:spLocks noChangeAspect="1" noChangeArrowheads="1"/>
            </p:cNvSpPr>
            <p:nvPr/>
          </p:nvSpPr>
          <p:spPr bwMode="auto">
            <a:xfrm>
              <a:off x="4643" y="6488"/>
              <a:ext cx="308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CL" sz="1800"/>
            </a:p>
          </p:txBody>
        </p:sp>
        <p:sp>
          <p:nvSpPr>
            <p:cNvPr id="23578" name="Line 13"/>
            <p:cNvSpPr>
              <a:spLocks noChangeShapeType="1"/>
            </p:cNvSpPr>
            <p:nvPr/>
          </p:nvSpPr>
          <p:spPr bwMode="auto">
            <a:xfrm flipV="1">
              <a:off x="6112" y="6935"/>
              <a:ext cx="0" cy="3575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9" name="Line 14"/>
            <p:cNvSpPr>
              <a:spLocks noChangeShapeType="1"/>
            </p:cNvSpPr>
            <p:nvPr/>
          </p:nvSpPr>
          <p:spPr bwMode="auto">
            <a:xfrm flipV="1">
              <a:off x="6112" y="9169"/>
              <a:ext cx="1470" cy="59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0" name="Line 15"/>
            <p:cNvSpPr>
              <a:spLocks noChangeShapeType="1"/>
            </p:cNvSpPr>
            <p:nvPr/>
          </p:nvSpPr>
          <p:spPr bwMode="auto">
            <a:xfrm flipV="1">
              <a:off x="6112" y="8574"/>
              <a:ext cx="1176" cy="44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1" name="Line 16"/>
            <p:cNvSpPr>
              <a:spLocks noChangeShapeType="1"/>
            </p:cNvSpPr>
            <p:nvPr/>
          </p:nvSpPr>
          <p:spPr bwMode="auto">
            <a:xfrm flipV="1">
              <a:off x="6112" y="7978"/>
              <a:ext cx="882" cy="297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2" name="Line 17"/>
            <p:cNvSpPr>
              <a:spLocks noChangeShapeType="1"/>
            </p:cNvSpPr>
            <p:nvPr/>
          </p:nvSpPr>
          <p:spPr bwMode="auto">
            <a:xfrm flipV="1">
              <a:off x="6112" y="7233"/>
              <a:ext cx="441" cy="149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3" name="Line 18"/>
            <p:cNvSpPr>
              <a:spLocks noChangeShapeType="1"/>
            </p:cNvSpPr>
            <p:nvPr/>
          </p:nvSpPr>
          <p:spPr bwMode="auto">
            <a:xfrm flipH="1" flipV="1">
              <a:off x="4790" y="9020"/>
              <a:ext cx="1322" cy="447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4" name="Line 19"/>
            <p:cNvSpPr>
              <a:spLocks noChangeShapeType="1"/>
            </p:cNvSpPr>
            <p:nvPr/>
          </p:nvSpPr>
          <p:spPr bwMode="auto">
            <a:xfrm flipH="1" flipV="1">
              <a:off x="5084" y="8425"/>
              <a:ext cx="1028" cy="297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5" name="Line 20"/>
            <p:cNvSpPr>
              <a:spLocks noChangeShapeType="1"/>
            </p:cNvSpPr>
            <p:nvPr/>
          </p:nvSpPr>
          <p:spPr bwMode="auto">
            <a:xfrm flipH="1" flipV="1">
              <a:off x="5378" y="7680"/>
              <a:ext cx="733" cy="29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86" name="Line 21"/>
            <p:cNvSpPr>
              <a:spLocks noChangeShapeType="1"/>
            </p:cNvSpPr>
            <p:nvPr/>
          </p:nvSpPr>
          <p:spPr bwMode="auto">
            <a:xfrm flipH="1" flipV="1">
              <a:off x="5672" y="6935"/>
              <a:ext cx="440" cy="149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3556" name="Group 22"/>
          <p:cNvGrpSpPr>
            <a:grpSpLocks noChangeAspect="1"/>
          </p:cNvGrpSpPr>
          <p:nvPr/>
        </p:nvGrpSpPr>
        <p:grpSpPr bwMode="auto">
          <a:xfrm>
            <a:off x="7888210" y="1771650"/>
            <a:ext cx="2286000" cy="3314700"/>
            <a:chOff x="4790" y="9765"/>
            <a:chExt cx="2939" cy="4320"/>
          </a:xfrm>
        </p:grpSpPr>
        <p:sp>
          <p:nvSpPr>
            <p:cNvPr id="23565" name="AutoShape 23"/>
            <p:cNvSpPr>
              <a:spLocks noChangeAspect="1" noChangeArrowheads="1"/>
            </p:cNvSpPr>
            <p:nvPr/>
          </p:nvSpPr>
          <p:spPr bwMode="auto">
            <a:xfrm>
              <a:off x="4790" y="9765"/>
              <a:ext cx="293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CL" sz="1800"/>
            </a:p>
          </p:txBody>
        </p:sp>
        <p:sp>
          <p:nvSpPr>
            <p:cNvPr id="23566" name="Line 24"/>
            <p:cNvSpPr>
              <a:spLocks noChangeShapeType="1"/>
            </p:cNvSpPr>
            <p:nvPr/>
          </p:nvSpPr>
          <p:spPr bwMode="auto">
            <a:xfrm flipV="1">
              <a:off x="6112" y="10063"/>
              <a:ext cx="2" cy="3575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67" name="Line 25"/>
            <p:cNvSpPr>
              <a:spLocks noChangeShapeType="1"/>
            </p:cNvSpPr>
            <p:nvPr/>
          </p:nvSpPr>
          <p:spPr bwMode="auto">
            <a:xfrm flipV="1">
              <a:off x="6112" y="12744"/>
              <a:ext cx="1323" cy="149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68" name="Line 26"/>
            <p:cNvSpPr>
              <a:spLocks noChangeShapeType="1"/>
            </p:cNvSpPr>
            <p:nvPr/>
          </p:nvSpPr>
          <p:spPr bwMode="auto">
            <a:xfrm>
              <a:off x="6112" y="12148"/>
              <a:ext cx="1029" cy="1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69" name="Freeform 27"/>
            <p:cNvSpPr>
              <a:spLocks/>
            </p:cNvSpPr>
            <p:nvPr/>
          </p:nvSpPr>
          <p:spPr bwMode="auto">
            <a:xfrm>
              <a:off x="6112" y="11379"/>
              <a:ext cx="735" cy="174"/>
            </a:xfrm>
            <a:custGeom>
              <a:avLst/>
              <a:gdLst>
                <a:gd name="T0" fmla="*/ 0 w 900"/>
                <a:gd name="T1" fmla="*/ 8 h 210"/>
                <a:gd name="T2" fmla="*/ 43 w 900"/>
                <a:gd name="T3" fmla="*/ 8 h 210"/>
                <a:gd name="T4" fmla="*/ 218 w 900"/>
                <a:gd name="T5" fmla="*/ 56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0" h="210">
                  <a:moveTo>
                    <a:pt x="0" y="30"/>
                  </a:moveTo>
                  <a:cubicBezTo>
                    <a:pt x="15" y="15"/>
                    <a:pt x="30" y="0"/>
                    <a:pt x="180" y="30"/>
                  </a:cubicBezTo>
                  <a:cubicBezTo>
                    <a:pt x="330" y="60"/>
                    <a:pt x="780" y="180"/>
                    <a:pt x="900" y="210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0" name="Freeform 28"/>
            <p:cNvSpPr>
              <a:spLocks/>
            </p:cNvSpPr>
            <p:nvPr/>
          </p:nvSpPr>
          <p:spPr bwMode="auto">
            <a:xfrm>
              <a:off x="6112" y="10808"/>
              <a:ext cx="735" cy="298"/>
            </a:xfrm>
            <a:custGeom>
              <a:avLst/>
              <a:gdLst>
                <a:gd name="T0" fmla="*/ 0 w 900"/>
                <a:gd name="T1" fmla="*/ 352 h 210"/>
                <a:gd name="T2" fmla="*/ 43 w 900"/>
                <a:gd name="T3" fmla="*/ 352 h 210"/>
                <a:gd name="T4" fmla="*/ 218 w 900"/>
                <a:gd name="T5" fmla="*/ 2432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0" h="210">
                  <a:moveTo>
                    <a:pt x="0" y="30"/>
                  </a:moveTo>
                  <a:cubicBezTo>
                    <a:pt x="15" y="15"/>
                    <a:pt x="30" y="0"/>
                    <a:pt x="180" y="30"/>
                  </a:cubicBezTo>
                  <a:cubicBezTo>
                    <a:pt x="330" y="60"/>
                    <a:pt x="780" y="180"/>
                    <a:pt x="900" y="210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1" name="Freeform 29"/>
            <p:cNvSpPr>
              <a:spLocks/>
            </p:cNvSpPr>
            <p:nvPr/>
          </p:nvSpPr>
          <p:spPr bwMode="auto">
            <a:xfrm>
              <a:off x="6112" y="10212"/>
              <a:ext cx="588" cy="447"/>
            </a:xfrm>
            <a:custGeom>
              <a:avLst/>
              <a:gdLst>
                <a:gd name="T0" fmla="*/ 0 w 900"/>
                <a:gd name="T1" fmla="*/ 5930 h 210"/>
                <a:gd name="T2" fmla="*/ 9 w 900"/>
                <a:gd name="T3" fmla="*/ 5930 h 210"/>
                <a:gd name="T4" fmla="*/ 46 w 900"/>
                <a:gd name="T5" fmla="*/ 41548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0" h="210">
                  <a:moveTo>
                    <a:pt x="0" y="30"/>
                  </a:moveTo>
                  <a:cubicBezTo>
                    <a:pt x="15" y="15"/>
                    <a:pt x="30" y="0"/>
                    <a:pt x="180" y="30"/>
                  </a:cubicBezTo>
                  <a:cubicBezTo>
                    <a:pt x="330" y="60"/>
                    <a:pt x="780" y="180"/>
                    <a:pt x="900" y="210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2" name="Line 30"/>
            <p:cNvSpPr>
              <a:spLocks noChangeShapeType="1"/>
            </p:cNvSpPr>
            <p:nvPr/>
          </p:nvSpPr>
          <p:spPr bwMode="auto">
            <a:xfrm flipH="1" flipV="1">
              <a:off x="4937" y="12595"/>
              <a:ext cx="1175" cy="149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3" name="Line 31"/>
            <p:cNvSpPr>
              <a:spLocks noChangeShapeType="1"/>
            </p:cNvSpPr>
            <p:nvPr/>
          </p:nvSpPr>
          <p:spPr bwMode="auto">
            <a:xfrm flipH="1" flipV="1">
              <a:off x="5231" y="11851"/>
              <a:ext cx="881" cy="148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4" name="Freeform 32"/>
            <p:cNvSpPr>
              <a:spLocks/>
            </p:cNvSpPr>
            <p:nvPr/>
          </p:nvSpPr>
          <p:spPr bwMode="auto">
            <a:xfrm>
              <a:off x="5525" y="11230"/>
              <a:ext cx="587" cy="174"/>
            </a:xfrm>
            <a:custGeom>
              <a:avLst/>
              <a:gdLst>
                <a:gd name="T0" fmla="*/ 173 w 720"/>
                <a:gd name="T1" fmla="*/ 8 h 210"/>
                <a:gd name="T2" fmla="*/ 130 w 720"/>
                <a:gd name="T3" fmla="*/ 8 h 210"/>
                <a:gd name="T4" fmla="*/ 0 w 720"/>
                <a:gd name="T5" fmla="*/ 56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210">
                  <a:moveTo>
                    <a:pt x="720" y="30"/>
                  </a:moveTo>
                  <a:cubicBezTo>
                    <a:pt x="690" y="15"/>
                    <a:pt x="660" y="0"/>
                    <a:pt x="540" y="30"/>
                  </a:cubicBezTo>
                  <a:cubicBezTo>
                    <a:pt x="420" y="60"/>
                    <a:pt x="90" y="180"/>
                    <a:pt x="0" y="210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5" name="Freeform 33"/>
            <p:cNvSpPr>
              <a:spLocks/>
            </p:cNvSpPr>
            <p:nvPr/>
          </p:nvSpPr>
          <p:spPr bwMode="auto">
            <a:xfrm>
              <a:off x="5672" y="10659"/>
              <a:ext cx="440" cy="149"/>
            </a:xfrm>
            <a:custGeom>
              <a:avLst/>
              <a:gdLst>
                <a:gd name="T0" fmla="*/ 23 w 720"/>
                <a:gd name="T1" fmla="*/ 3 h 210"/>
                <a:gd name="T2" fmla="*/ 17 w 720"/>
                <a:gd name="T3" fmla="*/ 3 h 210"/>
                <a:gd name="T4" fmla="*/ 0 w 720"/>
                <a:gd name="T5" fmla="*/ 19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210">
                  <a:moveTo>
                    <a:pt x="720" y="30"/>
                  </a:moveTo>
                  <a:cubicBezTo>
                    <a:pt x="690" y="15"/>
                    <a:pt x="660" y="0"/>
                    <a:pt x="540" y="30"/>
                  </a:cubicBezTo>
                  <a:cubicBezTo>
                    <a:pt x="420" y="60"/>
                    <a:pt x="90" y="180"/>
                    <a:pt x="0" y="210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576" name="Freeform 34"/>
            <p:cNvSpPr>
              <a:spLocks/>
            </p:cNvSpPr>
            <p:nvPr/>
          </p:nvSpPr>
          <p:spPr bwMode="auto">
            <a:xfrm>
              <a:off x="5672" y="10063"/>
              <a:ext cx="438" cy="298"/>
            </a:xfrm>
            <a:custGeom>
              <a:avLst/>
              <a:gdLst>
                <a:gd name="T0" fmla="*/ 23 w 720"/>
                <a:gd name="T1" fmla="*/ 352 h 210"/>
                <a:gd name="T2" fmla="*/ 16 w 720"/>
                <a:gd name="T3" fmla="*/ 352 h 210"/>
                <a:gd name="T4" fmla="*/ 0 w 720"/>
                <a:gd name="T5" fmla="*/ 2432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210">
                  <a:moveTo>
                    <a:pt x="720" y="30"/>
                  </a:moveTo>
                  <a:cubicBezTo>
                    <a:pt x="690" y="15"/>
                    <a:pt x="660" y="0"/>
                    <a:pt x="540" y="30"/>
                  </a:cubicBezTo>
                  <a:cubicBezTo>
                    <a:pt x="420" y="60"/>
                    <a:pt x="90" y="180"/>
                    <a:pt x="0" y="210"/>
                  </a:cubicBezTo>
                </a:path>
              </a:pathLst>
            </a:custGeom>
            <a:noFill/>
            <a:ln w="28575" cmpd="sng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3557" name="Line 35"/>
          <p:cNvSpPr>
            <a:spLocks noChangeShapeType="1"/>
          </p:cNvSpPr>
          <p:nvPr/>
        </p:nvSpPr>
        <p:spPr bwMode="auto">
          <a:xfrm>
            <a:off x="1774825" y="4743485"/>
            <a:ext cx="864235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3558" name="Text Box 36"/>
          <p:cNvSpPr txBox="1">
            <a:spLocks noChangeArrowheads="1"/>
          </p:cNvSpPr>
          <p:nvPr/>
        </p:nvSpPr>
        <p:spPr bwMode="auto">
          <a:xfrm>
            <a:off x="2461063" y="661227"/>
            <a:ext cx="108715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Colt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 err="1">
                <a:solidFill>
                  <a:schemeClr val="accent5">
                    <a:lumMod val="75000"/>
                  </a:schemeClr>
                </a:solidFill>
              </a:rPr>
              <a:t>Mahaleb</a:t>
            </a:r>
            <a:endParaRPr lang="es-ES_tradnl" altLang="es-CL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CAB6P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12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CL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559" name="Text Box 37"/>
          <p:cNvSpPr txBox="1">
            <a:spLocks noChangeArrowheads="1"/>
          </p:cNvSpPr>
          <p:nvPr/>
        </p:nvSpPr>
        <p:spPr bwMode="auto">
          <a:xfrm>
            <a:off x="5487910" y="565185"/>
            <a:ext cx="121777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 err="1">
                <a:solidFill>
                  <a:schemeClr val="accent5">
                    <a:lumMod val="75000"/>
                  </a:schemeClr>
                </a:solidFill>
              </a:rPr>
              <a:t>Maxma</a:t>
            </a: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 14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CAB 6P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i="1" dirty="0">
                <a:solidFill>
                  <a:schemeClr val="accent5">
                    <a:lumMod val="75000"/>
                  </a:schemeClr>
                </a:solidFill>
              </a:rPr>
              <a:t>P. </a:t>
            </a:r>
            <a:r>
              <a:rPr lang="es-ES_tradnl" altLang="es-CL" sz="1600" b="1" i="1" dirty="0" err="1">
                <a:solidFill>
                  <a:schemeClr val="accent5">
                    <a:lumMod val="75000"/>
                  </a:schemeClr>
                </a:solidFill>
              </a:rPr>
              <a:t>Cerasus</a:t>
            </a:r>
            <a:endParaRPr lang="es-ES_tradnl" altLang="es-CL" sz="16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12</a:t>
            </a:r>
            <a:endParaRPr lang="es-MX" altLang="es-CL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560" name="Text Box 38"/>
          <p:cNvSpPr txBox="1">
            <a:spLocks noChangeArrowheads="1"/>
          </p:cNvSpPr>
          <p:nvPr/>
        </p:nvSpPr>
        <p:spPr bwMode="auto">
          <a:xfrm>
            <a:off x="8409034" y="592800"/>
            <a:ext cx="10871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chemeClr val="accent5">
                    <a:lumMod val="75000"/>
                  </a:schemeClr>
                </a:solidFill>
              </a:rPr>
              <a:t>Gisela 12</a:t>
            </a:r>
          </a:p>
        </p:txBody>
      </p:sp>
      <p:sp>
        <p:nvSpPr>
          <p:cNvPr id="23564" name="Text Box 42"/>
          <p:cNvSpPr txBox="1">
            <a:spLocks noChangeArrowheads="1"/>
          </p:cNvSpPr>
          <p:nvPr/>
        </p:nvSpPr>
        <p:spPr bwMode="auto">
          <a:xfrm>
            <a:off x="4943476" y="6583364"/>
            <a:ext cx="2384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200" b="1" dirty="0">
                <a:solidFill>
                  <a:schemeClr val="accent5">
                    <a:lumMod val="75000"/>
                  </a:schemeClr>
                </a:solidFill>
              </a:rPr>
              <a:t>Oscar Carrasco R., U. de Chile</a:t>
            </a:r>
            <a:endParaRPr lang="es-MX" altLang="es-CL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3" name="Text Box 42">
            <a:extLst>
              <a:ext uri="{FF2B5EF4-FFF2-40B4-BE49-F238E27FC236}">
                <a16:creationId xmlns:a16="http://schemas.microsoft.com/office/drawing/2014/main" id="{97AF0DA0-89D7-434E-A8F0-BDABFABFD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523" y="4919433"/>
            <a:ext cx="1133772" cy="1477328"/>
          </a:xfrm>
          <a:prstGeom prst="rect">
            <a:avLst/>
          </a:prstGeom>
          <a:solidFill>
            <a:srgbClr val="FFFF00">
              <a:alpha val="80000"/>
            </a:srgb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 err="1">
                <a:solidFill>
                  <a:srgbClr val="CC3300"/>
                </a:solidFill>
              </a:rPr>
              <a:t>Multieje</a:t>
            </a:r>
            <a:endParaRPr lang="es-ES_tradnl" altLang="es-CL" sz="1800" b="1" dirty="0">
              <a:solidFill>
                <a:srgbClr val="CC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Bi-Axis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 V-</a:t>
            </a:r>
            <a:r>
              <a:rPr lang="es-ES_tradnl" altLang="es-CL" sz="1800" b="1" dirty="0" err="1">
                <a:solidFill>
                  <a:srgbClr val="CC3300"/>
                </a:solidFill>
              </a:rPr>
              <a:t>Trellis</a:t>
            </a:r>
            <a:endParaRPr lang="es-ES_tradnl" altLang="es-CL" sz="1800" b="1" dirty="0">
              <a:solidFill>
                <a:srgbClr val="CC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KGB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UFO</a:t>
            </a:r>
            <a:endParaRPr lang="es-MX" altLang="es-CL" sz="1800" b="1" dirty="0">
              <a:solidFill>
                <a:srgbClr val="CC3300"/>
              </a:solidFill>
            </a:endParaRPr>
          </a:p>
        </p:txBody>
      </p:sp>
      <p:sp>
        <p:nvSpPr>
          <p:cNvPr id="44" name="Text Box 43">
            <a:extLst>
              <a:ext uri="{FF2B5EF4-FFF2-40B4-BE49-F238E27FC236}">
                <a16:creationId xmlns:a16="http://schemas.microsoft.com/office/drawing/2014/main" id="{92F00DB3-C170-42EF-BBDC-37D8CDBC9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88" y="5261690"/>
            <a:ext cx="1549400" cy="646113"/>
          </a:xfrm>
          <a:prstGeom prst="rect">
            <a:avLst/>
          </a:prstGeom>
          <a:solidFill>
            <a:srgbClr val="FFFF00">
              <a:alpha val="80000"/>
            </a:srgb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Eje central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Vertical Axis</a:t>
            </a:r>
            <a:endParaRPr lang="es-MX" altLang="es-CL" sz="1800" b="1" dirty="0">
              <a:solidFill>
                <a:srgbClr val="CC3300"/>
              </a:solidFill>
            </a:endParaRPr>
          </a:p>
        </p:txBody>
      </p:sp>
      <p:sp>
        <p:nvSpPr>
          <p:cNvPr id="45" name="Text Box 44">
            <a:extLst>
              <a:ext uri="{FF2B5EF4-FFF2-40B4-BE49-F238E27FC236}">
                <a16:creationId xmlns:a16="http://schemas.microsoft.com/office/drawing/2014/main" id="{40911697-5F16-4082-9E4F-D8254FC5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996" y="5123081"/>
            <a:ext cx="2279214" cy="923330"/>
          </a:xfrm>
          <a:prstGeom prst="rect">
            <a:avLst/>
          </a:prstGeom>
          <a:solidFill>
            <a:srgbClr val="FFFF00">
              <a:alpha val="80000"/>
            </a:srgb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 err="1">
                <a:solidFill>
                  <a:srgbClr val="CC3300"/>
                </a:solidFill>
              </a:rPr>
              <a:t>Spindle</a:t>
            </a:r>
            <a:endParaRPr lang="es-ES_tradnl" altLang="es-CL" sz="1800" b="1" dirty="0">
              <a:solidFill>
                <a:srgbClr val="CC33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rgbClr val="CC3300"/>
                </a:solidFill>
              </a:rPr>
              <a:t>Super </a:t>
            </a:r>
            <a:r>
              <a:rPr lang="es-ES_tradnl" altLang="es-CL" sz="1800" b="1" dirty="0" err="1">
                <a:solidFill>
                  <a:srgbClr val="CC3300"/>
                </a:solidFill>
              </a:rPr>
              <a:t>Spindle</a:t>
            </a:r>
            <a:r>
              <a:rPr lang="es-ES_tradnl" altLang="es-CL" sz="1800" b="1" dirty="0">
                <a:solidFill>
                  <a:srgbClr val="CC3300"/>
                </a:solidFill>
              </a:rPr>
              <a:t> Axis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 err="1">
                <a:solidFill>
                  <a:srgbClr val="CC3300"/>
                </a:solidFill>
              </a:rPr>
              <a:t>Tall</a:t>
            </a:r>
            <a:r>
              <a:rPr lang="es-ES_tradnl" altLang="es-CL" sz="1800" b="1" dirty="0">
                <a:solidFill>
                  <a:srgbClr val="CC3300"/>
                </a:solidFill>
              </a:rPr>
              <a:t> </a:t>
            </a:r>
            <a:r>
              <a:rPr lang="es-ES_tradnl" altLang="es-CL" sz="1800" b="1" dirty="0" err="1">
                <a:solidFill>
                  <a:srgbClr val="CC3300"/>
                </a:solidFill>
              </a:rPr>
              <a:t>Spindle</a:t>
            </a:r>
            <a:r>
              <a:rPr lang="es-ES_tradnl" altLang="es-CL" sz="1800" b="1" dirty="0">
                <a:solidFill>
                  <a:srgbClr val="CC3300"/>
                </a:solidFill>
              </a:rPr>
              <a:t> Axis</a:t>
            </a:r>
            <a:endParaRPr lang="es-MX" altLang="es-CL" sz="1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8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mcd\Pictures\biba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77"/>
            <a:ext cx="12203612" cy="686453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850505" y="4659829"/>
            <a:ext cx="4317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FFFF00"/>
                </a:solidFill>
              </a:rPr>
              <a:t>Bi-Axis de baja altura: </a:t>
            </a:r>
          </a:p>
          <a:p>
            <a:r>
              <a:rPr lang="es-CL" sz="3200" b="1" dirty="0">
                <a:solidFill>
                  <a:srgbClr val="FFFF00"/>
                </a:solidFill>
              </a:rPr>
              <a:t>cosecha peatonal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23D5872-74F8-493A-8054-12F2B7553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096" y="6476991"/>
            <a:ext cx="24134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CL" b="1" dirty="0">
                <a:solidFill>
                  <a:schemeClr val="bg1"/>
                </a:solidFill>
              </a:rPr>
              <a:t>Marcelo Correa, Asesor</a:t>
            </a:r>
            <a:endParaRPr lang="es-MX" altLang="es-C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IMG8910">
            <a:extLst>
              <a:ext uri="{FF2B5EF4-FFF2-40B4-BE49-F238E27FC236}">
                <a16:creationId xmlns:a16="http://schemas.microsoft.com/office/drawing/2014/main" id="{AAF77215-93FE-405A-B77E-25DED0999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0" b="194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3EE9331A-ABDE-4306-934C-85BB2B6A1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5981990"/>
            <a:ext cx="84391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CL" b="1" dirty="0">
                <a:solidFill>
                  <a:srgbClr val="002060"/>
                </a:solidFill>
              </a:rPr>
              <a:t>Carga regulada: desarrollo inicial de brotes, junto con crecimiento de frutos</a:t>
            </a:r>
            <a:endParaRPr lang="es-MX" altLang="es-C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3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1FD69-0BA3-41D9-AB65-6913E70A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09" y="263237"/>
            <a:ext cx="8235662" cy="621724"/>
          </a:xfrm>
        </p:spPr>
        <p:txBody>
          <a:bodyPr>
            <a:normAutofit/>
          </a:bodyPr>
          <a:lstStyle/>
          <a:p>
            <a:pPr algn="ctr"/>
            <a:r>
              <a:rPr lang="es-CL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factores favorables para producir manzanas en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798E78-5A36-4539-93C2-788770A3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274" y="1080654"/>
            <a:ext cx="9130144" cy="5181599"/>
          </a:xfrm>
        </p:spPr>
        <p:txBody>
          <a:bodyPr>
            <a:normAutofit lnSpcReduction="10000"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Diversidad de climas y microclimas para producir prácticamente todas las variedades.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Acuerdos comerciales y protocolos fitosanitarios para exportar a una amplia gama de mercados en todo el mundo.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Fuerte empuje de empresarios chilenos y extranjeros para desarrollar proyectos de inversión en plantaciones e infraestructura para exportar.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Interés de los programas genéticos y comercializadores para producir fruta de variedades “club” en contra-estación.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Campañas promocionales en los principales mercados (</a:t>
            </a:r>
            <a:r>
              <a:rPr lang="es-CL" dirty="0" err="1">
                <a:solidFill>
                  <a:schemeClr val="accent5">
                    <a:lumMod val="75000"/>
                  </a:schemeClr>
                </a:solidFill>
              </a:rPr>
              <a:t>Asoex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 – </a:t>
            </a:r>
            <a:r>
              <a:rPr lang="es-CL" dirty="0" err="1">
                <a:solidFill>
                  <a:schemeClr val="accent5">
                    <a:lumMod val="75000"/>
                  </a:schemeClr>
                </a:solidFill>
              </a:rPr>
              <a:t>ProChile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).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Potenciales de producción relativamente altos usando la tecnología actual. </a:t>
            </a:r>
          </a:p>
        </p:txBody>
      </p:sp>
    </p:spTree>
    <p:extLst>
      <p:ext uri="{BB962C8B-B14F-4D97-AF65-F5344CB8AC3E}">
        <p14:creationId xmlns:p14="http://schemas.microsoft.com/office/powerpoint/2010/main" val="237992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5918B3-FD91-4932-8889-C24A0D84F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A88A3C4-DD2A-4FC9-A7BB-BBBF7619F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674" y="6296784"/>
            <a:ext cx="9584676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s-CL" b="1" dirty="0">
                <a:solidFill>
                  <a:srgbClr val="002060"/>
                </a:solidFill>
              </a:rPr>
              <a:t>Poda de precisión: se deja un número predeterminado de “centros frutales” por árbol </a:t>
            </a:r>
            <a:endParaRPr lang="es-MX" altLang="es-C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19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2" descr="Imagen que contiene árbol, cielo, exterior, hierba&#10;&#10;Descripción generada con confianza muy alta">
            <a:extLst>
              <a:ext uri="{FF2B5EF4-FFF2-40B4-BE49-F238E27FC236}">
                <a16:creationId xmlns:a16="http://schemas.microsoft.com/office/drawing/2014/main" id="{C20586C6-1FE0-4C00-8AD9-2B04511B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6" b="187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FD3F63EF-A387-458A-B640-3679308C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59" y="5935837"/>
            <a:ext cx="11083482" cy="707886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Altura de los techos: factor relevante en la ventilación y su efecto en la firmeza de la fruta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Sin ventilación hay pérdida de al menos 5 – 10 UD en la fruta de la parte alta: </a:t>
            </a:r>
          </a:p>
        </p:txBody>
      </p:sp>
      <p:sp>
        <p:nvSpPr>
          <p:cNvPr id="4" name="Flecha: arriba y abajo 3">
            <a:extLst>
              <a:ext uri="{FF2B5EF4-FFF2-40B4-BE49-F238E27FC236}">
                <a16:creationId xmlns:a16="http://schemas.microsoft.com/office/drawing/2014/main" id="{98D4D7AF-DF55-4C37-89D1-621020A80A62}"/>
              </a:ext>
            </a:extLst>
          </p:cNvPr>
          <p:cNvSpPr/>
          <p:nvPr/>
        </p:nvSpPr>
        <p:spPr>
          <a:xfrm flipH="1">
            <a:off x="6210992" y="568037"/>
            <a:ext cx="342208" cy="1108363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44C19D-28A0-4490-BFB5-828AB45DC3CF}"/>
              </a:ext>
            </a:extLst>
          </p:cNvPr>
          <p:cNvSpPr txBox="1"/>
          <p:nvPr/>
        </p:nvSpPr>
        <p:spPr>
          <a:xfrm>
            <a:off x="6553200" y="92216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FF0000"/>
                </a:solidFill>
              </a:rPr>
              <a:t>1 metro</a:t>
            </a:r>
          </a:p>
        </p:txBody>
      </p:sp>
    </p:spTree>
    <p:extLst>
      <p:ext uri="{BB962C8B-B14F-4D97-AF65-F5344CB8AC3E}">
        <p14:creationId xmlns:p14="http://schemas.microsoft.com/office/powerpoint/2010/main" val="6654437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árbol, fruta, cereza, manzana&#10;&#10;Descripción generada con confianza muy alta">
            <a:extLst>
              <a:ext uri="{FF2B5EF4-FFF2-40B4-BE49-F238E27FC236}">
                <a16:creationId xmlns:a16="http://schemas.microsoft.com/office/drawing/2014/main" id="{12696C63-1DD8-4145-9F6C-E99FAFB99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631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91D903-9520-4AAC-88F6-0FC87E26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29" y="96780"/>
            <a:ext cx="4322618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800" dirty="0">
                <a:solidFill>
                  <a:srgbClr val="C00000"/>
                </a:solidFill>
              </a:rPr>
              <a:t>Biofilms (</a:t>
            </a:r>
            <a:r>
              <a:rPr lang="en-US" sz="2800" dirty="0" err="1">
                <a:solidFill>
                  <a:srgbClr val="C00000"/>
                </a:solidFill>
              </a:rPr>
              <a:t>materiales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hidrofóbicos</a:t>
            </a:r>
            <a:r>
              <a:rPr lang="en-US" sz="2800" dirty="0">
                <a:solidFill>
                  <a:srgbClr val="C00000"/>
                </a:solidFill>
              </a:rPr>
              <a:t> para </a:t>
            </a:r>
            <a:r>
              <a:rPr lang="en-US" sz="2800" dirty="0" err="1">
                <a:solidFill>
                  <a:srgbClr val="C00000"/>
                </a:solidFill>
              </a:rPr>
              <a:t>prevenir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partidura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por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lluvias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303A9E-C9F1-44AD-99D0-A0149D50F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0" y="1773383"/>
            <a:ext cx="4322618" cy="498763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Varios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mercado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0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Crackguard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Leci-Mip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Parka </a:t>
            </a: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Raingard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Programa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 3 a 4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aplicaciones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desde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color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pajizo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marL="0" indent="0"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Aceites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(Elf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Purespray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22E)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0003210-D690-488C-921E-C3E533619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112" y="6191678"/>
            <a:ext cx="5054589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 err="1"/>
              <a:t>Kordia</a:t>
            </a:r>
            <a:r>
              <a:rPr lang="es-ES_tradnl" altLang="es-CL" sz="2000" b="1" dirty="0"/>
              <a:t> después de una lluvia de 30 mm </a:t>
            </a:r>
          </a:p>
        </p:txBody>
      </p:sp>
    </p:spTree>
    <p:extLst>
      <p:ext uri="{BB962C8B-B14F-4D97-AF65-F5344CB8AC3E}">
        <p14:creationId xmlns:p14="http://schemas.microsoft.com/office/powerpoint/2010/main" val="3625710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F42F5C-65B3-48C6-810B-12DF52D99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85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55F76E6-58EE-4BD0-9594-B6D764B46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" b="191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160796B2-ECEE-4C73-AFAF-D8258FF17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02" y="6150114"/>
            <a:ext cx="8498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chemeClr val="bg1"/>
                </a:solidFill>
              </a:rPr>
              <a:t>Techo de polietileno para adelantar cosecha: ventajas y desventajas</a:t>
            </a:r>
            <a:endParaRPr lang="es-MX" alt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53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14E018-EB8B-44EB-A787-876A17DA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201" y="11677"/>
            <a:ext cx="9233256" cy="6846323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0E1583DE-0A33-4F75-8C5C-BED40F16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050" y="6476991"/>
            <a:ext cx="2114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CL" b="1" dirty="0">
                <a:solidFill>
                  <a:schemeClr val="bg1"/>
                </a:solidFill>
              </a:rPr>
              <a:t>Oscar Aliaga, Asesor</a:t>
            </a:r>
            <a:endParaRPr lang="es-MX" alt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56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78A428-9C18-4288-B4DD-BAF353247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36" y="0"/>
            <a:ext cx="9611128" cy="685800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288E8CE3-F5FE-4492-9E21-B7F07E685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944" y="6488668"/>
            <a:ext cx="2114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CL" b="1" dirty="0">
                <a:solidFill>
                  <a:schemeClr val="bg1"/>
                </a:solidFill>
              </a:rPr>
              <a:t>Oscar Aliaga, Asesor</a:t>
            </a:r>
            <a:endParaRPr lang="es-MX" alt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44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56B2DE-3B5A-43D7-8B4A-D94C8D3F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466" y="2311558"/>
            <a:ext cx="6417067" cy="12650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850B48-21F3-494C-A40E-E314C4DDD382}"/>
              </a:ext>
            </a:extLst>
          </p:cNvPr>
          <p:cNvSpPr txBox="1">
            <a:spLocks noChangeArrowheads="1"/>
          </p:cNvSpPr>
          <p:nvPr/>
        </p:nvSpPr>
        <p:spPr>
          <a:xfrm>
            <a:off x="1309255" y="378689"/>
            <a:ext cx="9738496" cy="84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CL" sz="2400" b="1" dirty="0">
                <a:solidFill>
                  <a:srgbClr val="CC3300"/>
                </a:solidFill>
              </a:rPr>
              <a:t>Modelo Dinámico de acumulación de frío invernal  (Porciones de frío)</a:t>
            </a:r>
          </a:p>
          <a:p>
            <a:pPr algn="ctr"/>
            <a:r>
              <a:rPr lang="es-ES_tradnl" altLang="es-CL" sz="2400" b="1" dirty="0">
                <a:solidFill>
                  <a:srgbClr val="CC3300"/>
                </a:solidFill>
              </a:rPr>
              <a:t>Israel (</a:t>
            </a:r>
            <a:r>
              <a:rPr lang="es-ES_tradnl" altLang="es-CL" sz="2400" b="1" dirty="0" err="1">
                <a:solidFill>
                  <a:srgbClr val="CC3300"/>
                </a:solidFill>
              </a:rPr>
              <a:t>Fishman</a:t>
            </a:r>
            <a:r>
              <a:rPr lang="es-ES_tradnl" altLang="es-CL" sz="2400" b="1" dirty="0">
                <a:solidFill>
                  <a:srgbClr val="CC3300"/>
                </a:solidFill>
              </a:rPr>
              <a:t> et al, 1987)</a:t>
            </a:r>
            <a:endParaRPr lang="es-MX" altLang="es-CL" sz="2400" b="1" dirty="0">
              <a:solidFill>
                <a:srgbClr val="CC33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5B41485-4C76-483E-BC76-C93421E3B7D6}"/>
              </a:ext>
            </a:extLst>
          </p:cNvPr>
          <p:cNvSpPr/>
          <p:nvPr/>
        </p:nvSpPr>
        <p:spPr>
          <a:xfrm>
            <a:off x="3862860" y="1795133"/>
            <a:ext cx="2030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Formación</a:t>
            </a:r>
          </a:p>
          <a:p>
            <a:pPr algn="ctr"/>
            <a:r>
              <a:rPr lang="es-CL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(Temperaturas bajas) </a:t>
            </a:r>
            <a:endParaRPr lang="es-CL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225F23C-80E2-4DD9-8B81-4869DA3C72D1}"/>
              </a:ext>
            </a:extLst>
          </p:cNvPr>
          <p:cNvSpPr/>
          <p:nvPr/>
        </p:nvSpPr>
        <p:spPr>
          <a:xfrm>
            <a:off x="3890334" y="3592625"/>
            <a:ext cx="19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Destrucción</a:t>
            </a:r>
          </a:p>
          <a:p>
            <a:pPr algn="ctr"/>
            <a:r>
              <a:rPr lang="es-CL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(Temperaturas altas) </a:t>
            </a:r>
            <a:endParaRPr lang="es-CL" sz="1400" dirty="0">
              <a:solidFill>
                <a:srgbClr val="FF00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58B1B1-5572-476F-9D5F-C340F743F57A}"/>
              </a:ext>
            </a:extLst>
          </p:cNvPr>
          <p:cNvSpPr/>
          <p:nvPr/>
        </p:nvSpPr>
        <p:spPr>
          <a:xfrm>
            <a:off x="6869061" y="2048982"/>
            <a:ext cx="1358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Acumulación </a:t>
            </a:r>
            <a:endParaRPr lang="es-CL" sz="1400" dirty="0">
              <a:solidFill>
                <a:srgbClr val="FF0000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38258D-5812-416B-9CC7-1D770677E7A7}"/>
              </a:ext>
            </a:extLst>
          </p:cNvPr>
          <p:cNvSpPr txBox="1">
            <a:spLocks noChangeArrowheads="1"/>
          </p:cNvSpPr>
          <p:nvPr/>
        </p:nvSpPr>
        <p:spPr>
          <a:xfrm>
            <a:off x="1870364" y="4515921"/>
            <a:ext cx="8257308" cy="84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CL" sz="2400" b="1" dirty="0">
                <a:solidFill>
                  <a:schemeClr val="accent6">
                    <a:lumMod val="50000"/>
                  </a:schemeClr>
                </a:solidFill>
              </a:rPr>
              <a:t>La acumulación del “producto” (rompedor interno del receso) es irreversible, y se transforma en una “porción de frío”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9340A39-02E6-45F9-81F7-8CD83514DEA9}"/>
              </a:ext>
            </a:extLst>
          </p:cNvPr>
          <p:cNvSpPr/>
          <p:nvPr/>
        </p:nvSpPr>
        <p:spPr>
          <a:xfrm>
            <a:off x="1870364" y="1633090"/>
            <a:ext cx="8340436" cy="262025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6BC046D-E210-4E5F-97FE-31D839F4F4E5}"/>
              </a:ext>
            </a:extLst>
          </p:cNvPr>
          <p:cNvSpPr txBox="1">
            <a:spLocks noChangeArrowheads="1"/>
          </p:cNvSpPr>
          <p:nvPr/>
        </p:nvSpPr>
        <p:spPr>
          <a:xfrm>
            <a:off x="1309255" y="5619008"/>
            <a:ext cx="9379526" cy="84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CL" sz="2400" b="1" dirty="0">
                <a:solidFill>
                  <a:schemeClr val="accent5">
                    <a:lumMod val="50000"/>
                  </a:schemeClr>
                </a:solidFill>
              </a:rPr>
              <a:t>El Modelo Dinámico ha sido mejor predictor de producciones “normales” en zonas de inviernos cálidos en varias regiones del mundo </a:t>
            </a:r>
          </a:p>
        </p:txBody>
      </p:sp>
    </p:spTree>
    <p:extLst>
      <p:ext uri="{BB962C8B-B14F-4D97-AF65-F5344CB8AC3E}">
        <p14:creationId xmlns:p14="http://schemas.microsoft.com/office/powerpoint/2010/main" val="2610026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024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88913"/>
            <a:ext cx="4249737" cy="3187700"/>
          </a:xfrm>
        </p:spPr>
      </p:pic>
      <p:pic>
        <p:nvPicPr>
          <p:cNvPr id="23555" name="Picture 3" descr="DSC02425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3146426"/>
            <a:ext cx="4398963" cy="345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301654" y="885826"/>
            <a:ext cx="45624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Daño por heladas entre finales del receso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y hasta yema hinchada: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Necrosis y/o atrofia de </a:t>
            </a:r>
            <a:r>
              <a:rPr lang="es-ES_tradnl" altLang="es-CL" sz="1600" b="1" dirty="0" err="1">
                <a:solidFill>
                  <a:srgbClr val="002060"/>
                </a:solidFill>
              </a:rPr>
              <a:t>primordios</a:t>
            </a:r>
            <a:r>
              <a:rPr lang="es-ES_tradnl" altLang="es-CL" sz="1600" b="1" dirty="0">
                <a:solidFill>
                  <a:srgbClr val="002060"/>
                </a:solidFill>
              </a:rPr>
              <a:t> florales,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que se acentúa con aplicaciones anticipadas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de Cianamida  </a:t>
            </a:r>
            <a:endParaRPr lang="es-MX" altLang="es-CL" sz="1600" b="1" dirty="0">
              <a:solidFill>
                <a:srgbClr val="002060"/>
              </a:solidFill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943476" y="6583364"/>
            <a:ext cx="2384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1200" b="1" dirty="0">
                <a:solidFill>
                  <a:schemeClr val="accent5">
                    <a:lumMod val="50000"/>
                  </a:schemeClr>
                </a:solidFill>
              </a:rPr>
              <a:t>Oscar Carrasco R., U. de Chile</a:t>
            </a:r>
            <a:endParaRPr lang="es-MX" altLang="es-CL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79210" y="4148932"/>
            <a:ext cx="510267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En situación de floración acelerada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antes que se complete el receso invernal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(aplicación anticipada de Cianamida 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altas temperaturas a fines de invierno: Agosto),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600" b="1" dirty="0">
                <a:solidFill>
                  <a:srgbClr val="002060"/>
                </a:solidFill>
              </a:rPr>
              <a:t>hay disminución en el % de germinación del polen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zh-CN" sz="1600" b="1" dirty="0">
                <a:solidFill>
                  <a:srgbClr val="002060"/>
                </a:solidFill>
                <a:ea typeface="SimSun" panose="02010600030101010101" pitchFamily="2" charset="-122"/>
              </a:rPr>
              <a:t>(</a:t>
            </a:r>
            <a:r>
              <a:rPr lang="es-MX" altLang="zh-CN" sz="1600" b="1" dirty="0" err="1">
                <a:solidFill>
                  <a:srgbClr val="002060"/>
                </a:solidFill>
                <a:ea typeface="SimSun" panose="02010600030101010101" pitchFamily="2" charset="-122"/>
              </a:rPr>
              <a:t>Choi</a:t>
            </a:r>
            <a:r>
              <a:rPr lang="es-MX" altLang="zh-CN" sz="1600" b="1" dirty="0">
                <a:solidFill>
                  <a:srgbClr val="002060"/>
                </a:solidFill>
                <a:ea typeface="SimSun" panose="02010600030101010101" pitchFamily="2" charset="-122"/>
              </a:rPr>
              <a:t> y Andersen, 2005)</a:t>
            </a:r>
            <a:r>
              <a:rPr lang="es-MX" altLang="zh-CN" sz="1600" dirty="0">
                <a:solidFill>
                  <a:srgbClr val="002060"/>
                </a:solidFill>
                <a:ea typeface="SimSun" panose="02010600030101010101" pitchFamily="2" charset="-122"/>
              </a:rPr>
              <a:t> </a:t>
            </a:r>
            <a:endParaRPr lang="es-MX" altLang="es-C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12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D5878CF-8659-4C75-90B5-3116BF36C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7" b="86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D254EF9-5978-46E9-AE53-1BFEC7AA9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531" y="6015203"/>
            <a:ext cx="91967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chemeClr val="bg1"/>
                </a:solidFill>
              </a:rPr>
              <a:t>Instalación a fines de invierno (post Cianamida) para adelantar </a:t>
            </a:r>
            <a:r>
              <a:rPr lang="es-ES_tradnl" altLang="es-CL" sz="2000" b="1" dirty="0" err="1">
                <a:solidFill>
                  <a:schemeClr val="bg1"/>
                </a:solidFill>
              </a:rPr>
              <a:t>brotación</a:t>
            </a:r>
            <a:endParaRPr lang="es-ES_tradnl" altLang="es-CL" sz="2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chemeClr val="bg1"/>
                </a:solidFill>
              </a:rPr>
              <a:t> y proteger contra heladas y </a:t>
            </a:r>
            <a:r>
              <a:rPr lang="es-ES_tradnl" altLang="es-CL" sz="2000" b="1" i="1" dirty="0" err="1">
                <a:solidFill>
                  <a:schemeClr val="bg1"/>
                </a:solidFill>
              </a:rPr>
              <a:t>Pseudomonas</a:t>
            </a:r>
            <a:endParaRPr lang="es-MX" altLang="es-CL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4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3155" y="240940"/>
            <a:ext cx="7886700" cy="453520"/>
          </a:xfrm>
        </p:spPr>
        <p:txBody>
          <a:bodyPr>
            <a:normAutofit/>
          </a:bodyPr>
          <a:lstStyle/>
          <a:p>
            <a:pPr algn="ctr"/>
            <a:r>
              <a:rPr lang="es-CL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factores adversos para la producción de manzanas en Chile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759527" y="857035"/>
            <a:ext cx="8672946" cy="5789467"/>
          </a:xfrm>
        </p:spPr>
        <p:txBody>
          <a:bodyPr>
            <a:normAutofit fontScale="92500" lnSpcReduction="10000"/>
          </a:bodyPr>
          <a:lstStyle/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Clima “inamistoso” en las últimas temporadas (heladas recurrentes, lluvias primaverales y fines de verano, granizo, altas temperaturas en verano)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Huertos envejecidos por falta de renovación (clones obsoletos, bajas densidades, bajos porcentajes de embalajes en categorías superiores)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Pérdida de competitividad por sobreproducciones en el HN, asociada a los avances en la tecnología de conservación (pérdida gradual de la ventaja de contra-estación). La ventana de comercialización se ha estrechado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Fuerte competencia con cultivos de mayor rentabilidad (cerezas, nogales, avellano, arándanos, uva de mesa).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Alto uso de mano de obra, con costos crecientes.</a:t>
            </a:r>
          </a:p>
          <a:p>
            <a:r>
              <a:rPr lang="es-CL" dirty="0">
                <a:solidFill>
                  <a:schemeClr val="accent5">
                    <a:lumMod val="50000"/>
                  </a:schemeClr>
                </a:solidFill>
              </a:rPr>
              <a:t>Fuerte competencia de NZ en Asia (segmento de altos precios).</a:t>
            </a:r>
          </a:p>
        </p:txBody>
      </p:sp>
    </p:spTree>
    <p:extLst>
      <p:ext uri="{BB962C8B-B14F-4D97-AF65-F5344CB8AC3E}">
        <p14:creationId xmlns:p14="http://schemas.microsoft.com/office/powerpoint/2010/main" val="37718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37B674-7876-4680-B9C2-73D271979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7" y="109961"/>
            <a:ext cx="10765609" cy="6378707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6D1D8531-C521-46A2-BB69-94034911D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154" y="6488668"/>
            <a:ext cx="2114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CL" b="1" dirty="0"/>
              <a:t>Oscar Aliaga, Asesor</a:t>
            </a:r>
            <a:endParaRPr lang="es-MX" altLang="es-CL" b="1" dirty="0"/>
          </a:p>
        </p:txBody>
      </p:sp>
    </p:spTree>
    <p:extLst>
      <p:ext uri="{BB962C8B-B14F-4D97-AF65-F5344CB8AC3E}">
        <p14:creationId xmlns:p14="http://schemas.microsoft.com/office/powerpoint/2010/main" val="965555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33082" y="6150114"/>
            <a:ext cx="89258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chemeClr val="bg1"/>
                </a:solidFill>
              </a:rPr>
              <a:t>Mallas para el control del estrés de verano (pueden retrasar la cosecha)</a:t>
            </a:r>
          </a:p>
        </p:txBody>
      </p:sp>
    </p:spTree>
    <p:extLst>
      <p:ext uri="{BB962C8B-B14F-4D97-AF65-F5344CB8AC3E}">
        <p14:creationId xmlns:p14="http://schemas.microsoft.com/office/powerpoint/2010/main" val="1563304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lanta, hoja, árbol, verde&#10;&#10;Descripción generada con confianza muy alta">
            <a:extLst>
              <a:ext uri="{FF2B5EF4-FFF2-40B4-BE49-F238E27FC236}">
                <a16:creationId xmlns:a16="http://schemas.microsoft.com/office/drawing/2014/main" id="{B24B1166-3FCC-4C12-A53B-8F1BF0989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B8024EE7-BE48-470C-9BD0-E77118D66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2" y="6150114"/>
            <a:ext cx="11591635" cy="40011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chemeClr val="bg1"/>
                </a:solidFill>
              </a:rPr>
              <a:t>Estrés de verano: menor acumulación de reservas para la entrada en receso </a:t>
            </a:r>
            <a:r>
              <a:rPr lang="es-ES_tradnl" altLang="es-CL" sz="2000" b="1">
                <a:solidFill>
                  <a:schemeClr val="bg1"/>
                </a:solidFill>
              </a:rPr>
              <a:t>y tolerar heladas</a:t>
            </a:r>
            <a:endParaRPr lang="es-ES_tradnl" alt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00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árbol&#10;&#10;Descripción generada con confianza muy alta">
            <a:extLst>
              <a:ext uri="{FF2B5EF4-FFF2-40B4-BE49-F238E27FC236}">
                <a16:creationId xmlns:a16="http://schemas.microsoft.com/office/drawing/2014/main" id="{AEFFFDF2-3F07-4D32-84E9-2CD7810A2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" b="46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77A3D7-4078-4AB7-80BF-99EA4FBD159F}"/>
              </a:ext>
            </a:extLst>
          </p:cNvPr>
          <p:cNvSpPr txBox="1">
            <a:spLocks noChangeArrowheads="1"/>
          </p:cNvSpPr>
          <p:nvPr/>
        </p:nvSpPr>
        <p:spPr>
          <a:xfrm>
            <a:off x="4232579" y="6234545"/>
            <a:ext cx="3726862" cy="52647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CL" sz="3200" b="1" dirty="0" err="1">
                <a:solidFill>
                  <a:srgbClr val="C00000"/>
                </a:solidFill>
              </a:rPr>
              <a:t>Rainier</a:t>
            </a:r>
            <a:r>
              <a:rPr lang="es-ES_tradnl" altLang="es-CL" sz="3200" b="1" dirty="0">
                <a:solidFill>
                  <a:srgbClr val="C00000"/>
                </a:solidFill>
              </a:rPr>
              <a:t> (fruto bicolor)</a:t>
            </a:r>
            <a:endParaRPr lang="es-MX" altLang="es-CL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39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190767-73C9-45E5-8693-38C40D00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72" y="163579"/>
            <a:ext cx="9803567" cy="66460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C8F446-3402-4A02-AD36-C328FED3D8B8}"/>
              </a:ext>
            </a:extLst>
          </p:cNvPr>
          <p:cNvSpPr txBox="1">
            <a:spLocks noChangeArrowheads="1"/>
          </p:cNvSpPr>
          <p:nvPr/>
        </p:nvSpPr>
        <p:spPr>
          <a:xfrm>
            <a:off x="3862638" y="643215"/>
            <a:ext cx="4466723" cy="52647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CL" sz="2800" b="1" dirty="0">
                <a:solidFill>
                  <a:srgbClr val="C00000"/>
                </a:solidFill>
              </a:rPr>
              <a:t>(huertos hoy en producción)</a:t>
            </a:r>
            <a:endParaRPr lang="es-MX" altLang="es-CL" sz="2800" b="1" dirty="0">
              <a:solidFill>
                <a:srgbClr val="C00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B52E11-A761-4922-9C26-DCC318EF9140}"/>
              </a:ext>
            </a:extLst>
          </p:cNvPr>
          <p:cNvSpPr/>
          <p:nvPr/>
        </p:nvSpPr>
        <p:spPr>
          <a:xfrm>
            <a:off x="10185688" y="1660221"/>
            <a:ext cx="179408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Alta concentración</a:t>
            </a:r>
          </a:p>
          <a:p>
            <a:pPr algn="ctr"/>
            <a:r>
              <a:rPr lang="es-CL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en 3 variedades:</a:t>
            </a:r>
          </a:p>
          <a:p>
            <a:pPr algn="ctr"/>
            <a:endParaRPr lang="es-CL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CL" sz="1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Lapins</a:t>
            </a:r>
            <a:endParaRPr lang="es-CL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CL" sz="1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Santina</a:t>
            </a:r>
            <a:endParaRPr lang="es-CL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CL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Regina </a:t>
            </a:r>
            <a:endParaRPr lang="es-CL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6638BA4-DF71-4A4B-9169-66FE2412B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548" y="6440259"/>
            <a:ext cx="2114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s-CL" b="1" dirty="0"/>
              <a:t>Oscar Aliaga, Asesor</a:t>
            </a:r>
            <a:endParaRPr lang="es-MX" altLang="es-CL" b="1" dirty="0"/>
          </a:p>
        </p:txBody>
      </p:sp>
    </p:spTree>
    <p:extLst>
      <p:ext uri="{BB962C8B-B14F-4D97-AF65-F5344CB8AC3E}">
        <p14:creationId xmlns:p14="http://schemas.microsoft.com/office/powerpoint/2010/main" val="3715186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87793-B2E8-47F3-81AD-04F00E5F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692" y="323954"/>
            <a:ext cx="4242216" cy="714166"/>
          </a:xfrm>
        </p:spPr>
        <p:txBody>
          <a:bodyPr>
            <a:normAutofit/>
          </a:bodyPr>
          <a:lstStyle/>
          <a:p>
            <a:pPr algn="ctr"/>
            <a:r>
              <a:rPr lang="es-CL" sz="4000" dirty="0">
                <a:solidFill>
                  <a:srgbClr val="C00000"/>
                </a:solidFill>
              </a:rPr>
              <a:t>Conclusiones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BF6BB3-5118-4170-BD84-E0DDE81CA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4498" y="1156376"/>
            <a:ext cx="11062742" cy="5377670"/>
          </a:xfrm>
        </p:spPr>
        <p:txBody>
          <a:bodyPr>
            <a:normAutofit fontScale="77500" lnSpcReduction="20000"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Alta variabilidad de las producciones anuales (pronósticos muy erráticos)</a:t>
            </a:r>
          </a:p>
          <a:p>
            <a:pPr marL="0" indent="0">
              <a:buNone/>
            </a:pP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Lejanía de los mercados (manejo muy tecnificado de la postcosecha: líderes mundiales)</a:t>
            </a:r>
          </a:p>
          <a:p>
            <a:pPr marL="0" indent="0">
              <a:buNone/>
            </a:pP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Sistema productivo muy dependiente del clima: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Estrés de verano (afecta acumulación de reservas)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Otoños cálidos (afectan la entrada en receso)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Frío invernal insuficiente (brotación y floración irregulares)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Heladas a fines de invierno y </a:t>
            </a:r>
            <a:r>
              <a:rPr lang="es-CL" dirty="0" err="1">
                <a:solidFill>
                  <a:schemeClr val="accent5">
                    <a:lumMod val="75000"/>
                  </a:schemeClr>
                </a:solidFill>
              </a:rPr>
              <a:t>promavera</a:t>
            </a: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Lluvias en primavera y verano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Granizos</a:t>
            </a:r>
          </a:p>
          <a:p>
            <a:pPr lvl="1"/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Proyectos en la zona Sur (cosecha tardía) con altos riesgos climáticos.</a:t>
            </a:r>
          </a:p>
          <a:p>
            <a:pPr marL="457200" lvl="1" indent="0">
              <a:buNone/>
            </a:pP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  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Fuertes inversiones en sistemas de protección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Alta concentración en mercado chino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Alta concentración en variedades de media estación (Bing, </a:t>
            </a:r>
            <a:r>
              <a:rPr lang="es-CL" dirty="0" err="1">
                <a:solidFill>
                  <a:schemeClr val="accent5">
                    <a:lumMod val="75000"/>
                  </a:schemeClr>
                </a:solidFill>
              </a:rPr>
              <a:t>Lapins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Zonas tempranas con pobre acumulación de frío invernal y baja disponibilidad de agua </a:t>
            </a:r>
          </a:p>
        </p:txBody>
      </p:sp>
    </p:spTree>
    <p:extLst>
      <p:ext uri="{BB962C8B-B14F-4D97-AF65-F5344CB8AC3E}">
        <p14:creationId xmlns:p14="http://schemas.microsoft.com/office/powerpoint/2010/main" val="1141677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466034" y="2921168"/>
            <a:ext cx="3259931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6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Gracias!!!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6E883E-831A-434C-84E1-33E3BF00D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6128" y="505462"/>
            <a:ext cx="841375" cy="15843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7F96760-900A-4320-A96C-21A2661CE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5421" y="5285380"/>
            <a:ext cx="28135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chemeClr val="accent5">
                    <a:lumMod val="75000"/>
                  </a:schemeClr>
                </a:solidFill>
              </a:rPr>
              <a:t>Oscar Carrasco 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chemeClr val="accent5">
                    <a:lumMod val="75000"/>
                  </a:schemeClr>
                </a:solidFill>
              </a:rPr>
              <a:t>Profesor de Fruticultura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sz="1800" b="1" dirty="0">
                <a:solidFill>
                  <a:schemeClr val="accent5">
                    <a:lumMod val="75000"/>
                  </a:schemeClr>
                </a:solidFill>
              </a:rPr>
              <a:t>Universidad de Chile</a:t>
            </a:r>
          </a:p>
        </p:txBody>
      </p:sp>
    </p:spTree>
    <p:extLst>
      <p:ext uri="{BB962C8B-B14F-4D97-AF65-F5344CB8AC3E}">
        <p14:creationId xmlns:p14="http://schemas.microsoft.com/office/powerpoint/2010/main" val="149589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/>
          </p:nvPr>
        </p:nvGraphicFramePr>
        <p:xfrm>
          <a:off x="1913536" y="493297"/>
          <a:ext cx="828859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lecha: hacia la izquierda 3"/>
          <p:cNvSpPr/>
          <p:nvPr/>
        </p:nvSpPr>
        <p:spPr>
          <a:xfrm>
            <a:off x="9185560" y="1896843"/>
            <a:ext cx="2313709" cy="70658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Rosy </a:t>
            </a:r>
            <a:r>
              <a:rPr lang="es-CL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Glow</a:t>
            </a:r>
            <a:endParaRPr lang="es-CL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echa: hacia la izquierda 5"/>
          <p:cNvSpPr/>
          <p:nvPr/>
        </p:nvSpPr>
        <p:spPr>
          <a:xfrm>
            <a:off x="9185560" y="2643404"/>
            <a:ext cx="2313709" cy="70658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Raku-Raku</a:t>
            </a: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Fubrax</a:t>
            </a:r>
            <a:endParaRPr lang="es-CL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echa: hacia la izquierda 6"/>
          <p:cNvSpPr/>
          <p:nvPr/>
        </p:nvSpPr>
        <p:spPr>
          <a:xfrm>
            <a:off x="9185562" y="3796146"/>
            <a:ext cx="2313709" cy="13993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CL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Buckeye</a:t>
            </a: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Galaval</a:t>
            </a: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Jugala</a:t>
            </a:r>
            <a:r>
              <a:rPr lang="es-CL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otras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04EFA76-CC97-4DA1-A5BA-9CF9677BBC32}"/>
              </a:ext>
            </a:extLst>
          </p:cNvPr>
          <p:cNvSpPr txBox="1"/>
          <p:nvPr/>
        </p:nvSpPr>
        <p:spPr>
          <a:xfrm>
            <a:off x="8760051" y="5527070"/>
            <a:ext cx="210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</a:rPr>
              <a:t>(27.000 ha </a:t>
            </a:r>
            <a:r>
              <a:rPr lang="es-CL" b="1" dirty="0" err="1">
                <a:solidFill>
                  <a:srgbClr val="C00000"/>
                </a:solidFill>
              </a:rPr>
              <a:t>aprox</a:t>
            </a:r>
            <a:r>
              <a:rPr lang="es-CL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EA5BE6D3-8793-4BEE-AACA-D63A0C9C80C2}"/>
              </a:ext>
            </a:extLst>
          </p:cNvPr>
          <p:cNvSpPr/>
          <p:nvPr/>
        </p:nvSpPr>
        <p:spPr>
          <a:xfrm>
            <a:off x="9185561" y="695984"/>
            <a:ext cx="2313709" cy="1149926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</a:t>
            </a:r>
            <a:r>
              <a:rPr lang="es-CL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</a:t>
            </a:r>
            <a:r>
              <a:rPr lang="es-CL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SweeTango</a:t>
            </a:r>
            <a:r>
              <a:rPr lang="es-CL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Ambrosia, </a:t>
            </a:r>
            <a:r>
              <a:rPr lang="es-CL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Envy</a:t>
            </a:r>
            <a:r>
              <a:rPr lang="es-CL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Evelina, </a:t>
            </a:r>
            <a:r>
              <a:rPr lang="es-CL" sz="1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Kanzi</a:t>
            </a:r>
            <a:endParaRPr lang="es-CL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ángulo isósceles 1"/>
          <p:cNvSpPr/>
          <p:nvPr/>
        </p:nvSpPr>
        <p:spPr>
          <a:xfrm>
            <a:off x="611006" y="349624"/>
            <a:ext cx="8950035" cy="6217432"/>
          </a:xfrm>
          <a:prstGeom prst="triangle">
            <a:avLst/>
          </a:prstGeom>
          <a:noFill/>
          <a:ln w="76200" cmpd="tri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/>
          <p:cNvCxnSpPr/>
          <p:nvPr/>
        </p:nvCxnSpPr>
        <p:spPr>
          <a:xfrm>
            <a:off x="3049405" y="3204216"/>
            <a:ext cx="4073236" cy="15761"/>
          </a:xfrm>
          <a:prstGeom prst="line">
            <a:avLst/>
          </a:prstGeom>
          <a:ln w="7620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 flipV="1">
            <a:off x="1663950" y="5079202"/>
            <a:ext cx="6844146" cy="13856"/>
          </a:xfrm>
          <a:prstGeom prst="line">
            <a:avLst/>
          </a:prstGeom>
          <a:ln w="76200" cmpd="tri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4422476" y="1172891"/>
            <a:ext cx="13270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Honey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Crisp</a:t>
            </a:r>
            <a:endParaRPr lang="es-CL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SweeTango</a:t>
            </a:r>
            <a:endParaRPr lang="es-CL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Envy</a:t>
            </a:r>
            <a:endParaRPr lang="es-CL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s-CL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CL" b="1" dirty="0">
                <a:solidFill>
                  <a:schemeClr val="accent5">
                    <a:lumMod val="75000"/>
                  </a:schemeClr>
                </a:solidFill>
              </a:rPr>
              <a:t>Ambrosia</a:t>
            </a:r>
          </a:p>
          <a:p>
            <a:pPr algn="ctr"/>
            <a:r>
              <a:rPr lang="es-CL" b="1" dirty="0">
                <a:solidFill>
                  <a:schemeClr val="accent5">
                    <a:lumMod val="75000"/>
                  </a:schemeClr>
                </a:solidFill>
              </a:rPr>
              <a:t>Jazz</a:t>
            </a:r>
          </a:p>
          <a:p>
            <a:pPr algn="ctr"/>
            <a:r>
              <a:rPr lang="es-CL" b="1" dirty="0" err="1">
                <a:solidFill>
                  <a:schemeClr val="accent5">
                    <a:lumMod val="75000"/>
                  </a:schemeClr>
                </a:solidFill>
              </a:rPr>
              <a:t>Kanzi</a:t>
            </a:r>
            <a:endParaRPr lang="es-CL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s-CL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516653" y="3580246"/>
            <a:ext cx="3138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solidFill>
                  <a:schemeClr val="accent5">
                    <a:lumMod val="75000"/>
                  </a:schemeClr>
                </a:solidFill>
              </a:rPr>
              <a:t>Pink Lady</a:t>
            </a:r>
          </a:p>
          <a:p>
            <a:pPr algn="ctr"/>
            <a:endParaRPr lang="es-CL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CL" b="1" dirty="0">
                <a:solidFill>
                  <a:schemeClr val="accent5">
                    <a:lumMod val="75000"/>
                  </a:schemeClr>
                </a:solidFill>
              </a:rPr>
              <a:t>Grupo Gala (clones mejorados)</a:t>
            </a:r>
          </a:p>
          <a:p>
            <a:pPr algn="ctr"/>
            <a:r>
              <a:rPr lang="es-CL" b="1" dirty="0">
                <a:solidFill>
                  <a:schemeClr val="accent5">
                    <a:lumMod val="75000"/>
                  </a:schemeClr>
                </a:solidFill>
              </a:rPr>
              <a:t>Grupo Fuji (clones mejorados)</a:t>
            </a:r>
          </a:p>
          <a:p>
            <a:pPr algn="ctr"/>
            <a:endParaRPr lang="es-CL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168207" y="5251302"/>
            <a:ext cx="1835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>
                <a:solidFill>
                  <a:srgbClr val="C00000"/>
                </a:solidFill>
              </a:rPr>
              <a:t>Red </a:t>
            </a:r>
            <a:r>
              <a:rPr lang="es-CL" b="1" dirty="0" err="1">
                <a:solidFill>
                  <a:srgbClr val="C00000"/>
                </a:solidFill>
              </a:rPr>
              <a:t>Delicious</a:t>
            </a:r>
            <a:endParaRPr lang="es-CL" b="1" dirty="0">
              <a:solidFill>
                <a:srgbClr val="C00000"/>
              </a:solidFill>
            </a:endParaRPr>
          </a:p>
          <a:p>
            <a:pPr algn="ctr"/>
            <a:r>
              <a:rPr lang="es-CL" b="1" dirty="0">
                <a:solidFill>
                  <a:srgbClr val="C00000"/>
                </a:solidFill>
              </a:rPr>
              <a:t>Granny Smith</a:t>
            </a:r>
          </a:p>
          <a:p>
            <a:pPr algn="ctr"/>
            <a:r>
              <a:rPr lang="es-CL" b="1" dirty="0">
                <a:solidFill>
                  <a:srgbClr val="C00000"/>
                </a:solidFill>
              </a:rPr>
              <a:t>Royal Gala</a:t>
            </a:r>
          </a:p>
          <a:p>
            <a:pPr algn="ctr"/>
            <a:r>
              <a:rPr lang="es-CL" b="1" dirty="0" err="1">
                <a:solidFill>
                  <a:srgbClr val="C00000"/>
                </a:solidFill>
              </a:rPr>
              <a:t>Fuji</a:t>
            </a:r>
            <a:r>
              <a:rPr lang="es-CL" b="1" dirty="0">
                <a:solidFill>
                  <a:srgbClr val="C00000"/>
                </a:solidFill>
              </a:rPr>
              <a:t> convencional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11919" y="713184"/>
            <a:ext cx="29754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000" b="1" dirty="0">
                <a:solidFill>
                  <a:srgbClr val="C00000"/>
                </a:solidFill>
              </a:rPr>
              <a:t>La pirámide de precios</a:t>
            </a:r>
            <a:endParaRPr lang="es-MX" altLang="es-CL" sz="2000" b="1" dirty="0">
              <a:solidFill>
                <a:srgbClr val="C00000"/>
              </a:solidFill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887409" y="875799"/>
            <a:ext cx="2577500" cy="193899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1°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Negocio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precios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(Mercado “Premium”,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volumenes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regulados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No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competirían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 commodities)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8244786" y="3272758"/>
            <a:ext cx="3428759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2°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Negocio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costos</a:t>
            </a:r>
            <a:endParaRPr lang="en-NZ" altLang="es-CL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(pagan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costos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fijos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+ variables)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9187344" y="4919907"/>
            <a:ext cx="2853282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3°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Negocio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pérdidas</a:t>
            </a:r>
            <a:endParaRPr lang="en-NZ" altLang="es-CL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(pagan </a:t>
            </a:r>
            <a:r>
              <a:rPr lang="en-NZ" altLang="es-CL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costos</a:t>
            </a:r>
            <a:r>
              <a:rPr lang="en-NZ" altLang="es-CL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variables?)</a:t>
            </a:r>
          </a:p>
        </p:txBody>
      </p:sp>
    </p:spTree>
    <p:extLst>
      <p:ext uri="{BB962C8B-B14F-4D97-AF65-F5344CB8AC3E}">
        <p14:creationId xmlns:p14="http://schemas.microsoft.com/office/powerpoint/2010/main" val="208628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194" y="1372858"/>
            <a:ext cx="6895938" cy="413756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549" y="1359060"/>
            <a:ext cx="6873675" cy="4124204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577148" y="6269759"/>
            <a:ext cx="1283621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Galaval</a:t>
            </a:r>
            <a:endParaRPr lang="en-NZ" altLang="es-C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9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563" y="1371600"/>
            <a:ext cx="6858000" cy="4114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218" y="1371600"/>
            <a:ext cx="6858000" cy="4114800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5289860" y="6269759"/>
            <a:ext cx="1858201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NZ" altLang="es-CL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SweeTango</a:t>
            </a:r>
          </a:p>
        </p:txBody>
      </p:sp>
    </p:spTree>
    <p:extLst>
      <p:ext uri="{BB962C8B-B14F-4D97-AF65-F5344CB8AC3E}">
        <p14:creationId xmlns:p14="http://schemas.microsoft.com/office/powerpoint/2010/main" val="807922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seño predeterminad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iseño predeterminad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1726</Words>
  <Application>Microsoft Office PowerPoint</Application>
  <PresentationFormat>Panorámica</PresentationFormat>
  <Paragraphs>301</Paragraphs>
  <Slides>56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65" baseType="lpstr">
      <vt:lpstr>ＭＳ Ｐゴシック</vt:lpstr>
      <vt:lpstr>SimSun</vt:lpstr>
      <vt:lpstr>Arial</vt:lpstr>
      <vt:lpstr>Calibri</vt:lpstr>
      <vt:lpstr>Calibri Light</vt:lpstr>
      <vt:lpstr>Times New Roman</vt:lpstr>
      <vt:lpstr>Tema de Office</vt:lpstr>
      <vt:lpstr>Chart</vt:lpstr>
      <vt:lpstr>Gráfico</vt:lpstr>
      <vt:lpstr>Presentación de PowerPoint</vt:lpstr>
      <vt:lpstr>Presentación de PowerPoint</vt:lpstr>
      <vt:lpstr>Presentación de PowerPoint</vt:lpstr>
      <vt:lpstr>Los factores favorables para producir manzanas en Chile</vt:lpstr>
      <vt:lpstr>Los factores adversos para la producción de manzanas en Chile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de la gestión de costos en manzanos (Gala)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futuro de la industria de manzanas en Chile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Biofilms (materiales hidrofóbicos para prevenir partidura por lluvias)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Carrasco</dc:creator>
  <cp:lastModifiedBy>Oscar Carrasco</cp:lastModifiedBy>
  <cp:revision>16</cp:revision>
  <dcterms:created xsi:type="dcterms:W3CDTF">2018-12-04T13:31:18Z</dcterms:created>
  <dcterms:modified xsi:type="dcterms:W3CDTF">2018-12-04T20:31:35Z</dcterms:modified>
</cp:coreProperties>
</file>