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45"/>
  </p:notesMasterIdLst>
  <p:sldIdLst>
    <p:sldId id="282" r:id="rId2"/>
    <p:sldId id="385" r:id="rId3"/>
    <p:sldId id="424" r:id="rId4"/>
    <p:sldId id="428" r:id="rId5"/>
    <p:sldId id="429" r:id="rId6"/>
    <p:sldId id="430" r:id="rId7"/>
    <p:sldId id="431" r:id="rId8"/>
    <p:sldId id="432" r:id="rId9"/>
    <p:sldId id="433" r:id="rId10"/>
    <p:sldId id="426" r:id="rId11"/>
    <p:sldId id="412" r:id="rId12"/>
    <p:sldId id="434" r:id="rId13"/>
    <p:sldId id="365" r:id="rId14"/>
    <p:sldId id="435" r:id="rId15"/>
    <p:sldId id="436" r:id="rId16"/>
    <p:sldId id="362" r:id="rId17"/>
    <p:sldId id="413" r:id="rId18"/>
    <p:sldId id="427" r:id="rId19"/>
    <p:sldId id="346" r:id="rId20"/>
    <p:sldId id="285" r:id="rId21"/>
    <p:sldId id="286" r:id="rId22"/>
    <p:sldId id="305" r:id="rId23"/>
    <p:sldId id="416" r:id="rId24"/>
    <p:sldId id="326" r:id="rId25"/>
    <p:sldId id="421" r:id="rId26"/>
    <p:sldId id="422" r:id="rId27"/>
    <p:sldId id="437" r:id="rId28"/>
    <p:sldId id="417" r:id="rId29"/>
    <p:sldId id="418" r:id="rId30"/>
    <p:sldId id="337" r:id="rId31"/>
    <p:sldId id="328" r:id="rId32"/>
    <p:sldId id="335" r:id="rId33"/>
    <p:sldId id="338" r:id="rId34"/>
    <p:sldId id="342" r:id="rId35"/>
    <p:sldId id="311" r:id="rId36"/>
    <p:sldId id="349" r:id="rId37"/>
    <p:sldId id="419" r:id="rId38"/>
    <p:sldId id="373" r:id="rId39"/>
    <p:sldId id="376" r:id="rId40"/>
    <p:sldId id="377" r:id="rId41"/>
    <p:sldId id="363" r:id="rId42"/>
    <p:sldId id="364" r:id="rId43"/>
    <p:sldId id="350" r:id="rId44"/>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61" autoAdjust="0"/>
    <p:restoredTop sz="94660"/>
  </p:normalViewPr>
  <p:slideViewPr>
    <p:cSldViewPr snapToGrid="0">
      <p:cViewPr varScale="1">
        <p:scale>
          <a:sx n="73" d="100"/>
          <a:sy n="73" d="100"/>
        </p:scale>
        <p:origin x="1320" y="96"/>
      </p:cViewPr>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E:\Mis%20documentos\Varios\variedades%20frutales.xlsx" TargetMode="External"/><Relationship Id="rId1" Type="http://schemas.openxmlformats.org/officeDocument/2006/relationships/image" Target="../media/image34.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800" b="1" kern="1200" dirty="0" err="1" smtClean="0">
                <a:solidFill>
                  <a:srgbClr val="C00000"/>
                </a:solidFill>
                <a:latin typeface="+mn-lt"/>
                <a:ea typeface="+mn-ea"/>
                <a:cs typeface="+mn-cs"/>
              </a:rPr>
              <a:t>Principales</a:t>
            </a:r>
            <a:r>
              <a:rPr lang="en-US" sz="2800" b="1" kern="1200" dirty="0" smtClean="0">
                <a:solidFill>
                  <a:srgbClr val="C00000"/>
                </a:solidFill>
                <a:latin typeface="+mn-lt"/>
                <a:ea typeface="+mn-ea"/>
                <a:cs typeface="+mn-cs"/>
              </a:rPr>
              <a:t> </a:t>
            </a:r>
            <a:r>
              <a:rPr lang="en-US" sz="2800" b="1" kern="1200" dirty="0" err="1" smtClean="0">
                <a:solidFill>
                  <a:srgbClr val="C00000"/>
                </a:solidFill>
                <a:latin typeface="+mn-lt"/>
                <a:ea typeface="+mn-ea"/>
                <a:cs typeface="+mn-cs"/>
              </a:rPr>
              <a:t>Variedades</a:t>
            </a:r>
            <a:r>
              <a:rPr lang="en-US" sz="2800" b="1" kern="1200" dirty="0" smtClean="0">
                <a:solidFill>
                  <a:srgbClr val="C00000"/>
                </a:solidFill>
                <a:latin typeface="+mn-lt"/>
                <a:ea typeface="+mn-ea"/>
                <a:cs typeface="+mn-cs"/>
              </a:rPr>
              <a:t> </a:t>
            </a:r>
            <a:r>
              <a:rPr lang="en-US" sz="2800" b="1" kern="1200" dirty="0">
                <a:solidFill>
                  <a:srgbClr val="C00000"/>
                </a:solidFill>
                <a:latin typeface="+mn-lt"/>
                <a:ea typeface="+mn-ea"/>
                <a:cs typeface="+mn-cs"/>
              </a:rPr>
              <a:t>de </a:t>
            </a:r>
            <a:r>
              <a:rPr lang="en-US" sz="2800" b="1" kern="1200" dirty="0" err="1" smtClean="0">
                <a:solidFill>
                  <a:srgbClr val="C00000"/>
                </a:solidFill>
                <a:latin typeface="+mn-lt"/>
                <a:ea typeface="+mn-ea"/>
                <a:cs typeface="+mn-cs"/>
              </a:rPr>
              <a:t>Frambuesa</a:t>
            </a:r>
            <a:r>
              <a:rPr lang="en-US" sz="2800" b="1" kern="1200" dirty="0" smtClean="0">
                <a:solidFill>
                  <a:srgbClr val="C00000"/>
                </a:solidFill>
                <a:latin typeface="+mn-lt"/>
                <a:ea typeface="+mn-ea"/>
                <a:cs typeface="+mn-cs"/>
              </a:rPr>
              <a:t> </a:t>
            </a:r>
            <a:r>
              <a:rPr lang="en-US" sz="2800" b="1" kern="1200" dirty="0" err="1" smtClean="0">
                <a:solidFill>
                  <a:srgbClr val="C00000"/>
                </a:solidFill>
                <a:latin typeface="+mn-lt"/>
                <a:ea typeface="+mn-ea"/>
                <a:cs typeface="+mn-cs"/>
              </a:rPr>
              <a:t>en</a:t>
            </a:r>
            <a:r>
              <a:rPr lang="en-US" sz="2800" b="1" kern="1200" dirty="0" smtClean="0">
                <a:solidFill>
                  <a:srgbClr val="C00000"/>
                </a:solidFill>
                <a:latin typeface="+mn-lt"/>
                <a:ea typeface="+mn-ea"/>
                <a:cs typeface="+mn-cs"/>
              </a:rPr>
              <a:t> Chile</a:t>
            </a:r>
            <a:endParaRPr lang="en-US" sz="2800" b="1" kern="1200" dirty="0">
              <a:solidFill>
                <a:srgbClr val="C00000"/>
              </a:solidFill>
              <a:latin typeface="+mn-lt"/>
              <a:ea typeface="+mn-ea"/>
              <a:cs typeface="+mn-cs"/>
            </a:endParaRPr>
          </a:p>
        </c:rich>
      </c:tx>
      <c:layout>
        <c:manualLayout>
          <c:xMode val="edge"/>
          <c:yMode val="edge"/>
          <c:x val="0.14477223724112959"/>
          <c:y val="2.3833688148764253E-3"/>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3055555555556127E-2"/>
          <c:y val="0.34971784776902937"/>
          <c:w val="0.81388888888889088"/>
          <c:h val="0.64767096821230674"/>
        </c:manualLayout>
      </c:layout>
      <c:pie3DChart>
        <c:varyColors val="1"/>
        <c:ser>
          <c:idx val="0"/>
          <c:order val="0"/>
          <c:tx>
            <c:strRef>
              <c:f>Hoja1!$B$3</c:f>
              <c:strCache>
                <c:ptCount val="1"/>
                <c:pt idx="0">
                  <c:v>Participación (%) </c:v>
                </c:pt>
              </c:strCache>
            </c:strRef>
          </c:tx>
          <c:spPr>
            <a:blipFill>
              <a:blip xmlns:r="http://schemas.openxmlformats.org/officeDocument/2006/relationships" r:embed="rId1"/>
              <a:stretch>
                <a:fillRect/>
              </a:stretch>
            </a:blipFill>
          </c:spPr>
          <c:explosion val="25"/>
          <c:dLbls>
            <c:dLbl>
              <c:idx val="0"/>
              <c:layout>
                <c:manualLayout>
                  <c:x val="2.1555346731021684E-2"/>
                  <c:y val="-0.53357472292868369"/>
                </c:manualLayout>
              </c:layout>
              <c:tx>
                <c:rich>
                  <a:bodyPr/>
                  <a:lstStyle/>
                  <a:p>
                    <a:r>
                      <a:rPr lang="en-US" sz="2400" b="1"/>
                      <a:t>Heritage</a:t>
                    </a:r>
                    <a:r>
                      <a:rPr lang="en-US" sz="1800" b="1"/>
                      <a:t>  84,6 % </a:t>
                    </a:r>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3229-4F4C-9030-D908F9AD53EF}"/>
                </c:ext>
              </c:extLst>
            </c:dLbl>
            <c:dLbl>
              <c:idx val="1"/>
              <c:layout>
                <c:manualLayout>
                  <c:x val="-2.4028001518349815E-2"/>
                  <c:y val="1.6714734398880628E-2"/>
                </c:manualLayout>
              </c:layout>
              <c:spPr/>
              <c:txPr>
                <a:bodyPr/>
                <a:lstStyle/>
                <a:p>
                  <a:pPr>
                    <a:defRPr sz="2400" b="1"/>
                  </a:pPr>
                  <a:endParaRPr lang="es-CL"/>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3229-4F4C-9030-D908F9AD53EF}"/>
                </c:ext>
              </c:extLst>
            </c:dLbl>
            <c:dLbl>
              <c:idx val="2"/>
              <c:layout>
                <c:manualLayout>
                  <c:x val="-6.5547372308426707E-2"/>
                  <c:y val="-4.1274317868585167E-2"/>
                </c:manualLayout>
              </c:layout>
              <c:spPr/>
              <c:txPr>
                <a:bodyPr/>
                <a:lstStyle/>
                <a:p>
                  <a:pPr>
                    <a:defRPr sz="2400" b="1"/>
                  </a:pPr>
                  <a:endParaRPr lang="es-CL"/>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3229-4F4C-9030-D908F9AD53EF}"/>
                </c:ext>
              </c:extLst>
            </c:dLbl>
            <c:dLbl>
              <c:idx val="3"/>
              <c:spPr/>
              <c:txPr>
                <a:bodyPr/>
                <a:lstStyle/>
                <a:p>
                  <a:pPr>
                    <a:defRPr sz="2400" b="1"/>
                  </a:pPr>
                  <a:endParaRPr lang="es-CL"/>
                </a:p>
              </c:txPr>
              <c:showLegendKey val="0"/>
              <c:showVal val="0"/>
              <c:showCatName val="1"/>
              <c:showSerName val="0"/>
              <c:showPercent val="1"/>
              <c:showBubbleSize val="0"/>
              <c:extLst>
                <c:ext xmlns:c16="http://schemas.microsoft.com/office/drawing/2014/chart" uri="{C3380CC4-5D6E-409C-BE32-E72D297353CC}">
                  <c16:uniqueId val="{00000003-3229-4F4C-9030-D908F9AD53EF}"/>
                </c:ext>
              </c:extLst>
            </c:dLbl>
            <c:dLbl>
              <c:idx val="4"/>
              <c:layout>
                <c:manualLayout>
                  <c:x val="8.3299000728314226E-2"/>
                  <c:y val="-1.1703654548893985E-2"/>
                </c:manualLayout>
              </c:layout>
              <c:spPr/>
              <c:txPr>
                <a:bodyPr/>
                <a:lstStyle/>
                <a:p>
                  <a:pPr>
                    <a:defRPr sz="2400" b="1"/>
                  </a:pPr>
                  <a:endParaRPr lang="es-CL"/>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3229-4F4C-9030-D908F9AD53EF}"/>
                </c:ext>
              </c:extLst>
            </c:dLbl>
            <c:spPr>
              <a:noFill/>
              <a:ln>
                <a:noFill/>
              </a:ln>
              <a:effectLst/>
            </c:spPr>
            <c:txPr>
              <a:bodyPr/>
              <a:lstStyle/>
              <a:p>
                <a:pPr>
                  <a:defRPr sz="1800" b="1"/>
                </a:pPr>
                <a:endParaRPr lang="es-CL"/>
              </a:p>
            </c:txPr>
            <c:showLegendKey val="0"/>
            <c:showVal val="0"/>
            <c:showCatName val="1"/>
            <c:showSerName val="0"/>
            <c:showPercent val="1"/>
            <c:showBubbleSize val="0"/>
            <c:showLeaderLines val="1"/>
            <c:extLst>
              <c:ext xmlns:c15="http://schemas.microsoft.com/office/drawing/2012/chart" uri="{CE6537A1-D6FC-4f65-9D91-7224C49458BB}"/>
            </c:extLst>
          </c:dLbls>
          <c:cat>
            <c:strRef>
              <c:f>Hoja1!$A$4:$A$8</c:f>
              <c:strCache>
                <c:ptCount val="5"/>
                <c:pt idx="0">
                  <c:v>Heritage </c:v>
                </c:pt>
                <c:pt idx="1">
                  <c:v>Meeker </c:v>
                </c:pt>
                <c:pt idx="2">
                  <c:v>Chilliwack </c:v>
                </c:pt>
                <c:pt idx="3">
                  <c:v>Amity </c:v>
                </c:pt>
                <c:pt idx="4">
                  <c:v>Otras </c:v>
                </c:pt>
              </c:strCache>
            </c:strRef>
          </c:cat>
          <c:val>
            <c:numRef>
              <c:f>Hoja1!$B$4:$B$8</c:f>
              <c:numCache>
                <c:formatCode>General</c:formatCode>
                <c:ptCount val="5"/>
                <c:pt idx="0">
                  <c:v>82</c:v>
                </c:pt>
                <c:pt idx="1">
                  <c:v>7.8</c:v>
                </c:pt>
                <c:pt idx="2">
                  <c:v>4.5999999999999996</c:v>
                </c:pt>
                <c:pt idx="3">
                  <c:v>1</c:v>
                </c:pt>
                <c:pt idx="4">
                  <c:v>1</c:v>
                </c:pt>
              </c:numCache>
            </c:numRef>
          </c:val>
          <c:extLst>
            <c:ext xmlns:c16="http://schemas.microsoft.com/office/drawing/2014/chart" uri="{C3380CC4-5D6E-409C-BE32-E72D297353CC}">
              <c16:uniqueId val="{00000005-3229-4F4C-9030-D908F9AD53EF}"/>
            </c:ext>
          </c:extLst>
        </c:ser>
        <c:dLbls>
          <c:showLegendKey val="0"/>
          <c:showVal val="0"/>
          <c:showCatName val="1"/>
          <c:showSerName val="0"/>
          <c:showPercent val="1"/>
          <c:showBubbleSize val="0"/>
          <c:showLeaderLines val="1"/>
        </c:dLbls>
      </c:pie3DChart>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0DBD6-D51A-4780-BDA3-86C054033BBF}" type="datetimeFigureOut">
              <a:rPr lang="es-CL" smtClean="0"/>
              <a:t>05-12-2018</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17473-8D01-49E4-9B1F-E0229263BD18}" type="slidenum">
              <a:rPr lang="es-CL" smtClean="0"/>
              <a:t>‹Nº›</a:t>
            </a:fld>
            <a:endParaRPr lang="es-CL"/>
          </a:p>
        </p:txBody>
      </p:sp>
    </p:spTree>
    <p:extLst>
      <p:ext uri="{BB962C8B-B14F-4D97-AF65-F5344CB8AC3E}">
        <p14:creationId xmlns:p14="http://schemas.microsoft.com/office/powerpoint/2010/main" val="1597305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lstStyle/>
          <a:p>
            <a:endParaRPr lang="es-CL"/>
          </a:p>
        </p:txBody>
      </p:sp>
      <p:sp>
        <p:nvSpPr>
          <p:cNvPr id="4" name="3 Marcador de número de diapositiva"/>
          <p:cNvSpPr>
            <a:spLocks noGrp="1"/>
          </p:cNvSpPr>
          <p:nvPr>
            <p:ph type="sldNum" sz="quarter" idx="10"/>
          </p:nvPr>
        </p:nvSpPr>
        <p:spPr/>
        <p:txBody>
          <a:bodyPr/>
          <a:lstStyle/>
          <a:p>
            <a:pPr>
              <a:defRPr/>
            </a:pPr>
            <a:fld id="{7B2B4792-2E97-44C7-80C8-BC52FECA380C}" type="slidenum">
              <a:rPr lang="es-ES" smtClean="0"/>
              <a:pPr>
                <a:defRPr/>
              </a:pPr>
              <a:t>1</a:t>
            </a:fld>
            <a:endParaRPr lang="es-ES"/>
          </a:p>
        </p:txBody>
      </p:sp>
    </p:spTree>
    <p:extLst>
      <p:ext uri="{BB962C8B-B14F-4D97-AF65-F5344CB8AC3E}">
        <p14:creationId xmlns:p14="http://schemas.microsoft.com/office/powerpoint/2010/main" val="316338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27099040-D2C6-42D9-8A8D-041AEDA7871A}" type="slidenum">
              <a:rPr lang="es-MX" smtClean="0"/>
              <a:pPr/>
              <a:t>19</a:t>
            </a:fld>
            <a:endParaRPr lang="es-MX"/>
          </a:p>
        </p:txBody>
      </p:sp>
    </p:spTree>
    <p:extLst>
      <p:ext uri="{BB962C8B-B14F-4D97-AF65-F5344CB8AC3E}">
        <p14:creationId xmlns:p14="http://schemas.microsoft.com/office/powerpoint/2010/main" val="2610105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181BA570-13F2-4483-8C7F-160E7FFB0C99}" type="slidenum">
              <a:rPr lang="es-CL" smtClean="0"/>
              <a:pPr/>
              <a:t>20</a:t>
            </a:fld>
            <a:endParaRPr lang="es-CL"/>
          </a:p>
        </p:txBody>
      </p:sp>
    </p:spTree>
    <p:extLst>
      <p:ext uri="{BB962C8B-B14F-4D97-AF65-F5344CB8AC3E}">
        <p14:creationId xmlns:p14="http://schemas.microsoft.com/office/powerpoint/2010/main" val="319558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a:xfrm>
            <a:off x="1371600" y="1143000"/>
            <a:ext cx="4114800" cy="3086100"/>
          </a:xfrm>
          <a:ln/>
        </p:spPr>
      </p:sp>
      <p:sp>
        <p:nvSpPr>
          <p:cNvPr id="102403" name="2 Marcador de notas"/>
          <p:cNvSpPr>
            <a:spLocks noGrp="1"/>
          </p:cNvSpPr>
          <p:nvPr>
            <p:ph type="body" idx="1"/>
          </p:nvPr>
        </p:nvSpPr>
        <p:spPr>
          <a:noFill/>
          <a:ln/>
        </p:spPr>
        <p:txBody>
          <a:bodyPr/>
          <a:lstStyle/>
          <a:p>
            <a:endParaRPr lang="es-MX" smtClean="0"/>
          </a:p>
        </p:txBody>
      </p:sp>
      <p:sp>
        <p:nvSpPr>
          <p:cNvPr id="102404" name="3 Marcador de número de diapositiva"/>
          <p:cNvSpPr>
            <a:spLocks noGrp="1"/>
          </p:cNvSpPr>
          <p:nvPr>
            <p:ph type="sldNum" sz="quarter" idx="5"/>
          </p:nvPr>
        </p:nvSpPr>
        <p:spPr>
          <a:noFill/>
        </p:spPr>
        <p:txBody>
          <a:bodyPr/>
          <a:lstStyle/>
          <a:p>
            <a:fld id="{A3C97526-6F7D-4E55-9A1B-132139BE39B6}" type="slidenum">
              <a:rPr lang="es-CL" smtClean="0">
                <a:latin typeface="Arial" pitchFamily="34" charset="0"/>
              </a:rPr>
              <a:pPr/>
              <a:t>21</a:t>
            </a:fld>
            <a:endParaRPr lang="es-CL" smtClean="0">
              <a:latin typeface="Arial" pitchFamily="34" charset="0"/>
            </a:endParaRPr>
          </a:p>
        </p:txBody>
      </p:sp>
    </p:spTree>
    <p:extLst>
      <p:ext uri="{BB962C8B-B14F-4D97-AF65-F5344CB8AC3E}">
        <p14:creationId xmlns:p14="http://schemas.microsoft.com/office/powerpoint/2010/main" val="106712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4E36199-3AC2-40A1-99BF-CD07FA199869}" type="slidenum">
              <a:rPr lang="es-ES" altLang="es-CL"/>
              <a:pPr eaLnBrk="1" hangingPunct="1">
                <a:spcBef>
                  <a:spcPct val="0"/>
                </a:spcBef>
              </a:pPr>
              <a:t>23</a:t>
            </a:fld>
            <a:endParaRPr lang="es-ES" altLang="es-CL"/>
          </a:p>
        </p:txBody>
      </p:sp>
      <p:sp>
        <p:nvSpPr>
          <p:cNvPr id="9219" name="Rectangle 2"/>
          <p:cNvSpPr>
            <a:spLocks noGrp="1" noRot="1" noChangeAspect="1" noChangeArrowheads="1" noTextEdit="1"/>
          </p:cNvSpPr>
          <p:nvPr>
            <p:ph type="sldImg"/>
          </p:nvPr>
        </p:nvSpPr>
        <p:spPr>
          <a:xfrm>
            <a:off x="1371600" y="1143000"/>
            <a:ext cx="4114800" cy="3086100"/>
          </a:xfrm>
          <a:ln/>
        </p:spPr>
      </p:sp>
      <p:sp>
        <p:nvSpPr>
          <p:cNvPr id="9220" name="Rectangle 3"/>
          <p:cNvSpPr>
            <a:spLocks noGrp="1" noChangeArrowheads="1"/>
          </p:cNvSpPr>
          <p:nvPr>
            <p:ph type="body" idx="1"/>
          </p:nvPr>
        </p:nvSpPr>
        <p:spPr>
          <a:noFill/>
        </p:spPr>
        <p:txBody>
          <a:bodyPr/>
          <a:lstStyle/>
          <a:p>
            <a:pPr eaLnBrk="1" hangingPunct="1"/>
            <a:endParaRPr lang="es-CL" altLang="es-CL"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400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If we look from above, we will find the next picture.</a:t>
            </a:r>
            <a:endParaRPr lang="es-CL" dirty="0"/>
          </a:p>
        </p:txBody>
      </p:sp>
      <p:sp>
        <p:nvSpPr>
          <p:cNvPr id="4" name="Marcador de número de diapositiva 3"/>
          <p:cNvSpPr>
            <a:spLocks noGrp="1"/>
          </p:cNvSpPr>
          <p:nvPr>
            <p:ph type="sldNum" sz="quarter" idx="10"/>
          </p:nvPr>
        </p:nvSpPr>
        <p:spPr/>
        <p:txBody>
          <a:bodyPr/>
          <a:lstStyle/>
          <a:p>
            <a:fld id="{181BA570-13F2-4483-8C7F-160E7FFB0C99}" type="slidenum">
              <a:rPr lang="es-CL" smtClean="0"/>
              <a:pPr/>
              <a:t>31</a:t>
            </a:fld>
            <a:endParaRPr lang="es-CL"/>
          </a:p>
        </p:txBody>
      </p:sp>
    </p:spTree>
    <p:extLst>
      <p:ext uri="{BB962C8B-B14F-4D97-AF65-F5344CB8AC3E}">
        <p14:creationId xmlns:p14="http://schemas.microsoft.com/office/powerpoint/2010/main" val="197330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en-US" dirty="0" smtClean="0"/>
              <a:t>Results in a trial established on July 5, in which a good yield was obtained in winter. </a:t>
            </a:r>
            <a:r>
              <a:rPr lang="en-US" dirty="0" err="1" smtClean="0"/>
              <a:t>Imara</a:t>
            </a:r>
            <a:r>
              <a:rPr lang="en-US" dirty="0" smtClean="0"/>
              <a:t>, Santa Catalina and Santa Clara presented the best results.</a:t>
            </a:r>
            <a:endParaRPr lang="es-CL" dirty="0"/>
          </a:p>
        </p:txBody>
      </p:sp>
      <p:sp>
        <p:nvSpPr>
          <p:cNvPr id="4" name="Marcador de número de diapositiva 3"/>
          <p:cNvSpPr>
            <a:spLocks noGrp="1"/>
          </p:cNvSpPr>
          <p:nvPr>
            <p:ph type="sldNum" sz="quarter" idx="10"/>
          </p:nvPr>
        </p:nvSpPr>
        <p:spPr/>
        <p:txBody>
          <a:bodyPr/>
          <a:lstStyle/>
          <a:p>
            <a:fld id="{181BA570-13F2-4483-8C7F-160E7FFB0C99}" type="slidenum">
              <a:rPr lang="es-CL" smtClean="0"/>
              <a:pPr/>
              <a:t>34</a:t>
            </a:fld>
            <a:endParaRPr lang="es-CL"/>
          </a:p>
        </p:txBody>
      </p:sp>
    </p:spTree>
    <p:extLst>
      <p:ext uri="{BB962C8B-B14F-4D97-AF65-F5344CB8AC3E}">
        <p14:creationId xmlns:p14="http://schemas.microsoft.com/office/powerpoint/2010/main" val="1806145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we realized that this trait is somehow gradual, with some cultivars presenting </a:t>
            </a:r>
            <a:r>
              <a:rPr lang="en-US" sz="1200" kern="1200" dirty="0" err="1" smtClean="0">
                <a:solidFill>
                  <a:schemeClr val="tx1"/>
                </a:solidFill>
                <a:effectLst/>
                <a:latin typeface="+mn-lt"/>
                <a:ea typeface="+mn-ea"/>
                <a:cs typeface="+mn-cs"/>
              </a:rPr>
              <a:t>primocane</a:t>
            </a:r>
            <a:r>
              <a:rPr lang="en-US" sz="1200" kern="1200" dirty="0" smtClean="0">
                <a:solidFill>
                  <a:schemeClr val="tx1"/>
                </a:solidFill>
                <a:effectLst/>
                <a:latin typeface="+mn-lt"/>
                <a:ea typeface="+mn-ea"/>
                <a:cs typeface="+mn-cs"/>
              </a:rPr>
              <a:t> fruiting but only at the tip of the season’s shoot. As an example, cv. Heritage used as reference cultivar here, produced fruit at the shoot tip only, under our environmental conditions.  </a:t>
            </a:r>
            <a:endParaRPr lang="es-CL" dirty="0"/>
          </a:p>
        </p:txBody>
      </p:sp>
      <p:sp>
        <p:nvSpPr>
          <p:cNvPr id="4" name="Marcador de número de diapositiva 3"/>
          <p:cNvSpPr>
            <a:spLocks noGrp="1"/>
          </p:cNvSpPr>
          <p:nvPr>
            <p:ph type="sldNum" sz="quarter" idx="10"/>
          </p:nvPr>
        </p:nvSpPr>
        <p:spPr/>
        <p:txBody>
          <a:bodyPr/>
          <a:lstStyle/>
          <a:p>
            <a:fld id="{181BA570-13F2-4483-8C7F-160E7FFB0C99}" type="slidenum">
              <a:rPr lang="es-CL" smtClean="0"/>
              <a:pPr/>
              <a:t>37</a:t>
            </a:fld>
            <a:endParaRPr lang="es-CL"/>
          </a:p>
        </p:txBody>
      </p:sp>
    </p:spTree>
    <p:extLst>
      <p:ext uri="{BB962C8B-B14F-4D97-AF65-F5344CB8AC3E}">
        <p14:creationId xmlns:p14="http://schemas.microsoft.com/office/powerpoint/2010/main" val="143955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583D18A8-0A0F-45D0-9940-3C65211B00C8}" type="datetimeFigureOut">
              <a:rPr lang="es-CL" smtClean="0"/>
              <a:t>05-12-2018</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9879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583D18A8-0A0F-45D0-9940-3C65211B00C8}" type="datetimeFigureOut">
              <a:rPr lang="es-CL" smtClean="0"/>
              <a:t>05-12-2018</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124440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583D18A8-0A0F-45D0-9940-3C65211B00C8}" type="datetimeFigureOut">
              <a:rPr lang="es-CL" smtClean="0"/>
              <a:t>05-12-2018</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329922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583D18A8-0A0F-45D0-9940-3C65211B00C8}" type="datetimeFigureOut">
              <a:rPr lang="es-CL" smtClean="0"/>
              <a:t>05-12-2018</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33079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583D18A8-0A0F-45D0-9940-3C65211B00C8}" type="datetimeFigureOut">
              <a:rPr lang="es-CL" smtClean="0"/>
              <a:t>05-12-2018</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3088708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583D18A8-0A0F-45D0-9940-3C65211B00C8}" type="datetimeFigureOut">
              <a:rPr lang="es-CL" smtClean="0"/>
              <a:t>05-12-2018</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319589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583D18A8-0A0F-45D0-9940-3C65211B00C8}" type="datetimeFigureOut">
              <a:rPr lang="es-CL" smtClean="0"/>
              <a:t>05-12-2018</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210531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583D18A8-0A0F-45D0-9940-3C65211B00C8}" type="datetimeFigureOut">
              <a:rPr lang="es-CL" smtClean="0"/>
              <a:t>05-12-2018</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4080525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83D18A8-0A0F-45D0-9940-3C65211B00C8}" type="datetimeFigureOut">
              <a:rPr lang="es-CL" smtClean="0"/>
              <a:t>05-12-2018</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257505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83D18A8-0A0F-45D0-9940-3C65211B00C8}" type="datetimeFigureOut">
              <a:rPr lang="es-CL" smtClean="0"/>
              <a:t>05-12-2018</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311075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583D18A8-0A0F-45D0-9940-3C65211B00C8}" type="datetimeFigureOut">
              <a:rPr lang="es-CL" smtClean="0"/>
              <a:t>05-12-2018</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062F33BC-DFB7-4132-BECD-CA4533946C4E}" type="slidenum">
              <a:rPr lang="es-CL" smtClean="0"/>
              <a:t>‹Nº›</a:t>
            </a:fld>
            <a:endParaRPr lang="es-CL"/>
          </a:p>
        </p:txBody>
      </p:sp>
    </p:spTree>
    <p:extLst>
      <p:ext uri="{BB962C8B-B14F-4D97-AF65-F5344CB8AC3E}">
        <p14:creationId xmlns:p14="http://schemas.microsoft.com/office/powerpoint/2010/main" val="144782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3D18A8-0A0F-45D0-9940-3C65211B00C8}" type="datetimeFigureOut">
              <a:rPr lang="es-CL" smtClean="0"/>
              <a:t>05-12-2018</a:t>
            </a:fld>
            <a:endParaRPr lang="es-CL"/>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2F33BC-DFB7-4132-BECD-CA4533946C4E}" type="slidenum">
              <a:rPr lang="es-CL" smtClean="0"/>
              <a:t>‹Nº›</a:t>
            </a:fld>
            <a:endParaRPr lang="es-CL"/>
          </a:p>
        </p:txBody>
      </p:sp>
    </p:spTree>
    <p:extLst>
      <p:ext uri="{BB962C8B-B14F-4D97-AF65-F5344CB8AC3E}">
        <p14:creationId xmlns:p14="http://schemas.microsoft.com/office/powerpoint/2010/main" val="234878072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en.wikipedia.org/wiki/Rudolph_Has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3.pn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emf"/><Relationship Id="rId5" Type="http://schemas.openxmlformats.org/officeDocument/2006/relationships/oleObject" Target="../embeddings/oleObject1.bin"/><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Logo UC.png"/>
          <p:cNvPicPr>
            <a:picLocks noChangeAspect="1"/>
          </p:cNvPicPr>
          <p:nvPr/>
        </p:nvPicPr>
        <p:blipFill>
          <a:blip r:embed="rId3" cstate="email"/>
          <a:stretch>
            <a:fillRect/>
          </a:stretch>
        </p:blipFill>
        <p:spPr>
          <a:xfrm>
            <a:off x="389775" y="365353"/>
            <a:ext cx="1055394" cy="1287261"/>
          </a:xfrm>
          <a:prstGeom prst="rect">
            <a:avLst/>
          </a:prstGeom>
          <a:ln>
            <a:noFill/>
          </a:ln>
          <a:effectLst>
            <a:outerShdw blurRad="292100" dist="139700" dir="2700000" algn="tl" rotWithShape="0">
              <a:srgbClr val="333333">
                <a:alpha val="65000"/>
              </a:srgbClr>
            </a:outerShdw>
          </a:effectLst>
        </p:spPr>
      </p:pic>
      <p:sp>
        <p:nvSpPr>
          <p:cNvPr id="12" name="11 Título"/>
          <p:cNvSpPr>
            <a:spLocks noGrp="1"/>
          </p:cNvSpPr>
          <p:nvPr>
            <p:ph type="ctrTitle"/>
          </p:nvPr>
        </p:nvSpPr>
        <p:spPr>
          <a:xfrm>
            <a:off x="1188720" y="1652614"/>
            <a:ext cx="7406640" cy="4003603"/>
          </a:xfrm>
        </p:spPr>
        <p:txBody>
          <a:bodyPr>
            <a:normAutofit/>
          </a:bodyPr>
          <a:lstStyle/>
          <a:p>
            <a:r>
              <a:rPr lang="es-CL" b="1" cap="none" dirty="0" smtClean="0">
                <a:solidFill>
                  <a:srgbClr val="990000"/>
                </a:solidFill>
                <a:effectLst>
                  <a:outerShdw blurRad="38100" dist="38100" dir="2700000" algn="tl">
                    <a:srgbClr val="000000">
                      <a:alpha val="43137"/>
                    </a:srgbClr>
                  </a:outerShdw>
                </a:effectLst>
                <a:latin typeface="Calibri" pitchFamily="34" charset="0"/>
              </a:rPr>
              <a:t/>
            </a:r>
            <a:br>
              <a:rPr lang="es-CL" b="1" cap="none" dirty="0" smtClean="0">
                <a:solidFill>
                  <a:srgbClr val="990000"/>
                </a:solidFill>
                <a:effectLst>
                  <a:outerShdw blurRad="38100" dist="38100" dir="2700000" algn="tl">
                    <a:srgbClr val="000000">
                      <a:alpha val="43137"/>
                    </a:srgbClr>
                  </a:outerShdw>
                </a:effectLst>
                <a:latin typeface="Calibri" pitchFamily="34" charset="0"/>
              </a:rPr>
            </a:br>
            <a:r>
              <a:rPr lang="es-CL" dirty="0" smtClean="0"/>
              <a:t>“</a:t>
            </a:r>
            <a:r>
              <a:rPr lang="es-CL" b="1" dirty="0" smtClean="0"/>
              <a:t>Mejoramiento </a:t>
            </a:r>
            <a:r>
              <a:rPr lang="es-CL" b="1" dirty="0" smtClean="0"/>
              <a:t>genético del Frambueso</a:t>
            </a:r>
            <a:r>
              <a:rPr lang="es-CL" dirty="0" smtClean="0"/>
              <a:t>”</a:t>
            </a:r>
            <a:r>
              <a:rPr lang="es-CL" dirty="0"/>
              <a:t/>
            </a:r>
            <a:br>
              <a:rPr lang="es-CL" dirty="0"/>
            </a:br>
            <a:r>
              <a:rPr lang="es-CL" dirty="0" smtClean="0"/>
              <a:t/>
            </a:r>
            <a:br>
              <a:rPr lang="es-CL" dirty="0" smtClean="0"/>
            </a:br>
            <a:r>
              <a:rPr lang="es-CL" dirty="0"/>
              <a:t/>
            </a:r>
            <a:br>
              <a:rPr lang="es-CL" dirty="0"/>
            </a:br>
            <a:endParaRPr lang="es-CL" sz="2700" b="1" dirty="0">
              <a:solidFill>
                <a:srgbClr val="006600"/>
              </a:solidFill>
              <a:effectLst>
                <a:outerShdw blurRad="38100" dist="38100" dir="2700000" algn="tl">
                  <a:srgbClr val="000000">
                    <a:alpha val="43137"/>
                  </a:srgbClr>
                </a:outerShdw>
              </a:effectLst>
              <a:latin typeface="Calibri" pitchFamily="34" charset="0"/>
            </a:endParaRPr>
          </a:p>
        </p:txBody>
      </p:sp>
      <p:sp>
        <p:nvSpPr>
          <p:cNvPr id="2" name="Rectángulo 1"/>
          <p:cNvSpPr/>
          <p:nvPr/>
        </p:nvSpPr>
        <p:spPr>
          <a:xfrm>
            <a:off x="3214080" y="5656217"/>
            <a:ext cx="5113540" cy="646331"/>
          </a:xfrm>
          <a:prstGeom prst="rect">
            <a:avLst/>
          </a:prstGeom>
        </p:spPr>
        <p:txBody>
          <a:bodyPr wrap="square">
            <a:spAutoFit/>
          </a:bodyPr>
          <a:lstStyle/>
          <a:p>
            <a:pPr algn="r"/>
            <a:r>
              <a:rPr lang="es-CL" dirty="0">
                <a:solidFill>
                  <a:srgbClr val="990000"/>
                </a:solidFill>
                <a:latin typeface="Calibri" pitchFamily="34" charset="0"/>
              </a:rPr>
              <a:t>Marina </a:t>
            </a:r>
            <a:r>
              <a:rPr lang="es-CL" dirty="0" smtClean="0">
                <a:solidFill>
                  <a:srgbClr val="990000"/>
                </a:solidFill>
                <a:latin typeface="Calibri" pitchFamily="34" charset="0"/>
              </a:rPr>
              <a:t>Gambardella</a:t>
            </a:r>
          </a:p>
          <a:p>
            <a:pPr algn="r"/>
            <a:r>
              <a:rPr lang="es-CL" dirty="0" smtClean="0">
                <a:solidFill>
                  <a:srgbClr val="990000"/>
                </a:solidFill>
                <a:latin typeface="Calibri" pitchFamily="34" charset="0"/>
              </a:rPr>
              <a:t>mgambardella@uc.cl</a:t>
            </a:r>
            <a:endParaRPr lang="es-CL" dirty="0"/>
          </a:p>
        </p:txBody>
      </p:sp>
      <p:pic>
        <p:nvPicPr>
          <p:cNvPr id="5" name="Imagen 4"/>
          <p:cNvPicPr>
            <a:picLocks noChangeAspect="1"/>
          </p:cNvPicPr>
          <p:nvPr/>
        </p:nvPicPr>
        <p:blipFill>
          <a:blip r:embed="rId4"/>
          <a:stretch>
            <a:fillRect/>
          </a:stretch>
        </p:blipFill>
        <p:spPr>
          <a:xfrm>
            <a:off x="6578220" y="513322"/>
            <a:ext cx="2180913" cy="991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1271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14642" y="1877710"/>
            <a:ext cx="5495356" cy="4121517"/>
          </a:xfrm>
          <a:prstGeom prst="rect">
            <a:avLst/>
          </a:prstGeom>
        </p:spPr>
      </p:pic>
      <p:pic>
        <p:nvPicPr>
          <p:cNvPr id="7" name="Imagen 6"/>
          <p:cNvPicPr>
            <a:picLocks noChangeAspect="1"/>
          </p:cNvPicPr>
          <p:nvPr/>
        </p:nvPicPr>
        <p:blipFill>
          <a:blip r:embed="rId3"/>
          <a:stretch>
            <a:fillRect/>
          </a:stretch>
        </p:blipFill>
        <p:spPr>
          <a:xfrm>
            <a:off x="3023663" y="1877710"/>
            <a:ext cx="5572669" cy="4179501"/>
          </a:xfrm>
          <a:prstGeom prst="rect">
            <a:avLst/>
          </a:prstGeom>
        </p:spPr>
      </p:pic>
      <p:pic>
        <p:nvPicPr>
          <p:cNvPr id="8" name="Imagen 7"/>
          <p:cNvPicPr>
            <a:picLocks noChangeAspect="1"/>
          </p:cNvPicPr>
          <p:nvPr/>
        </p:nvPicPr>
        <p:blipFill rotWithShape="1">
          <a:blip r:embed="rId4"/>
          <a:srcRect l="-4148" t="-39396" r="4148" b="39396"/>
          <a:stretch/>
        </p:blipFill>
        <p:spPr>
          <a:xfrm>
            <a:off x="73676" y="-645279"/>
            <a:ext cx="1074651" cy="1951566"/>
          </a:xfrm>
          <a:prstGeom prst="rect">
            <a:avLst/>
          </a:prstGeom>
        </p:spPr>
      </p:pic>
      <p:pic>
        <p:nvPicPr>
          <p:cNvPr id="9" name="Imagen 8"/>
          <p:cNvPicPr>
            <a:picLocks noChangeAspect="1"/>
          </p:cNvPicPr>
          <p:nvPr/>
        </p:nvPicPr>
        <p:blipFill>
          <a:blip r:embed="rId5"/>
          <a:stretch>
            <a:fillRect/>
          </a:stretch>
        </p:blipFill>
        <p:spPr>
          <a:xfrm>
            <a:off x="6646551" y="24754"/>
            <a:ext cx="2398977" cy="984714"/>
          </a:xfrm>
          <a:prstGeom prst="rect">
            <a:avLst/>
          </a:prstGeom>
          <a:ln>
            <a:noFill/>
          </a:ln>
          <a:effectLst>
            <a:softEdge rad="112500"/>
          </a:effectLst>
        </p:spPr>
      </p:pic>
      <p:cxnSp>
        <p:nvCxnSpPr>
          <p:cNvPr id="10"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
        <p:nvSpPr>
          <p:cNvPr id="13" name="Título 1"/>
          <p:cNvSpPr txBox="1">
            <a:spLocks/>
          </p:cNvSpPr>
          <p:nvPr/>
        </p:nvSpPr>
        <p:spPr>
          <a:xfrm>
            <a:off x="1493310" y="596177"/>
            <a:ext cx="5626909" cy="10539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3200" dirty="0" smtClean="0">
                <a:solidFill>
                  <a:srgbClr val="7030A0"/>
                </a:solidFill>
                <a:latin typeface="+mn-lt"/>
                <a:ea typeface="+mn-ea"/>
                <a:cs typeface="+mn-cs"/>
              </a:rPr>
              <a:t>ENSAYOS DE MANEJO</a:t>
            </a:r>
            <a:endParaRPr lang="es-CL" sz="3200" dirty="0">
              <a:solidFill>
                <a:srgbClr val="7030A0"/>
              </a:solidFill>
              <a:latin typeface="+mn-lt"/>
              <a:ea typeface="+mn-ea"/>
              <a:cs typeface="+mn-cs"/>
            </a:endParaRPr>
          </a:p>
        </p:txBody>
      </p:sp>
    </p:spTree>
    <p:extLst>
      <p:ext uri="{BB962C8B-B14F-4D97-AF65-F5344CB8AC3E}">
        <p14:creationId xmlns:p14="http://schemas.microsoft.com/office/powerpoint/2010/main" val="266901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749" t="18923" r="23893" b="8670"/>
          <a:stretch/>
        </p:blipFill>
        <p:spPr>
          <a:xfrm>
            <a:off x="604678" y="341194"/>
            <a:ext cx="8183687" cy="6243852"/>
          </a:xfrm>
          <a:prstGeom prst="rect">
            <a:avLst/>
          </a:prstGeom>
        </p:spPr>
      </p:pic>
      <p:sp>
        <p:nvSpPr>
          <p:cNvPr id="3" name="CuadroTexto 2"/>
          <p:cNvSpPr txBox="1"/>
          <p:nvPr/>
        </p:nvSpPr>
        <p:spPr>
          <a:xfrm>
            <a:off x="6414450" y="3166281"/>
            <a:ext cx="2124299" cy="954107"/>
          </a:xfrm>
          <a:prstGeom prst="rect">
            <a:avLst/>
          </a:prstGeom>
          <a:noFill/>
        </p:spPr>
        <p:txBody>
          <a:bodyPr wrap="none" rtlCol="0">
            <a:spAutoFit/>
          </a:bodyPr>
          <a:lstStyle/>
          <a:p>
            <a:r>
              <a:rPr lang="es-CL" sz="2800" dirty="0" smtClean="0"/>
              <a:t>España</a:t>
            </a:r>
          </a:p>
          <a:p>
            <a:r>
              <a:rPr lang="es-CL" sz="2800" dirty="0" smtClean="0"/>
              <a:t>US 6.220.500</a:t>
            </a:r>
            <a:endParaRPr lang="es-CL" sz="2800" dirty="0"/>
          </a:p>
        </p:txBody>
      </p:sp>
    </p:spTree>
    <p:extLst>
      <p:ext uri="{BB962C8B-B14F-4D97-AF65-F5344CB8AC3E}">
        <p14:creationId xmlns:p14="http://schemas.microsoft.com/office/powerpoint/2010/main" val="1145975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148" t="-39396" r="4148" b="39396"/>
          <a:stretch/>
        </p:blipFill>
        <p:spPr>
          <a:xfrm>
            <a:off x="309651" y="-698684"/>
            <a:ext cx="1088844" cy="1977340"/>
          </a:xfrm>
          <a:prstGeom prst="rect">
            <a:avLst/>
          </a:prstGeom>
        </p:spPr>
      </p:pic>
      <p:pic>
        <p:nvPicPr>
          <p:cNvPr id="5" name="Imagen 4"/>
          <p:cNvPicPr>
            <a:picLocks noChangeAspect="1"/>
          </p:cNvPicPr>
          <p:nvPr/>
        </p:nvPicPr>
        <p:blipFill>
          <a:blip r:embed="rId3"/>
          <a:stretch>
            <a:fillRect/>
          </a:stretch>
        </p:blipFill>
        <p:spPr>
          <a:xfrm>
            <a:off x="6646550" y="4470336"/>
            <a:ext cx="2758677" cy="1803057"/>
          </a:xfrm>
          <a:prstGeom prst="rect">
            <a:avLst/>
          </a:prstGeom>
        </p:spPr>
      </p:pic>
      <p:sp>
        <p:nvSpPr>
          <p:cNvPr id="4" name="Rectángulo 3"/>
          <p:cNvSpPr/>
          <p:nvPr/>
        </p:nvSpPr>
        <p:spPr>
          <a:xfrm>
            <a:off x="963223" y="5567072"/>
            <a:ext cx="2983694" cy="338554"/>
          </a:xfrm>
          <a:prstGeom prst="rect">
            <a:avLst/>
          </a:prstGeom>
        </p:spPr>
        <p:txBody>
          <a:bodyPr wrap="square">
            <a:spAutoFit/>
          </a:bodyPr>
          <a:lstStyle/>
          <a:p>
            <a:r>
              <a:rPr lang="es-CL" sz="1600" dirty="0" err="1" smtClean="0">
                <a:solidFill>
                  <a:srgbClr val="0B0080"/>
                </a:solidFill>
                <a:latin typeface="Arial" panose="020B0604020202020204" pitchFamily="34" charset="0"/>
                <a:hlinkClick r:id="rId4" tooltip="Rudolph Hass"/>
              </a:rPr>
              <a:t>Mr</a:t>
            </a:r>
            <a:r>
              <a:rPr lang="es-CL" sz="1600" dirty="0" smtClean="0">
                <a:solidFill>
                  <a:srgbClr val="0B0080"/>
                </a:solidFill>
                <a:latin typeface="Arial" panose="020B0604020202020204" pitchFamily="34" charset="0"/>
                <a:hlinkClick r:id="rId4" tooltip="Rudolph Hass"/>
              </a:rPr>
              <a:t> and Mrs. </a:t>
            </a:r>
            <a:r>
              <a:rPr lang="es-CL" sz="1600" dirty="0" err="1" smtClean="0">
                <a:solidFill>
                  <a:srgbClr val="0B0080"/>
                </a:solidFill>
                <a:latin typeface="Arial" panose="020B0604020202020204" pitchFamily="34" charset="0"/>
                <a:hlinkClick r:id="rId4" tooltip="Rudolph Hass"/>
              </a:rPr>
              <a:t>Rudolph</a:t>
            </a:r>
            <a:r>
              <a:rPr lang="es-CL" sz="1600" dirty="0" smtClean="0">
                <a:solidFill>
                  <a:srgbClr val="0B0080"/>
                </a:solidFill>
                <a:latin typeface="Arial" panose="020B0604020202020204" pitchFamily="34" charset="0"/>
                <a:hlinkClick r:id="rId4" tooltip="Rudolph Hass"/>
              </a:rPr>
              <a:t> </a:t>
            </a:r>
            <a:r>
              <a:rPr lang="es-CL" sz="1600" dirty="0" err="1">
                <a:solidFill>
                  <a:srgbClr val="0B0080"/>
                </a:solidFill>
                <a:latin typeface="Arial" panose="020B0604020202020204" pitchFamily="34" charset="0"/>
                <a:hlinkClick r:id="rId4" tooltip="Rudolph Hass"/>
              </a:rPr>
              <a:t>Hass</a:t>
            </a:r>
            <a:r>
              <a:rPr lang="es-CL" sz="1600" dirty="0">
                <a:solidFill>
                  <a:srgbClr val="222222"/>
                </a:solidFill>
                <a:latin typeface="Arial" panose="020B0604020202020204" pitchFamily="34" charset="0"/>
              </a:rPr>
              <a:t>,</a:t>
            </a:r>
            <a:endParaRPr lang="es-CL" sz="1600" dirty="0"/>
          </a:p>
        </p:txBody>
      </p:sp>
      <p:pic>
        <p:nvPicPr>
          <p:cNvPr id="6" name="Imagen 5"/>
          <p:cNvPicPr>
            <a:picLocks noChangeAspect="1"/>
          </p:cNvPicPr>
          <p:nvPr/>
        </p:nvPicPr>
        <p:blipFill>
          <a:blip r:embed="rId5"/>
          <a:stretch>
            <a:fillRect/>
          </a:stretch>
        </p:blipFill>
        <p:spPr>
          <a:xfrm>
            <a:off x="1068615" y="1749674"/>
            <a:ext cx="2240896" cy="3665503"/>
          </a:xfrm>
          <a:prstGeom prst="rect">
            <a:avLst/>
          </a:prstGeom>
        </p:spPr>
      </p:pic>
      <p:pic>
        <p:nvPicPr>
          <p:cNvPr id="7" name="Imagen 6"/>
          <p:cNvPicPr>
            <a:picLocks noChangeAspect="1"/>
          </p:cNvPicPr>
          <p:nvPr/>
        </p:nvPicPr>
        <p:blipFill>
          <a:blip r:embed="rId6"/>
          <a:stretch>
            <a:fillRect/>
          </a:stretch>
        </p:blipFill>
        <p:spPr>
          <a:xfrm>
            <a:off x="3158798" y="1747467"/>
            <a:ext cx="5298190" cy="2611251"/>
          </a:xfrm>
          <a:prstGeom prst="rect">
            <a:avLst/>
          </a:prstGeom>
        </p:spPr>
      </p:pic>
      <p:sp>
        <p:nvSpPr>
          <p:cNvPr id="8" name="Rectángulo 7"/>
          <p:cNvSpPr/>
          <p:nvPr/>
        </p:nvSpPr>
        <p:spPr>
          <a:xfrm>
            <a:off x="3206655" y="4463048"/>
            <a:ext cx="5353189" cy="923330"/>
          </a:xfrm>
          <a:prstGeom prst="rect">
            <a:avLst/>
          </a:prstGeom>
        </p:spPr>
        <p:txBody>
          <a:bodyPr wrap="square">
            <a:spAutoFit/>
          </a:bodyPr>
          <a:lstStyle/>
          <a:p>
            <a:r>
              <a:rPr lang="en-US" dirty="0">
                <a:solidFill>
                  <a:srgbClr val="333333"/>
                </a:solidFill>
                <a:latin typeface="Arial" panose="020B0604020202020204" pitchFamily="34" charset="0"/>
              </a:rPr>
              <a:t>Hass Avocado Mother Tree, was planted by Rudolph Hass in the 1920s</a:t>
            </a:r>
            <a:r>
              <a:rPr lang="en-US" dirty="0" smtClean="0">
                <a:solidFill>
                  <a:srgbClr val="333333"/>
                </a:solidFill>
                <a:latin typeface="Arial" panose="020B0604020202020204" pitchFamily="34" charset="0"/>
              </a:rPr>
              <a:t>.</a:t>
            </a:r>
          </a:p>
          <a:p>
            <a:r>
              <a:rPr lang="en-US" dirty="0" smtClean="0">
                <a:solidFill>
                  <a:srgbClr val="333333"/>
                </a:solidFill>
                <a:latin typeface="Arial" panose="020B0604020202020204" pitchFamily="34" charset="0"/>
              </a:rPr>
              <a:t>The </a:t>
            </a:r>
            <a:r>
              <a:rPr lang="en-US" dirty="0" err="1" smtClean="0">
                <a:solidFill>
                  <a:srgbClr val="333333"/>
                </a:solidFill>
                <a:latin typeface="Arial" panose="020B0604020202020204" pitchFamily="34" charset="0"/>
              </a:rPr>
              <a:t>mather</a:t>
            </a:r>
            <a:r>
              <a:rPr lang="en-US" dirty="0" smtClean="0">
                <a:solidFill>
                  <a:srgbClr val="333333"/>
                </a:solidFill>
                <a:latin typeface="Arial" panose="020B0604020202020204" pitchFamily="34" charset="0"/>
              </a:rPr>
              <a:t> plant dead in 2002</a:t>
            </a:r>
            <a:r>
              <a:rPr lang="en-US" dirty="0">
                <a:solidFill>
                  <a:srgbClr val="333333"/>
                </a:solidFill>
                <a:latin typeface="Arial" panose="020B0604020202020204" pitchFamily="34" charset="0"/>
              </a:rPr>
              <a:t> </a:t>
            </a:r>
            <a:endParaRPr lang="es-CL" dirty="0"/>
          </a:p>
        </p:txBody>
      </p:sp>
      <p:pic>
        <p:nvPicPr>
          <p:cNvPr id="9" name="Imagen 8"/>
          <p:cNvPicPr>
            <a:picLocks noChangeAspect="1"/>
          </p:cNvPicPr>
          <p:nvPr/>
        </p:nvPicPr>
        <p:blipFill>
          <a:blip r:embed="rId7"/>
          <a:stretch>
            <a:fillRect/>
          </a:stretch>
        </p:blipFill>
        <p:spPr>
          <a:xfrm>
            <a:off x="6646551" y="24754"/>
            <a:ext cx="2398977" cy="984714"/>
          </a:xfrm>
          <a:prstGeom prst="rect">
            <a:avLst/>
          </a:prstGeom>
          <a:ln>
            <a:noFill/>
          </a:ln>
          <a:effectLst>
            <a:softEdge rad="112500"/>
          </a:effectLst>
        </p:spPr>
      </p:pic>
      <p:cxnSp>
        <p:nvCxnSpPr>
          <p:cNvPr id="10"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
        <p:nvSpPr>
          <p:cNvPr id="11" name="CuadroTexto 10"/>
          <p:cNvSpPr txBox="1"/>
          <p:nvPr/>
        </p:nvSpPr>
        <p:spPr>
          <a:xfrm>
            <a:off x="1414665" y="729423"/>
            <a:ext cx="5902037" cy="584775"/>
          </a:xfrm>
          <a:prstGeom prst="rect">
            <a:avLst/>
          </a:prstGeom>
          <a:noFill/>
        </p:spPr>
        <p:txBody>
          <a:bodyPr wrap="square" rtlCol="0">
            <a:spAutoFit/>
          </a:bodyPr>
          <a:lstStyle/>
          <a:p>
            <a:pPr algn="ctr"/>
            <a:r>
              <a:rPr lang="es-CL" sz="3200" b="1" dirty="0">
                <a:solidFill>
                  <a:srgbClr val="7030A0"/>
                </a:solidFill>
              </a:rPr>
              <a:t>¿Existe una la variedad perfecta?</a:t>
            </a:r>
          </a:p>
        </p:txBody>
      </p:sp>
    </p:spTree>
    <p:extLst>
      <p:ext uri="{BB962C8B-B14F-4D97-AF65-F5344CB8AC3E}">
        <p14:creationId xmlns:p14="http://schemas.microsoft.com/office/powerpoint/2010/main" val="393567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5375" y="546831"/>
            <a:ext cx="6953250" cy="1325563"/>
          </a:xfrm>
        </p:spPr>
        <p:txBody>
          <a:bodyPr>
            <a:noAutofit/>
          </a:bodyPr>
          <a:lstStyle/>
          <a:p>
            <a:pPr algn="ctr"/>
            <a:r>
              <a:rPr lang="es-CL" sz="3200" b="1" dirty="0">
                <a:solidFill>
                  <a:srgbClr val="C00000"/>
                </a:solidFill>
                <a:latin typeface="+mn-lt"/>
                <a:ea typeface="+mn-ea"/>
                <a:cs typeface="+mn-cs"/>
              </a:rPr>
              <a:t>¿Por que no tenemos variedades propias en fruticultura?</a:t>
            </a:r>
          </a:p>
        </p:txBody>
      </p:sp>
      <p:sp>
        <p:nvSpPr>
          <p:cNvPr id="3" name="2 Marcador de contenido"/>
          <p:cNvSpPr>
            <a:spLocks noGrp="1"/>
          </p:cNvSpPr>
          <p:nvPr>
            <p:ph idx="1"/>
          </p:nvPr>
        </p:nvSpPr>
        <p:spPr>
          <a:xfrm>
            <a:off x="628650" y="2117427"/>
            <a:ext cx="7886700" cy="4351338"/>
          </a:xfrm>
        </p:spPr>
        <p:txBody>
          <a:bodyPr>
            <a:normAutofit fontScale="92500" lnSpcReduction="10000"/>
          </a:bodyPr>
          <a:lstStyle/>
          <a:p>
            <a:r>
              <a:rPr lang="es-CL" sz="2700" dirty="0">
                <a:ea typeface="+mj-ea"/>
                <a:cs typeface="+mj-cs"/>
              </a:rPr>
              <a:t>Condiciones </a:t>
            </a:r>
            <a:r>
              <a:rPr lang="es-CL" sz="2700" dirty="0" err="1" smtClean="0">
                <a:ea typeface="+mj-ea"/>
                <a:cs typeface="+mj-cs"/>
              </a:rPr>
              <a:t>edafoclimáticas</a:t>
            </a:r>
            <a:r>
              <a:rPr lang="es-CL" sz="2700" dirty="0" smtClean="0">
                <a:ea typeface="+mj-ea"/>
                <a:cs typeface="+mj-cs"/>
              </a:rPr>
              <a:t> excepcionales.</a:t>
            </a:r>
            <a:endParaRPr lang="es-CL" sz="2700" dirty="0">
              <a:ea typeface="+mj-ea"/>
              <a:cs typeface="+mj-cs"/>
            </a:endParaRPr>
          </a:p>
          <a:p>
            <a:r>
              <a:rPr lang="es-CL" sz="2700" dirty="0">
                <a:ea typeface="+mj-ea"/>
                <a:cs typeface="+mj-cs"/>
              </a:rPr>
              <a:t>Fácil acceso a </a:t>
            </a:r>
            <a:r>
              <a:rPr lang="es-CL" sz="2700" dirty="0" smtClean="0">
                <a:ea typeface="+mj-ea"/>
                <a:cs typeface="+mj-cs"/>
              </a:rPr>
              <a:t>variedades extranjeras.</a:t>
            </a:r>
          </a:p>
          <a:p>
            <a:r>
              <a:rPr lang="es-CL" sz="2700" dirty="0" smtClean="0">
                <a:ea typeface="+mj-ea"/>
                <a:cs typeface="+mj-cs"/>
              </a:rPr>
              <a:t>La investigación en Chile esta organizada en programas de corto plazo.</a:t>
            </a:r>
          </a:p>
          <a:p>
            <a:r>
              <a:rPr lang="es-CL" sz="2700" dirty="0" smtClean="0">
                <a:ea typeface="+mj-ea"/>
                <a:cs typeface="+mj-cs"/>
              </a:rPr>
              <a:t>Muy poca tradición en la enseñanza de la genética.</a:t>
            </a:r>
          </a:p>
          <a:p>
            <a:endParaRPr lang="es-CL" sz="2700" dirty="0">
              <a:ea typeface="+mj-ea"/>
              <a:cs typeface="+mj-cs"/>
            </a:endParaRPr>
          </a:p>
          <a:p>
            <a:endParaRPr lang="es-CL" sz="2700" dirty="0" smtClean="0">
              <a:ea typeface="+mj-ea"/>
              <a:cs typeface="+mj-cs"/>
            </a:endParaRPr>
          </a:p>
          <a:p>
            <a:endParaRPr lang="es-CL" sz="2700" dirty="0">
              <a:ea typeface="+mj-ea"/>
              <a:cs typeface="+mj-cs"/>
            </a:endParaRPr>
          </a:p>
          <a:p>
            <a:pPr marL="0" indent="0" algn="ctr">
              <a:buNone/>
            </a:pPr>
            <a:r>
              <a:rPr lang="es-CL" sz="2700" dirty="0" smtClean="0">
                <a:ea typeface="+mj-ea"/>
                <a:cs typeface="+mj-cs"/>
              </a:rPr>
              <a:t>  Hoy en día representa una amenaza para la industria,</a:t>
            </a:r>
          </a:p>
          <a:p>
            <a:pPr marL="0" indent="0" algn="ctr">
              <a:buNone/>
            </a:pPr>
            <a:r>
              <a:rPr lang="es-CL" sz="2700" dirty="0" smtClean="0">
                <a:ea typeface="+mj-ea"/>
                <a:cs typeface="+mj-cs"/>
              </a:rPr>
              <a:t>Las variedades extranjeras tienen un acceso cada vez mas restringido, pago de royalties y sistema de clubes.</a:t>
            </a:r>
            <a:endParaRPr lang="es-CL" sz="2700" dirty="0">
              <a:ea typeface="+mj-ea"/>
              <a:cs typeface="+mj-cs"/>
            </a:endParaRPr>
          </a:p>
        </p:txBody>
      </p:sp>
      <p:sp>
        <p:nvSpPr>
          <p:cNvPr id="4" name="3 Flecha abajo"/>
          <p:cNvSpPr/>
          <p:nvPr/>
        </p:nvSpPr>
        <p:spPr>
          <a:xfrm>
            <a:off x="4028181" y="4293096"/>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9 Imagen" descr="Logo UC.png"/>
          <p:cNvPicPr>
            <a:picLocks noChangeAspect="1"/>
          </p:cNvPicPr>
          <p:nvPr/>
        </p:nvPicPr>
        <p:blipFill>
          <a:blip r:embed="rId2" cstate="email"/>
          <a:stretch>
            <a:fillRect/>
          </a:stretch>
        </p:blipFill>
        <p:spPr>
          <a:xfrm>
            <a:off x="403561" y="127357"/>
            <a:ext cx="1064652" cy="1298554"/>
          </a:xfrm>
          <a:prstGeom prst="rect">
            <a:avLst/>
          </a:prstGeom>
          <a:ln>
            <a:noFill/>
          </a:ln>
          <a:effectLst>
            <a:outerShdw blurRad="292100" dist="139700" dir="2700000" algn="tl" rotWithShape="0">
              <a:srgbClr val="333333">
                <a:alpha val="65000"/>
              </a:srgbClr>
            </a:outerShdw>
          </a:effectLst>
        </p:spPr>
      </p:pic>
      <p:cxnSp>
        <p:nvCxnSpPr>
          <p:cNvPr id="6" name="5 Conector recto"/>
          <p:cNvCxnSpPr/>
          <p:nvPr/>
        </p:nvCxnSpPr>
        <p:spPr>
          <a:xfrm>
            <a:off x="1468213" y="1872394"/>
            <a:ext cx="5840016" cy="0"/>
          </a:xfrm>
          <a:prstGeom prst="line">
            <a:avLst/>
          </a:prstGeom>
          <a:ln w="38100">
            <a:solidFill>
              <a:srgbClr val="CC3399"/>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2288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731215" y="1643063"/>
            <a:ext cx="6446847" cy="4178674"/>
          </a:xfrm>
          <a:prstGeom prst="rect">
            <a:avLst/>
          </a:prstGeom>
        </p:spPr>
      </p:pic>
      <p:pic>
        <p:nvPicPr>
          <p:cNvPr id="5" name="Imagen 4"/>
          <p:cNvPicPr>
            <a:picLocks noChangeAspect="1"/>
          </p:cNvPicPr>
          <p:nvPr/>
        </p:nvPicPr>
        <p:blipFill>
          <a:blip r:embed="rId3"/>
          <a:stretch>
            <a:fillRect/>
          </a:stretch>
        </p:blipFill>
        <p:spPr>
          <a:xfrm>
            <a:off x="6646551" y="3660896"/>
            <a:ext cx="2006426" cy="2676488"/>
          </a:xfrm>
          <a:prstGeom prst="rect">
            <a:avLst/>
          </a:prstGeom>
        </p:spPr>
      </p:pic>
      <p:pic>
        <p:nvPicPr>
          <p:cNvPr id="6" name="Imagen 5"/>
          <p:cNvPicPr>
            <a:picLocks noChangeAspect="1"/>
          </p:cNvPicPr>
          <p:nvPr/>
        </p:nvPicPr>
        <p:blipFill rotWithShape="1">
          <a:blip r:embed="rId4"/>
          <a:srcRect l="-4148" t="-39396" r="4148" b="39396"/>
          <a:stretch/>
        </p:blipFill>
        <p:spPr>
          <a:xfrm>
            <a:off x="309651" y="-698684"/>
            <a:ext cx="1088844" cy="1977340"/>
          </a:xfrm>
          <a:prstGeom prst="rect">
            <a:avLst/>
          </a:prstGeom>
        </p:spPr>
      </p:pic>
      <p:pic>
        <p:nvPicPr>
          <p:cNvPr id="8" name="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6551" y="1568649"/>
            <a:ext cx="1970217" cy="2626956"/>
          </a:xfrm>
          <a:prstGeom prst="rect">
            <a:avLst/>
          </a:prstGeom>
        </p:spPr>
      </p:pic>
      <p:pic>
        <p:nvPicPr>
          <p:cNvPr id="9" name="Imagen 8"/>
          <p:cNvPicPr>
            <a:picLocks noChangeAspect="1"/>
          </p:cNvPicPr>
          <p:nvPr/>
        </p:nvPicPr>
        <p:blipFill>
          <a:blip r:embed="rId6"/>
          <a:stretch>
            <a:fillRect/>
          </a:stretch>
        </p:blipFill>
        <p:spPr>
          <a:xfrm>
            <a:off x="822960" y="1168918"/>
            <a:ext cx="7882811" cy="109738"/>
          </a:xfrm>
          <a:prstGeom prst="rect">
            <a:avLst/>
          </a:prstGeom>
        </p:spPr>
      </p:pic>
    </p:spTree>
    <p:extLst>
      <p:ext uri="{BB962C8B-B14F-4D97-AF65-F5344CB8AC3E}">
        <p14:creationId xmlns:p14="http://schemas.microsoft.com/office/powerpoint/2010/main" val="98880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148" t="-39396" r="4148" b="39396"/>
          <a:stretch/>
        </p:blipFill>
        <p:spPr>
          <a:xfrm>
            <a:off x="73676" y="-645279"/>
            <a:ext cx="1074651" cy="1951566"/>
          </a:xfrm>
          <a:prstGeom prst="rect">
            <a:avLst/>
          </a:prstGeom>
        </p:spPr>
      </p:pic>
      <p:pic>
        <p:nvPicPr>
          <p:cNvPr id="7" name="Imagen 6"/>
          <p:cNvPicPr>
            <a:picLocks noChangeAspect="1"/>
          </p:cNvPicPr>
          <p:nvPr/>
        </p:nvPicPr>
        <p:blipFill>
          <a:blip r:embed="rId3"/>
          <a:stretch>
            <a:fillRect/>
          </a:stretch>
        </p:blipFill>
        <p:spPr>
          <a:xfrm>
            <a:off x="6646551" y="24754"/>
            <a:ext cx="2398977" cy="984714"/>
          </a:xfrm>
          <a:prstGeom prst="rect">
            <a:avLst/>
          </a:prstGeom>
          <a:ln>
            <a:noFill/>
          </a:ln>
          <a:effectLst>
            <a:softEdge rad="112500"/>
          </a:effectLst>
        </p:spPr>
      </p:pic>
      <p:sp>
        <p:nvSpPr>
          <p:cNvPr id="2" name="CuadroTexto 1"/>
          <p:cNvSpPr txBox="1"/>
          <p:nvPr/>
        </p:nvSpPr>
        <p:spPr>
          <a:xfrm>
            <a:off x="611001" y="1559955"/>
            <a:ext cx="3445844" cy="2246769"/>
          </a:xfrm>
          <a:prstGeom prst="rect">
            <a:avLst/>
          </a:prstGeom>
          <a:noFill/>
        </p:spPr>
        <p:txBody>
          <a:bodyPr wrap="square" rtlCol="0">
            <a:spAutoFit/>
          </a:bodyPr>
          <a:lstStyle/>
          <a:p>
            <a:r>
              <a:rPr lang="es-CL" sz="2800" b="1" dirty="0" smtClean="0">
                <a:solidFill>
                  <a:srgbClr val="401B5B"/>
                </a:solidFill>
              </a:rPr>
              <a:t>VARIEDADES ADAPTADAS A CADA OBJETIVO DE PRODUCCION Y A CADA ZONA</a:t>
            </a:r>
            <a:endParaRPr lang="es-CL" sz="2800" b="1" dirty="0">
              <a:solidFill>
                <a:srgbClr val="401B5B"/>
              </a:solidFill>
            </a:endParaRPr>
          </a:p>
        </p:txBody>
      </p:sp>
      <p:sp>
        <p:nvSpPr>
          <p:cNvPr id="4" name="CuadroTexto 3"/>
          <p:cNvSpPr txBox="1"/>
          <p:nvPr/>
        </p:nvSpPr>
        <p:spPr>
          <a:xfrm>
            <a:off x="4584879" y="1559955"/>
            <a:ext cx="3928056" cy="1384995"/>
          </a:xfrm>
          <a:prstGeom prst="rect">
            <a:avLst/>
          </a:prstGeom>
          <a:solidFill>
            <a:schemeClr val="accent1">
              <a:lumMod val="40000"/>
              <a:lumOff val="60000"/>
            </a:schemeClr>
          </a:solidFill>
        </p:spPr>
        <p:txBody>
          <a:bodyPr wrap="square" rtlCol="0">
            <a:spAutoFit/>
          </a:bodyPr>
          <a:lstStyle/>
          <a:p>
            <a:r>
              <a:rPr lang="es-CL" sz="2800" dirty="0" smtClean="0"/>
              <a:t>Alto grado de </a:t>
            </a:r>
            <a:r>
              <a:rPr lang="es-CL" sz="2800" b="1" dirty="0" smtClean="0">
                <a:solidFill>
                  <a:srgbClr val="C00000"/>
                </a:solidFill>
              </a:rPr>
              <a:t>rusticidad </a:t>
            </a:r>
          </a:p>
          <a:p>
            <a:r>
              <a:rPr lang="es-CL" sz="2800" dirty="0" smtClean="0"/>
              <a:t>Adaptación a una gran diversidad de ambientes</a:t>
            </a:r>
            <a:endParaRPr lang="es-CL" sz="2800" dirty="0"/>
          </a:p>
        </p:txBody>
      </p:sp>
      <p:sp>
        <p:nvSpPr>
          <p:cNvPr id="9" name="CuadroTexto 8"/>
          <p:cNvSpPr txBox="1"/>
          <p:nvPr/>
        </p:nvSpPr>
        <p:spPr>
          <a:xfrm>
            <a:off x="4687910" y="4363791"/>
            <a:ext cx="3928056" cy="1815882"/>
          </a:xfrm>
          <a:prstGeom prst="rect">
            <a:avLst/>
          </a:prstGeom>
          <a:solidFill>
            <a:schemeClr val="accent1">
              <a:lumMod val="40000"/>
              <a:lumOff val="60000"/>
            </a:schemeClr>
          </a:solidFill>
        </p:spPr>
        <p:txBody>
          <a:bodyPr wrap="square" rtlCol="0">
            <a:spAutoFit/>
          </a:bodyPr>
          <a:lstStyle/>
          <a:p>
            <a:r>
              <a:rPr lang="es-CL" sz="2800" dirty="0" smtClean="0"/>
              <a:t>Menor </a:t>
            </a:r>
            <a:r>
              <a:rPr lang="es-CL" sz="2800" b="1" dirty="0">
                <a:solidFill>
                  <a:srgbClr val="C00000"/>
                </a:solidFill>
              </a:rPr>
              <a:t>rusticidad </a:t>
            </a:r>
          </a:p>
          <a:p>
            <a:r>
              <a:rPr lang="es-CL" sz="2800" dirty="0" smtClean="0"/>
              <a:t>Adaptación a ambientes mas restringidos</a:t>
            </a:r>
          </a:p>
          <a:p>
            <a:r>
              <a:rPr lang="es-CL" sz="2800" dirty="0" smtClean="0"/>
              <a:t>MEJORES RESULTADOS </a:t>
            </a:r>
            <a:endParaRPr lang="es-CL" sz="2800" dirty="0"/>
          </a:p>
        </p:txBody>
      </p:sp>
      <p:sp>
        <p:nvSpPr>
          <p:cNvPr id="6" name="Flecha arriba y abajo 5"/>
          <p:cNvSpPr/>
          <p:nvPr/>
        </p:nvSpPr>
        <p:spPr>
          <a:xfrm>
            <a:off x="6355724" y="3135986"/>
            <a:ext cx="310145" cy="103676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p:cNvPicPr>
            <a:picLocks noChangeAspect="1"/>
          </p:cNvPicPr>
          <p:nvPr/>
        </p:nvPicPr>
        <p:blipFill rotWithShape="1">
          <a:blip r:embed="rId4"/>
          <a:srcRect l="296" t="45750" r="-296" b="2247"/>
          <a:stretch/>
        </p:blipFill>
        <p:spPr>
          <a:xfrm>
            <a:off x="301919" y="4363791"/>
            <a:ext cx="4152516" cy="1318848"/>
          </a:xfrm>
          <a:prstGeom prst="rect">
            <a:avLst/>
          </a:prstGeom>
        </p:spPr>
      </p:pic>
      <p:cxnSp>
        <p:nvCxnSpPr>
          <p:cNvPr id="11"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16255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39090" y="1971993"/>
            <a:ext cx="3241964" cy="954107"/>
          </a:xfrm>
          <a:prstGeom prst="rect">
            <a:avLst/>
          </a:prstGeom>
          <a:noFill/>
        </p:spPr>
        <p:txBody>
          <a:bodyPr wrap="square" rtlCol="0">
            <a:spAutoFit/>
          </a:bodyPr>
          <a:lstStyle/>
          <a:p>
            <a:r>
              <a:rPr lang="es-CL" sz="2800" dirty="0" smtClean="0">
                <a:solidFill>
                  <a:srgbClr val="C00000"/>
                </a:solidFill>
              </a:rPr>
              <a:t>PROGRAMAS PUBLICOS</a:t>
            </a:r>
            <a:endParaRPr lang="es-CL" sz="2800" dirty="0">
              <a:solidFill>
                <a:srgbClr val="C00000"/>
              </a:solidFill>
            </a:endParaRPr>
          </a:p>
        </p:txBody>
      </p:sp>
      <p:sp>
        <p:nvSpPr>
          <p:cNvPr id="5" name="CuadroTexto 4"/>
          <p:cNvSpPr txBox="1"/>
          <p:nvPr/>
        </p:nvSpPr>
        <p:spPr>
          <a:xfrm>
            <a:off x="4826858" y="1971993"/>
            <a:ext cx="2978728" cy="954107"/>
          </a:xfrm>
          <a:prstGeom prst="rect">
            <a:avLst/>
          </a:prstGeom>
          <a:noFill/>
        </p:spPr>
        <p:txBody>
          <a:bodyPr wrap="square" rtlCol="0">
            <a:spAutoFit/>
          </a:bodyPr>
          <a:lstStyle/>
          <a:p>
            <a:r>
              <a:rPr lang="es-CL" sz="2800" dirty="0">
                <a:solidFill>
                  <a:srgbClr val="401B5B"/>
                </a:solidFill>
              </a:rPr>
              <a:t>PROGRAMAS PRIVADOS</a:t>
            </a:r>
          </a:p>
        </p:txBody>
      </p:sp>
      <p:sp>
        <p:nvSpPr>
          <p:cNvPr id="6" name="CuadroTexto 5"/>
          <p:cNvSpPr txBox="1"/>
          <p:nvPr/>
        </p:nvSpPr>
        <p:spPr>
          <a:xfrm>
            <a:off x="1039090" y="3555484"/>
            <a:ext cx="3075710" cy="954107"/>
          </a:xfrm>
          <a:prstGeom prst="rect">
            <a:avLst/>
          </a:prstGeom>
          <a:noFill/>
        </p:spPr>
        <p:txBody>
          <a:bodyPr wrap="square" rtlCol="0">
            <a:spAutoFit/>
          </a:bodyPr>
          <a:lstStyle/>
          <a:p>
            <a:r>
              <a:rPr lang="es-CL" sz="2800" dirty="0" smtClean="0"/>
              <a:t>INSTITUTOS DE INVESTIGACION</a:t>
            </a:r>
            <a:endParaRPr lang="es-CL" sz="2800" dirty="0"/>
          </a:p>
        </p:txBody>
      </p:sp>
      <p:sp>
        <p:nvSpPr>
          <p:cNvPr id="8" name="Rectángulo 7"/>
          <p:cNvSpPr/>
          <p:nvPr/>
        </p:nvSpPr>
        <p:spPr>
          <a:xfrm>
            <a:off x="4826858" y="3555484"/>
            <a:ext cx="2543581" cy="523220"/>
          </a:xfrm>
          <a:prstGeom prst="rect">
            <a:avLst/>
          </a:prstGeom>
        </p:spPr>
        <p:txBody>
          <a:bodyPr wrap="none">
            <a:spAutoFit/>
          </a:bodyPr>
          <a:lstStyle/>
          <a:p>
            <a:r>
              <a:rPr lang="es-CL" sz="2800" dirty="0">
                <a:solidFill>
                  <a:srgbClr val="401B5B"/>
                </a:solidFill>
              </a:rPr>
              <a:t>UNIVERSIDADES</a:t>
            </a:r>
          </a:p>
        </p:txBody>
      </p:sp>
      <p:sp>
        <p:nvSpPr>
          <p:cNvPr id="9" name="Flecha derecha 8"/>
          <p:cNvSpPr/>
          <p:nvPr/>
        </p:nvSpPr>
        <p:spPr>
          <a:xfrm>
            <a:off x="3699164" y="2282788"/>
            <a:ext cx="886691" cy="294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Flecha derecha 9"/>
          <p:cNvSpPr/>
          <p:nvPr/>
        </p:nvSpPr>
        <p:spPr>
          <a:xfrm>
            <a:off x="3796144" y="3765228"/>
            <a:ext cx="886691" cy="294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1"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pic>
        <p:nvPicPr>
          <p:cNvPr id="12" name="Imagen 11"/>
          <p:cNvPicPr>
            <a:picLocks noChangeAspect="1"/>
          </p:cNvPicPr>
          <p:nvPr/>
        </p:nvPicPr>
        <p:blipFill>
          <a:blip r:embed="rId2"/>
          <a:stretch>
            <a:fillRect/>
          </a:stretch>
        </p:blipFill>
        <p:spPr>
          <a:xfrm>
            <a:off x="447571" y="296038"/>
            <a:ext cx="1030313" cy="1249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905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extLst>
              <a:ext uri="{28A0092B-C50C-407E-A947-70E740481C1C}">
                <a14:useLocalDpi xmlns:a14="http://schemas.microsoft.com/office/drawing/2010/main" val="0"/>
              </a:ext>
            </a:extLst>
          </a:blip>
          <a:srcRect t="17714" b="7228"/>
          <a:stretch/>
        </p:blipFill>
        <p:spPr bwMode="auto">
          <a:xfrm>
            <a:off x="1468213" y="2367116"/>
            <a:ext cx="6156684" cy="3364450"/>
          </a:xfrm>
          <a:prstGeom prst="rect">
            <a:avLst/>
          </a:prstGeom>
          <a:noFill/>
          <a:ln w="9525">
            <a:noFill/>
            <a:miter lim="800000"/>
            <a:headEnd/>
            <a:tailEnd/>
          </a:ln>
        </p:spPr>
      </p:pic>
      <p:sp>
        <p:nvSpPr>
          <p:cNvPr id="5" name="4 CuadroTexto"/>
          <p:cNvSpPr txBox="1"/>
          <p:nvPr/>
        </p:nvSpPr>
        <p:spPr>
          <a:xfrm>
            <a:off x="895636" y="1413009"/>
            <a:ext cx="7301838" cy="954107"/>
          </a:xfrm>
          <a:prstGeom prst="rect">
            <a:avLst/>
          </a:prstGeom>
          <a:solidFill>
            <a:schemeClr val="bg1"/>
          </a:solidFill>
        </p:spPr>
        <p:txBody>
          <a:bodyPr wrap="square" rtlCol="0">
            <a:spAutoFit/>
          </a:bodyPr>
          <a:lstStyle/>
          <a:p>
            <a:pPr algn="ctr"/>
            <a:r>
              <a:rPr lang="en-US" sz="2800" b="1" dirty="0" err="1">
                <a:solidFill>
                  <a:srgbClr val="C00000"/>
                </a:solidFill>
              </a:rPr>
              <a:t>Principales</a:t>
            </a:r>
            <a:r>
              <a:rPr lang="en-US" sz="2800" b="1" dirty="0">
                <a:solidFill>
                  <a:srgbClr val="C00000"/>
                </a:solidFill>
              </a:rPr>
              <a:t> </a:t>
            </a:r>
            <a:r>
              <a:rPr lang="en-US" sz="2800" b="1" dirty="0" err="1">
                <a:solidFill>
                  <a:srgbClr val="C00000"/>
                </a:solidFill>
              </a:rPr>
              <a:t>países</a:t>
            </a:r>
            <a:r>
              <a:rPr lang="en-US" sz="2800" b="1" dirty="0">
                <a:solidFill>
                  <a:srgbClr val="C00000"/>
                </a:solidFill>
              </a:rPr>
              <a:t> </a:t>
            </a:r>
            <a:r>
              <a:rPr lang="en-US" sz="2800" b="1" dirty="0" err="1">
                <a:solidFill>
                  <a:srgbClr val="C00000"/>
                </a:solidFill>
              </a:rPr>
              <a:t>exportadores</a:t>
            </a:r>
            <a:r>
              <a:rPr lang="en-US" sz="2800" b="1" dirty="0">
                <a:solidFill>
                  <a:srgbClr val="C00000"/>
                </a:solidFill>
              </a:rPr>
              <a:t> de </a:t>
            </a:r>
            <a:r>
              <a:rPr lang="en-US" sz="2800" b="1" dirty="0" err="1">
                <a:solidFill>
                  <a:srgbClr val="C00000"/>
                </a:solidFill>
              </a:rPr>
              <a:t>Frambuesa</a:t>
            </a:r>
            <a:r>
              <a:rPr lang="en-US" sz="2800" b="1" dirty="0">
                <a:solidFill>
                  <a:srgbClr val="C00000"/>
                </a:solidFill>
              </a:rPr>
              <a:t> </a:t>
            </a:r>
            <a:r>
              <a:rPr lang="es-ES" sz="2800" b="1" dirty="0">
                <a:solidFill>
                  <a:srgbClr val="C00000"/>
                </a:solidFill>
              </a:rPr>
              <a:t>(2010)</a:t>
            </a:r>
          </a:p>
        </p:txBody>
      </p:sp>
      <p:sp>
        <p:nvSpPr>
          <p:cNvPr id="7" name="6 Elipse"/>
          <p:cNvSpPr/>
          <p:nvPr/>
        </p:nvSpPr>
        <p:spPr>
          <a:xfrm rot="2515702">
            <a:off x="3384028" y="4367929"/>
            <a:ext cx="486054" cy="8156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6" name="9 Imagen" descr="Logo UC.png"/>
          <p:cNvPicPr>
            <a:picLocks noChangeAspect="1"/>
          </p:cNvPicPr>
          <p:nvPr/>
        </p:nvPicPr>
        <p:blipFill>
          <a:blip r:embed="rId3" cstate="email"/>
          <a:stretch>
            <a:fillRect/>
          </a:stretch>
        </p:blipFill>
        <p:spPr>
          <a:xfrm>
            <a:off x="403561" y="127357"/>
            <a:ext cx="1064652" cy="12985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1469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rotWithShape="1">
          <a:blip r:embed="rId2"/>
          <a:srcRect l="19266" t="16941" r="23987" b="8200"/>
          <a:stretch/>
        </p:blipFill>
        <p:spPr>
          <a:xfrm>
            <a:off x="366523" y="95534"/>
            <a:ext cx="8544612" cy="6337329"/>
          </a:xfrm>
          <a:prstGeom prst="rect">
            <a:avLst/>
          </a:prstGeom>
        </p:spPr>
      </p:pic>
    </p:spTree>
    <p:extLst>
      <p:ext uri="{BB962C8B-B14F-4D97-AF65-F5344CB8AC3E}">
        <p14:creationId xmlns:p14="http://schemas.microsoft.com/office/powerpoint/2010/main" val="357300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Gráfico"/>
          <p:cNvGraphicFramePr/>
          <p:nvPr>
            <p:extLst>
              <p:ext uri="{D42A27DB-BD31-4B8C-83A1-F6EECF244321}">
                <p14:modId xmlns:p14="http://schemas.microsoft.com/office/powerpoint/2010/main" val="1629146288"/>
              </p:ext>
            </p:extLst>
          </p:nvPr>
        </p:nvGraphicFramePr>
        <p:xfrm>
          <a:off x="829128" y="633101"/>
          <a:ext cx="7776864" cy="5328592"/>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n 1"/>
          <p:cNvPicPr>
            <a:picLocks noChangeAspect="1"/>
          </p:cNvPicPr>
          <p:nvPr/>
        </p:nvPicPr>
        <p:blipFill>
          <a:blip r:embed="rId4"/>
          <a:stretch>
            <a:fillRect/>
          </a:stretch>
        </p:blipFill>
        <p:spPr>
          <a:xfrm>
            <a:off x="0" y="0"/>
            <a:ext cx="1658256" cy="1889924"/>
          </a:xfrm>
          <a:prstGeom prst="rect">
            <a:avLst/>
          </a:prstGeom>
        </p:spPr>
      </p:pic>
    </p:spTree>
    <p:extLst>
      <p:ext uri="{BB962C8B-B14F-4D97-AF65-F5344CB8AC3E}">
        <p14:creationId xmlns:p14="http://schemas.microsoft.com/office/powerpoint/2010/main" val="3053251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78413" y="835263"/>
            <a:ext cx="7274486" cy="954107"/>
          </a:xfrm>
          <a:prstGeom prst="rect">
            <a:avLst/>
          </a:prstGeom>
          <a:noFill/>
        </p:spPr>
        <p:txBody>
          <a:bodyPr wrap="square" rtlCol="0">
            <a:spAutoFit/>
          </a:bodyPr>
          <a:lstStyle/>
          <a:p>
            <a:pPr algn="ctr"/>
            <a:r>
              <a:rPr lang="es-CL" sz="2800" dirty="0" smtClean="0">
                <a:solidFill>
                  <a:srgbClr val="C00000"/>
                </a:solidFill>
              </a:rPr>
              <a:t>Características generales del Mejoramiento Genético en relación a especies de Berries</a:t>
            </a:r>
            <a:endParaRPr lang="es-CL" sz="2000" dirty="0" smtClean="0"/>
          </a:p>
        </p:txBody>
      </p:sp>
      <p:cxnSp>
        <p:nvCxnSpPr>
          <p:cNvPr id="6" name="6 Conector recto"/>
          <p:cNvCxnSpPr/>
          <p:nvPr/>
        </p:nvCxnSpPr>
        <p:spPr>
          <a:xfrm>
            <a:off x="922312" y="2097146"/>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
        <p:nvSpPr>
          <p:cNvPr id="2" name="Rectángulo 1"/>
          <p:cNvSpPr/>
          <p:nvPr/>
        </p:nvSpPr>
        <p:spPr>
          <a:xfrm>
            <a:off x="854073" y="3882999"/>
            <a:ext cx="8289927" cy="1569660"/>
          </a:xfrm>
          <a:prstGeom prst="rect">
            <a:avLst/>
          </a:prstGeom>
        </p:spPr>
        <p:txBody>
          <a:bodyPr wrap="square">
            <a:spAutoFit/>
          </a:bodyPr>
          <a:lstStyle/>
          <a:p>
            <a:r>
              <a:rPr lang="es-CL" sz="3200" dirty="0">
                <a:solidFill>
                  <a:srgbClr val="7030A0"/>
                </a:solidFill>
              </a:rPr>
              <a:t>Los programas de mejoramiento en diversas partes del mundo ponen a disposición de la industria, nuevas variedades</a:t>
            </a:r>
            <a:r>
              <a:rPr lang="es-CL" sz="2800" dirty="0">
                <a:solidFill>
                  <a:srgbClr val="7030A0"/>
                </a:solidFill>
              </a:rPr>
              <a:t>.</a:t>
            </a:r>
          </a:p>
        </p:txBody>
      </p:sp>
      <p:sp>
        <p:nvSpPr>
          <p:cNvPr id="5" name="CuadroTexto 4"/>
          <p:cNvSpPr txBox="1"/>
          <p:nvPr/>
        </p:nvSpPr>
        <p:spPr>
          <a:xfrm>
            <a:off x="854073" y="2821063"/>
            <a:ext cx="6882683" cy="1077218"/>
          </a:xfrm>
          <a:prstGeom prst="rect">
            <a:avLst/>
          </a:prstGeom>
          <a:noFill/>
        </p:spPr>
        <p:txBody>
          <a:bodyPr wrap="square" rtlCol="0">
            <a:spAutoFit/>
          </a:bodyPr>
          <a:lstStyle/>
          <a:p>
            <a:r>
              <a:rPr lang="es-CL" sz="3200" dirty="0">
                <a:solidFill>
                  <a:srgbClr val="C00000"/>
                </a:solidFill>
              </a:rPr>
              <a:t>Gran dinamismo en el recambio varietal</a:t>
            </a:r>
            <a:r>
              <a:rPr lang="es-CL" sz="2400" dirty="0"/>
              <a:t>. </a:t>
            </a:r>
          </a:p>
          <a:p>
            <a:endParaRPr lang="es-CL" sz="3200" dirty="0"/>
          </a:p>
        </p:txBody>
      </p:sp>
      <p:pic>
        <p:nvPicPr>
          <p:cNvPr id="9" name="Imagen 8"/>
          <p:cNvPicPr>
            <a:picLocks noChangeAspect="1"/>
          </p:cNvPicPr>
          <p:nvPr/>
        </p:nvPicPr>
        <p:blipFill>
          <a:blip r:embed="rId2"/>
          <a:stretch>
            <a:fillRect/>
          </a:stretch>
        </p:blipFill>
        <p:spPr>
          <a:xfrm>
            <a:off x="0" y="0"/>
            <a:ext cx="1658256" cy="1889924"/>
          </a:xfrm>
          <a:prstGeom prst="rect">
            <a:avLst/>
          </a:prstGeom>
        </p:spPr>
      </p:pic>
    </p:spTree>
    <p:extLst>
      <p:ext uri="{BB962C8B-B14F-4D97-AF65-F5344CB8AC3E}">
        <p14:creationId xmlns:p14="http://schemas.microsoft.com/office/powerpoint/2010/main" val="3408532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114300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s-ES" sz="1350"/>
          </a:p>
        </p:txBody>
      </p:sp>
      <p:sp>
        <p:nvSpPr>
          <p:cNvPr id="18440" name="Rectangle 8"/>
          <p:cNvSpPr>
            <a:spLocks noChangeArrowheads="1"/>
          </p:cNvSpPr>
          <p:nvPr/>
        </p:nvSpPr>
        <p:spPr bwMode="auto">
          <a:xfrm>
            <a:off x="1613815" y="3104202"/>
            <a:ext cx="350096" cy="219291"/>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r>
              <a:rPr lang="es-ES_tradnl" sz="975" b="1" dirty="0">
                <a:latin typeface="Trajan" charset="0"/>
                <a:ea typeface="Times New Roman" pitchFamily="18" charset="0"/>
                <a:cs typeface="Arial" pitchFamily="34" charset="0"/>
              </a:rPr>
              <a:t>      </a:t>
            </a:r>
            <a:endParaRPr lang="es-ES_tradnl" sz="1350" dirty="0">
              <a:latin typeface="Arial" pitchFamily="34" charset="0"/>
              <a:cs typeface="Arial" pitchFamily="34" charset="0"/>
            </a:endParaRPr>
          </a:p>
        </p:txBody>
      </p:sp>
      <p:grpSp>
        <p:nvGrpSpPr>
          <p:cNvPr id="2" name="12 Grupo"/>
          <p:cNvGrpSpPr/>
          <p:nvPr/>
        </p:nvGrpSpPr>
        <p:grpSpPr>
          <a:xfrm>
            <a:off x="2941404" y="432445"/>
            <a:ext cx="2959599" cy="809271"/>
            <a:chOff x="2267744" y="476672"/>
            <a:chExt cx="2880320" cy="720080"/>
          </a:xfrm>
        </p:grpSpPr>
        <p:pic>
          <p:nvPicPr>
            <p:cNvPr id="18436" name="Imagen 10" descr="logo_nuevo_inia.jpg"/>
            <p:cNvPicPr>
              <a:picLocks noChangeAspect="1" noChangeArrowheads="1"/>
            </p:cNvPicPr>
            <p:nvPr/>
          </p:nvPicPr>
          <p:blipFill>
            <a:blip r:embed="rId3" cstate="print"/>
            <a:srcRect/>
            <a:stretch>
              <a:fillRect/>
            </a:stretch>
          </p:blipFill>
          <p:spPr bwMode="auto">
            <a:xfrm>
              <a:off x="2267744" y="482377"/>
              <a:ext cx="790575" cy="714375"/>
            </a:xfrm>
            <a:prstGeom prst="rect">
              <a:avLst/>
            </a:prstGeom>
            <a:ln>
              <a:noFill/>
            </a:ln>
            <a:effectLst>
              <a:outerShdw blurRad="292100" dist="139700" dir="2700000" algn="tl" rotWithShape="0">
                <a:srgbClr val="333333">
                  <a:alpha val="65000"/>
                </a:srgbClr>
              </a:outerShdw>
            </a:effectLst>
          </p:spPr>
        </p:pic>
        <p:pic>
          <p:nvPicPr>
            <p:cNvPr id="16" name="15 Imagen" descr="CORFO.jpg"/>
            <p:cNvPicPr>
              <a:picLocks noChangeAspect="1"/>
            </p:cNvPicPr>
            <p:nvPr/>
          </p:nvPicPr>
          <p:blipFill>
            <a:blip r:embed="rId4" cstate="print"/>
            <a:stretch>
              <a:fillRect/>
            </a:stretch>
          </p:blipFill>
          <p:spPr>
            <a:xfrm>
              <a:off x="3640919" y="476672"/>
              <a:ext cx="1507145" cy="648072"/>
            </a:xfrm>
            <a:prstGeom prst="rect">
              <a:avLst/>
            </a:prstGeom>
            <a:ln>
              <a:noFill/>
            </a:ln>
            <a:effectLst>
              <a:outerShdw blurRad="292100" dist="139700" dir="2700000" algn="tl" rotWithShape="0">
                <a:srgbClr val="333333">
                  <a:alpha val="65000"/>
                </a:srgbClr>
              </a:outerShdw>
            </a:effectLst>
          </p:spPr>
        </p:pic>
      </p:grpSp>
      <p:sp>
        <p:nvSpPr>
          <p:cNvPr id="14" name="1 Título"/>
          <p:cNvSpPr txBox="1">
            <a:spLocks/>
          </p:cNvSpPr>
          <p:nvPr/>
        </p:nvSpPr>
        <p:spPr>
          <a:xfrm>
            <a:off x="1545394" y="1208272"/>
            <a:ext cx="5829300" cy="2810135"/>
          </a:xfrm>
          <a:prstGeom prst="rect">
            <a:avLst/>
          </a:prstGeom>
        </p:spPr>
        <p:txBody>
          <a:bodyPr vert="horz" lIns="68580" tIns="34290" rIns="68580" bIns="34290" rtlCol="0" anchor="ctr">
            <a:normAutofit fontScale="45000" lnSpcReduction="20000"/>
          </a:bodyPr>
          <a:lstStyle/>
          <a:p>
            <a:pPr algn="ctr">
              <a:spcBef>
                <a:spcPct val="0"/>
              </a:spcBef>
              <a:defRPr/>
            </a:pPr>
            <a:r>
              <a:rPr lang="es-ES" sz="3300" dirty="0">
                <a:latin typeface="+mj-lt"/>
                <a:ea typeface="+mj-ea"/>
                <a:cs typeface="+mj-cs"/>
              </a:rPr>
              <a:t/>
            </a:r>
            <a:br>
              <a:rPr lang="es-ES" sz="3300" dirty="0">
                <a:latin typeface="+mj-lt"/>
                <a:ea typeface="+mj-ea"/>
                <a:cs typeface="+mj-cs"/>
              </a:rPr>
            </a:br>
            <a:r>
              <a:rPr lang="es-ES_tradnl" sz="3300" b="1" dirty="0">
                <a:latin typeface="+mj-lt"/>
                <a:ea typeface="+mj-ea"/>
                <a:cs typeface="+mj-cs"/>
              </a:rPr>
              <a:t>                  </a:t>
            </a:r>
            <a:r>
              <a:rPr lang="es-ES" sz="3300" dirty="0">
                <a:latin typeface="+mj-lt"/>
                <a:ea typeface="+mj-ea"/>
                <a:cs typeface="+mj-cs"/>
              </a:rPr>
              <a:t/>
            </a:r>
            <a:br>
              <a:rPr lang="es-ES" sz="3300" dirty="0">
                <a:latin typeface="+mj-lt"/>
                <a:ea typeface="+mj-ea"/>
                <a:cs typeface="+mj-cs"/>
              </a:rPr>
            </a:br>
            <a:r>
              <a:rPr lang="es-ES" sz="3300" dirty="0">
                <a:latin typeface="+mj-lt"/>
                <a:ea typeface="+mj-ea"/>
                <a:cs typeface="+mj-cs"/>
              </a:rPr>
              <a:t/>
            </a:r>
            <a:br>
              <a:rPr lang="es-ES" sz="3300" dirty="0">
                <a:latin typeface="+mj-lt"/>
                <a:ea typeface="+mj-ea"/>
                <a:cs typeface="+mj-cs"/>
              </a:rPr>
            </a:br>
            <a:r>
              <a:rPr lang="es-ES" sz="3300" b="1" i="1" dirty="0">
                <a:latin typeface="+mj-lt"/>
                <a:ea typeface="+mj-ea"/>
                <a:cs typeface="+mj-cs"/>
              </a:rPr>
              <a:t>PROGRAMA </a:t>
            </a:r>
          </a:p>
          <a:p>
            <a:pPr algn="ctr">
              <a:spcBef>
                <a:spcPct val="0"/>
              </a:spcBef>
              <a:defRPr/>
            </a:pPr>
            <a:r>
              <a:rPr lang="es-ES" sz="3300" i="1" dirty="0">
                <a:latin typeface="+mj-lt"/>
                <a:ea typeface="+mj-ea"/>
                <a:cs typeface="+mj-cs"/>
              </a:rPr>
              <a:t/>
            </a:r>
            <a:br>
              <a:rPr lang="es-ES" sz="3300" i="1" dirty="0">
                <a:latin typeface="+mj-lt"/>
                <a:ea typeface="+mj-ea"/>
                <a:cs typeface="+mj-cs"/>
              </a:rPr>
            </a:br>
            <a:r>
              <a:rPr lang="es-ES_tradnl" sz="6200" b="1" dirty="0" smtClean="0">
                <a:solidFill>
                  <a:srgbClr val="C00000"/>
                </a:solidFill>
              </a:rPr>
              <a:t>Mejoramiento </a:t>
            </a:r>
            <a:r>
              <a:rPr lang="es-ES_tradnl" sz="6200" b="1" dirty="0">
                <a:solidFill>
                  <a:srgbClr val="C00000"/>
                </a:solidFill>
              </a:rPr>
              <a:t>genético del </a:t>
            </a:r>
            <a:r>
              <a:rPr lang="es-ES_tradnl" sz="6200" b="1" dirty="0" smtClean="0">
                <a:solidFill>
                  <a:srgbClr val="C00000"/>
                </a:solidFill>
              </a:rPr>
              <a:t>frambueso</a:t>
            </a:r>
            <a:r>
              <a:rPr lang="es-ES" sz="4500" i="1" dirty="0">
                <a:latin typeface="+mj-lt"/>
                <a:ea typeface="+mj-ea"/>
                <a:cs typeface="+mj-cs"/>
              </a:rPr>
              <a:t/>
            </a:r>
            <a:br>
              <a:rPr lang="es-ES" sz="4500" i="1" dirty="0">
                <a:latin typeface="+mj-lt"/>
                <a:ea typeface="+mj-ea"/>
                <a:cs typeface="+mj-cs"/>
              </a:rPr>
            </a:br>
            <a:r>
              <a:rPr lang="es-ES" sz="4500" dirty="0">
                <a:latin typeface="+mj-lt"/>
                <a:ea typeface="+mj-ea"/>
                <a:cs typeface="+mj-cs"/>
              </a:rPr>
              <a:t/>
            </a:r>
            <a:br>
              <a:rPr lang="es-ES" sz="4500" dirty="0">
                <a:latin typeface="+mj-lt"/>
                <a:ea typeface="+mj-ea"/>
                <a:cs typeface="+mj-cs"/>
              </a:rPr>
            </a:br>
            <a:r>
              <a:rPr lang="es-ES" sz="3300" dirty="0">
                <a:latin typeface="+mj-lt"/>
                <a:ea typeface="+mj-ea"/>
                <a:cs typeface="+mj-cs"/>
              </a:rPr>
              <a:t/>
            </a:r>
            <a:br>
              <a:rPr lang="es-ES" sz="3300" dirty="0">
                <a:latin typeface="+mj-lt"/>
                <a:ea typeface="+mj-ea"/>
                <a:cs typeface="+mj-cs"/>
              </a:rPr>
            </a:br>
            <a:r>
              <a:rPr lang="es-ES" sz="3300" dirty="0">
                <a:latin typeface="+mj-lt"/>
                <a:ea typeface="+mj-ea"/>
                <a:cs typeface="+mj-cs"/>
              </a:rPr>
              <a:t/>
            </a:r>
            <a:br>
              <a:rPr lang="es-ES" sz="3300" dirty="0">
                <a:latin typeface="+mj-lt"/>
                <a:ea typeface="+mj-ea"/>
                <a:cs typeface="+mj-cs"/>
              </a:rPr>
            </a:br>
            <a:r>
              <a:rPr lang="es-ES" sz="1650" dirty="0">
                <a:latin typeface="+mj-lt"/>
                <a:ea typeface="+mj-ea"/>
                <a:cs typeface="+mj-cs"/>
              </a:rPr>
              <a:t/>
            </a:r>
            <a:br>
              <a:rPr lang="es-ES" sz="1650" dirty="0">
                <a:latin typeface="+mj-lt"/>
                <a:ea typeface="+mj-ea"/>
                <a:cs typeface="+mj-cs"/>
              </a:rPr>
            </a:br>
            <a:r>
              <a:rPr lang="es-ES_tradnl" sz="3300" b="1" dirty="0">
                <a:latin typeface="+mj-lt"/>
                <a:ea typeface="+mj-ea"/>
                <a:cs typeface="+mj-cs"/>
              </a:rPr>
              <a:t>                    </a:t>
            </a:r>
            <a:endParaRPr lang="es-ES" sz="3300" dirty="0">
              <a:latin typeface="+mj-lt"/>
              <a:ea typeface="+mj-ea"/>
              <a:cs typeface="+mj-cs"/>
            </a:endParaRPr>
          </a:p>
        </p:txBody>
      </p:sp>
      <p:sp>
        <p:nvSpPr>
          <p:cNvPr id="15" name="14 Rectángulo"/>
          <p:cNvSpPr/>
          <p:nvPr/>
        </p:nvSpPr>
        <p:spPr>
          <a:xfrm>
            <a:off x="1387986" y="3506457"/>
            <a:ext cx="7056656" cy="369332"/>
          </a:xfrm>
          <a:prstGeom prst="rect">
            <a:avLst/>
          </a:prstGeom>
        </p:spPr>
        <p:txBody>
          <a:bodyPr wrap="square">
            <a:spAutoFit/>
          </a:bodyPr>
          <a:lstStyle/>
          <a:p>
            <a:r>
              <a:rPr lang="es-CL" i="1" u="sng" dirty="0">
                <a:solidFill>
                  <a:prstClr val="black"/>
                </a:solidFill>
              </a:rPr>
              <a:t>Presentado</a:t>
            </a:r>
            <a:r>
              <a:rPr lang="es-CL" i="1" dirty="0">
                <a:solidFill>
                  <a:prstClr val="black"/>
                </a:solidFill>
              </a:rPr>
              <a:t> a INNOVA - CORFO en Enero de 2008, con el apoyo de FIA</a:t>
            </a:r>
            <a:endParaRPr lang="es-ES" i="1" dirty="0">
              <a:solidFill>
                <a:prstClr val="black"/>
              </a:solidFill>
            </a:endParaRPr>
          </a:p>
        </p:txBody>
      </p:sp>
      <p:sp>
        <p:nvSpPr>
          <p:cNvPr id="17" name="16 Rectángulo"/>
          <p:cNvSpPr/>
          <p:nvPr/>
        </p:nvSpPr>
        <p:spPr>
          <a:xfrm>
            <a:off x="1399768" y="3892937"/>
            <a:ext cx="2916324" cy="369332"/>
          </a:xfrm>
          <a:prstGeom prst="rect">
            <a:avLst/>
          </a:prstGeom>
        </p:spPr>
        <p:txBody>
          <a:bodyPr wrap="square">
            <a:spAutoFit/>
          </a:bodyPr>
          <a:lstStyle/>
          <a:p>
            <a:pPr marL="257175" indent="-257175">
              <a:spcBef>
                <a:spcPct val="20000"/>
              </a:spcBef>
            </a:pPr>
            <a:r>
              <a:rPr lang="es-CL" i="1" u="sng" dirty="0"/>
              <a:t>Inicio</a:t>
            </a:r>
            <a:r>
              <a:rPr lang="es-CL" i="1" dirty="0"/>
              <a:t>:  Enero 2009 </a:t>
            </a:r>
            <a:endParaRPr lang="es-ES_tradnl" i="1" dirty="0"/>
          </a:p>
        </p:txBody>
      </p:sp>
      <p:sp>
        <p:nvSpPr>
          <p:cNvPr id="18" name="17 CuadroTexto"/>
          <p:cNvSpPr txBox="1"/>
          <p:nvPr/>
        </p:nvSpPr>
        <p:spPr>
          <a:xfrm>
            <a:off x="1399768" y="4340122"/>
            <a:ext cx="5508612" cy="369332"/>
          </a:xfrm>
          <a:prstGeom prst="rect">
            <a:avLst/>
          </a:prstGeom>
          <a:noFill/>
        </p:spPr>
        <p:txBody>
          <a:bodyPr wrap="square" rtlCol="0">
            <a:spAutoFit/>
          </a:bodyPr>
          <a:lstStyle/>
          <a:p>
            <a:r>
              <a:rPr lang="es-ES" i="1" u="sng" dirty="0"/>
              <a:t>Beneficiaria</a:t>
            </a:r>
            <a:r>
              <a:rPr lang="es-ES" i="1" dirty="0"/>
              <a:t>: Pontificia Universidad Católica de Chile</a:t>
            </a:r>
          </a:p>
        </p:txBody>
      </p:sp>
      <p:sp>
        <p:nvSpPr>
          <p:cNvPr id="19" name="18 CuadroTexto"/>
          <p:cNvSpPr txBox="1"/>
          <p:nvPr/>
        </p:nvSpPr>
        <p:spPr>
          <a:xfrm>
            <a:off x="1399768" y="4756937"/>
            <a:ext cx="5508612" cy="369332"/>
          </a:xfrm>
          <a:prstGeom prst="rect">
            <a:avLst/>
          </a:prstGeom>
          <a:noFill/>
        </p:spPr>
        <p:txBody>
          <a:bodyPr wrap="square" rtlCol="0">
            <a:spAutoFit/>
          </a:bodyPr>
          <a:lstStyle/>
          <a:p>
            <a:r>
              <a:rPr lang="es-ES" i="1" u="sng" dirty="0" err="1"/>
              <a:t>Coejecutor</a:t>
            </a:r>
            <a:r>
              <a:rPr lang="es-ES" i="1" dirty="0"/>
              <a:t>: Instituto de Investigaciones Agropecuarias</a:t>
            </a:r>
          </a:p>
        </p:txBody>
      </p:sp>
      <p:sp>
        <p:nvSpPr>
          <p:cNvPr id="20" name="19 CuadroTexto"/>
          <p:cNvSpPr txBox="1"/>
          <p:nvPr/>
        </p:nvSpPr>
        <p:spPr>
          <a:xfrm>
            <a:off x="1399768" y="5202851"/>
            <a:ext cx="7219950" cy="369332"/>
          </a:xfrm>
          <a:prstGeom prst="rect">
            <a:avLst/>
          </a:prstGeom>
          <a:noFill/>
        </p:spPr>
        <p:txBody>
          <a:bodyPr wrap="square" rtlCol="0">
            <a:spAutoFit/>
          </a:bodyPr>
          <a:lstStyle/>
          <a:p>
            <a:r>
              <a:rPr lang="es-ES" i="1" u="sng" dirty="0"/>
              <a:t>Co- Financiado</a:t>
            </a:r>
            <a:r>
              <a:rPr lang="es-ES" i="1" dirty="0"/>
              <a:t>:  Consorcio Tecnológico de la Fruta y la FDF</a:t>
            </a:r>
            <a:endParaRPr lang="es-ES" sz="2100" i="1" dirty="0"/>
          </a:p>
        </p:txBody>
      </p:sp>
      <p:pic>
        <p:nvPicPr>
          <p:cNvPr id="22" name="9 Imagen" descr="Logo UC.png"/>
          <p:cNvPicPr>
            <a:picLocks noChangeAspect="1"/>
          </p:cNvPicPr>
          <p:nvPr/>
        </p:nvPicPr>
        <p:blipFill>
          <a:blip r:embed="rId5" cstate="email"/>
          <a:stretch>
            <a:fillRect/>
          </a:stretch>
        </p:blipFill>
        <p:spPr>
          <a:xfrm>
            <a:off x="985821" y="291900"/>
            <a:ext cx="895633" cy="1092400"/>
          </a:xfrm>
          <a:prstGeom prst="rect">
            <a:avLst/>
          </a:prstGeom>
          <a:ln>
            <a:noFill/>
          </a:ln>
          <a:effectLst>
            <a:outerShdw blurRad="292100" dist="139700" dir="2700000" algn="tl" rotWithShape="0">
              <a:srgbClr val="333333">
                <a:alpha val="65000"/>
              </a:srgbClr>
            </a:outerShdw>
          </a:effectLst>
        </p:spPr>
      </p:pic>
      <p:cxnSp>
        <p:nvCxnSpPr>
          <p:cNvPr id="23" name="5 Conector recto"/>
          <p:cNvCxnSpPr/>
          <p:nvPr/>
        </p:nvCxnSpPr>
        <p:spPr>
          <a:xfrm>
            <a:off x="1575622" y="3166771"/>
            <a:ext cx="5840016" cy="0"/>
          </a:xfrm>
          <a:prstGeom prst="line">
            <a:avLst/>
          </a:prstGeom>
          <a:ln w="38100">
            <a:solidFill>
              <a:srgbClr val="CC3399"/>
            </a:solidFill>
          </a:ln>
        </p:spPr>
        <p:style>
          <a:lnRef idx="3">
            <a:schemeClr val="accent6"/>
          </a:lnRef>
          <a:fillRef idx="0">
            <a:schemeClr val="accent6"/>
          </a:fillRef>
          <a:effectRef idx="2">
            <a:schemeClr val="accent6"/>
          </a:effectRef>
          <a:fontRef idx="minor">
            <a:schemeClr val="tx1"/>
          </a:fontRef>
        </p:style>
      </p:cxnSp>
      <p:pic>
        <p:nvPicPr>
          <p:cNvPr id="24" name="Imagen 23"/>
          <p:cNvPicPr>
            <a:picLocks noChangeAspect="1"/>
          </p:cNvPicPr>
          <p:nvPr/>
        </p:nvPicPr>
        <p:blipFill>
          <a:blip r:embed="rId6"/>
          <a:stretch>
            <a:fillRect/>
          </a:stretch>
        </p:blipFill>
        <p:spPr>
          <a:xfrm>
            <a:off x="6753540" y="438857"/>
            <a:ext cx="1850753" cy="841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7616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idx="4294967295"/>
          </p:nvPr>
        </p:nvSpPr>
        <p:spPr>
          <a:xfrm>
            <a:off x="1323378" y="250153"/>
            <a:ext cx="6172200" cy="857250"/>
          </a:xfrm>
        </p:spPr>
        <p:txBody>
          <a:bodyPr>
            <a:normAutofit/>
          </a:bodyPr>
          <a:lstStyle/>
          <a:p>
            <a:pPr algn="ctr" eaLnBrk="1" hangingPunct="1"/>
            <a:r>
              <a:rPr lang="es-CL" sz="2800" b="1" dirty="0">
                <a:solidFill>
                  <a:srgbClr val="C00000"/>
                </a:solidFill>
                <a:latin typeface="+mn-lt"/>
                <a:ea typeface="+mn-ea"/>
                <a:cs typeface="+mn-cs"/>
              </a:rPr>
              <a:t>Objetivo General </a:t>
            </a:r>
          </a:p>
        </p:txBody>
      </p:sp>
      <p:sp>
        <p:nvSpPr>
          <p:cNvPr id="172035" name="Rectangle 3"/>
          <p:cNvSpPr>
            <a:spLocks noGrp="1" noChangeArrowheads="1"/>
          </p:cNvSpPr>
          <p:nvPr>
            <p:ph type="body" sz="half" idx="4294967295"/>
          </p:nvPr>
        </p:nvSpPr>
        <p:spPr>
          <a:xfrm>
            <a:off x="1323378" y="947348"/>
            <a:ext cx="7040880" cy="4648233"/>
          </a:xfrm>
        </p:spPr>
        <p:txBody>
          <a:bodyPr>
            <a:normAutofit/>
          </a:bodyPr>
          <a:lstStyle/>
          <a:p>
            <a:pPr marL="0" indent="0" algn="ctr">
              <a:buNone/>
            </a:pPr>
            <a:endParaRPr lang="es-CL" sz="1800" i="1" dirty="0"/>
          </a:p>
          <a:p>
            <a:pPr marL="0" indent="0" algn="ctr">
              <a:buNone/>
            </a:pPr>
            <a:r>
              <a:rPr lang="es-CL" sz="2400" i="1" dirty="0"/>
              <a:t>Establecer un programa de mejoramiento genético de frambuesas en Chile mediante métodos tradicionales (</a:t>
            </a:r>
            <a:r>
              <a:rPr lang="es-ES" sz="2400" i="1" dirty="0"/>
              <a:t>cruzamientos y selección)</a:t>
            </a:r>
            <a:endParaRPr lang="es-CL" sz="2400" i="1" dirty="0"/>
          </a:p>
          <a:p>
            <a:pPr marL="0" indent="0" algn="ctr">
              <a:buNone/>
            </a:pPr>
            <a:endParaRPr lang="es-CL" sz="1800" i="1" dirty="0"/>
          </a:p>
          <a:p>
            <a:pPr marL="0" indent="0">
              <a:buNone/>
            </a:pPr>
            <a:endParaRPr lang="es-CL" sz="1800" dirty="0" smtClean="0"/>
          </a:p>
          <a:p>
            <a:pPr marL="0" indent="0">
              <a:buNone/>
            </a:pPr>
            <a:endParaRPr lang="es-CL" sz="1800" dirty="0"/>
          </a:p>
          <a:p>
            <a:pPr marL="0" indent="0">
              <a:buNone/>
            </a:pPr>
            <a:endParaRPr lang="es-CL" sz="1800" dirty="0"/>
          </a:p>
          <a:p>
            <a:pPr marL="0" indent="0" algn="ctr">
              <a:buNone/>
            </a:pPr>
            <a:r>
              <a:rPr lang="es-ES" sz="2400" i="1" dirty="0" smtClean="0"/>
              <a:t>Obtener  </a:t>
            </a:r>
            <a:r>
              <a:rPr lang="es-ES" sz="2400" i="1" dirty="0">
                <a:solidFill>
                  <a:srgbClr val="FF0000"/>
                </a:solidFill>
              </a:rPr>
              <a:t>nuevos genotipos  sobresalientes</a:t>
            </a:r>
            <a:r>
              <a:rPr lang="es-ES" sz="2400" i="1" dirty="0"/>
              <a:t>, adaptados a condiciones agroecológicas chilenas, y a las nuevas exigencias de los mercados nacional e internacional para el consumo fresco y agroindustrial</a:t>
            </a:r>
            <a:r>
              <a:rPr lang="es-CL" sz="2400" i="1" dirty="0"/>
              <a:t> .</a:t>
            </a:r>
          </a:p>
        </p:txBody>
      </p:sp>
      <p:sp>
        <p:nvSpPr>
          <p:cNvPr id="172037" name="AutoShape 5"/>
          <p:cNvSpPr>
            <a:spLocks noChangeArrowheads="1"/>
          </p:cNvSpPr>
          <p:nvPr/>
        </p:nvSpPr>
        <p:spPr bwMode="auto">
          <a:xfrm>
            <a:off x="4271748" y="2690949"/>
            <a:ext cx="365565" cy="1021242"/>
          </a:xfrm>
          <a:prstGeom prst="downArrow">
            <a:avLst>
              <a:gd name="adj1" fmla="val 50000"/>
              <a:gd name="adj2" fmla="val 42846"/>
            </a:avLst>
          </a:prstGeom>
          <a:solidFill>
            <a:srgbClr val="CC3399"/>
          </a:solidFill>
          <a:ln w="9525">
            <a:solidFill>
              <a:schemeClr val="tx1"/>
            </a:solidFill>
            <a:miter lim="800000"/>
            <a:headEnd/>
            <a:tailEnd/>
          </a:ln>
        </p:spPr>
        <p:txBody>
          <a:bodyPr wrap="none" anchor="ctr"/>
          <a:lstStyle/>
          <a:p>
            <a:endParaRPr lang="es-ES" sz="2100">
              <a:solidFill>
                <a:srgbClr val="CC3399"/>
              </a:solidFill>
            </a:endParaRPr>
          </a:p>
        </p:txBody>
      </p:sp>
      <p:cxnSp>
        <p:nvCxnSpPr>
          <p:cNvPr id="6" name="5 Conector recto"/>
          <p:cNvCxnSpPr/>
          <p:nvPr/>
        </p:nvCxnSpPr>
        <p:spPr>
          <a:xfrm>
            <a:off x="1678779" y="1164248"/>
            <a:ext cx="5840016" cy="0"/>
          </a:xfrm>
          <a:prstGeom prst="line">
            <a:avLst/>
          </a:prstGeom>
          <a:ln w="38100">
            <a:solidFill>
              <a:srgbClr val="CC3399"/>
            </a:solidFill>
          </a:ln>
        </p:spPr>
        <p:style>
          <a:lnRef idx="3">
            <a:schemeClr val="accent6"/>
          </a:lnRef>
          <a:fillRef idx="0">
            <a:schemeClr val="accent6"/>
          </a:fillRef>
          <a:effectRef idx="2">
            <a:schemeClr val="accent6"/>
          </a:effectRef>
          <a:fontRef idx="minor">
            <a:schemeClr val="tx1"/>
          </a:fontRef>
        </p:style>
      </p:cxnSp>
      <p:pic>
        <p:nvPicPr>
          <p:cNvPr id="7" name="Imagen 6"/>
          <p:cNvPicPr>
            <a:picLocks noChangeAspect="1"/>
          </p:cNvPicPr>
          <p:nvPr/>
        </p:nvPicPr>
        <p:blipFill>
          <a:blip r:embed="rId3"/>
          <a:stretch>
            <a:fillRect/>
          </a:stretch>
        </p:blipFill>
        <p:spPr>
          <a:xfrm>
            <a:off x="454698" y="1"/>
            <a:ext cx="1203558" cy="1371702"/>
          </a:xfrm>
          <a:prstGeom prst="rect">
            <a:avLst/>
          </a:prstGeom>
        </p:spPr>
      </p:pic>
    </p:spTree>
    <p:extLst>
      <p:ext uri="{BB962C8B-B14F-4D97-AF65-F5344CB8AC3E}">
        <p14:creationId xmlns:p14="http://schemas.microsoft.com/office/powerpoint/2010/main" val="33224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2035">
                                            <p:txEl>
                                              <p:pRg st="1" end="1"/>
                                            </p:txEl>
                                          </p:spTgt>
                                        </p:tgtEl>
                                        <p:attrNameLst>
                                          <p:attrName>style.visibility</p:attrName>
                                        </p:attrNameLst>
                                      </p:cBhvr>
                                      <p:to>
                                        <p:strVal val="visible"/>
                                      </p:to>
                                    </p:set>
                                    <p:animEffect transition="in" filter="box(in)">
                                      <p:cBhvr>
                                        <p:cTn id="7" dur="500"/>
                                        <p:tgtEl>
                                          <p:spTgt spid="1720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2037"/>
                                        </p:tgtEl>
                                        <p:attrNameLst>
                                          <p:attrName>style.visibility</p:attrName>
                                        </p:attrNameLst>
                                      </p:cBhvr>
                                      <p:to>
                                        <p:strVal val="visible"/>
                                      </p:to>
                                    </p:set>
                                    <p:animEffect transition="in" filter="box(in)">
                                      <p:cBhvr>
                                        <p:cTn id="12" dur="500"/>
                                        <p:tgtEl>
                                          <p:spTgt spid="17203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2035">
                                            <p:txEl>
                                              <p:pRg st="6" end="6"/>
                                            </p:txEl>
                                          </p:spTgt>
                                        </p:tgtEl>
                                        <p:attrNameLst>
                                          <p:attrName>style.visibility</p:attrName>
                                        </p:attrNameLst>
                                      </p:cBhvr>
                                      <p:to>
                                        <p:strVal val="visible"/>
                                      </p:to>
                                    </p:set>
                                    <p:animEffect transition="in" filter="box(in)">
                                      <p:cBhvr>
                                        <p:cTn id="17" dur="500"/>
                                        <p:tgtEl>
                                          <p:spTgt spid="1720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P spid="1720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8295" t="13002" r="10897" b="31483"/>
          <a:stretch/>
        </p:blipFill>
        <p:spPr>
          <a:xfrm>
            <a:off x="2627784" y="837053"/>
            <a:ext cx="4185465" cy="2148358"/>
          </a:xfrm>
          <a:prstGeom prst="rect">
            <a:avLst/>
          </a:prstGeom>
        </p:spPr>
      </p:pic>
      <p:sp>
        <p:nvSpPr>
          <p:cNvPr id="3" name="CuadroTexto 2"/>
          <p:cNvSpPr txBox="1"/>
          <p:nvPr/>
        </p:nvSpPr>
        <p:spPr>
          <a:xfrm>
            <a:off x="2411760" y="3086153"/>
            <a:ext cx="4968552" cy="784830"/>
          </a:xfrm>
          <a:prstGeom prst="rect">
            <a:avLst/>
          </a:prstGeom>
          <a:noFill/>
        </p:spPr>
        <p:txBody>
          <a:bodyPr wrap="square" rtlCol="0">
            <a:spAutoFit/>
          </a:bodyPr>
          <a:lstStyle/>
          <a:p>
            <a:pPr algn="ctr"/>
            <a:r>
              <a:rPr lang="es-CL" sz="1500" b="1" dirty="0">
                <a:solidFill>
                  <a:srgbClr val="FF0000"/>
                </a:solidFill>
              </a:rPr>
              <a:t>Título del Proyecto</a:t>
            </a:r>
            <a:r>
              <a:rPr lang="es-CL" sz="1500" b="1" dirty="0"/>
              <a:t>: </a:t>
            </a:r>
          </a:p>
          <a:p>
            <a:pPr algn="ctr"/>
            <a:r>
              <a:rPr lang="es-CL" sz="1500" b="1" dirty="0"/>
              <a:t>SELECCIÓN Y REGISTRO DE NUEVAS VARIEDADES DE FRAMBUESA DESARROLLADAS EN CHILE</a:t>
            </a:r>
          </a:p>
        </p:txBody>
      </p:sp>
      <p:sp>
        <p:nvSpPr>
          <p:cNvPr id="4" name="Rectángulo 3"/>
          <p:cNvSpPr/>
          <p:nvPr/>
        </p:nvSpPr>
        <p:spPr>
          <a:xfrm>
            <a:off x="2006715" y="4493338"/>
            <a:ext cx="5346594" cy="1495666"/>
          </a:xfrm>
          <a:prstGeom prst="rect">
            <a:avLst/>
          </a:prstGeom>
        </p:spPr>
        <p:txBody>
          <a:bodyPr wrap="square">
            <a:spAutoFit/>
          </a:bodyPr>
          <a:lstStyle/>
          <a:p>
            <a:pPr algn="ctr">
              <a:lnSpc>
                <a:spcPct val="115000"/>
              </a:lnSpc>
              <a:spcAft>
                <a:spcPts val="750"/>
              </a:spcAft>
            </a:pPr>
            <a:r>
              <a:rPr lang="es-CL" sz="1350" b="1" dirty="0">
                <a:latin typeface="Calibri" panose="020F0502020204030204" pitchFamily="34" charset="0"/>
                <a:ea typeface="MS Mincho" panose="02020609040205080304" pitchFamily="49" charset="-128"/>
                <a:cs typeface="Arial" panose="020B0604020202020204" pitchFamily="34" charset="0"/>
              </a:rPr>
              <a:t>OBJETIVO </a:t>
            </a:r>
          </a:p>
          <a:p>
            <a:pPr algn="ctr">
              <a:lnSpc>
                <a:spcPct val="115000"/>
              </a:lnSpc>
              <a:spcAft>
                <a:spcPts val="750"/>
              </a:spcAft>
            </a:pPr>
            <a:r>
              <a:rPr lang="es-ES" sz="1500" i="1" dirty="0"/>
              <a:t>Evaluar, seleccionar y registrar líneas avanzadas obtenidas durante la ejecución del “Programa de Mejoramiento Genético de Frambuesas en Chile”, y elaborar un plan de negocio para su comercialización en Chile y en el extranjero.</a:t>
            </a:r>
            <a:endParaRPr lang="es-CL" sz="1500" i="1" dirty="0"/>
          </a:p>
        </p:txBody>
      </p:sp>
      <p:sp>
        <p:nvSpPr>
          <p:cNvPr id="5" name="Flecha abajo 4"/>
          <p:cNvSpPr/>
          <p:nvPr/>
        </p:nvSpPr>
        <p:spPr>
          <a:xfrm>
            <a:off x="4599003" y="3948642"/>
            <a:ext cx="16201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6" name="Imagen 5"/>
          <p:cNvPicPr>
            <a:picLocks noChangeAspect="1"/>
          </p:cNvPicPr>
          <p:nvPr/>
        </p:nvPicPr>
        <p:blipFill rotWithShape="1">
          <a:blip r:embed="rId3"/>
          <a:srcRect l="33397" t="31298" r="20668" b="40156"/>
          <a:stretch/>
        </p:blipFill>
        <p:spPr>
          <a:xfrm>
            <a:off x="4236540" y="417612"/>
            <a:ext cx="1756127" cy="613586"/>
          </a:xfrm>
          <a:prstGeom prst="rect">
            <a:avLst/>
          </a:prstGeom>
        </p:spPr>
      </p:pic>
      <p:cxnSp>
        <p:nvCxnSpPr>
          <p:cNvPr id="7" name="8 Conector recto"/>
          <p:cNvCxnSpPr/>
          <p:nvPr/>
        </p:nvCxnSpPr>
        <p:spPr>
          <a:xfrm>
            <a:off x="1898703" y="2085572"/>
            <a:ext cx="5400600" cy="0"/>
          </a:xfrm>
          <a:prstGeom prst="line">
            <a:avLst/>
          </a:prstGeom>
          <a:ln w="38100">
            <a:solidFill>
              <a:srgbClr val="CC3399"/>
            </a:solidFill>
          </a:ln>
        </p:spPr>
        <p:style>
          <a:lnRef idx="3">
            <a:schemeClr val="accent6"/>
          </a:lnRef>
          <a:fillRef idx="0">
            <a:schemeClr val="accent6"/>
          </a:fillRef>
          <a:effectRef idx="2">
            <a:schemeClr val="accent6"/>
          </a:effectRef>
          <a:fontRef idx="minor">
            <a:schemeClr val="tx1"/>
          </a:fontRef>
        </p:style>
      </p:cxnSp>
      <p:pic>
        <p:nvPicPr>
          <p:cNvPr id="8" name="Imagen 7"/>
          <p:cNvPicPr>
            <a:picLocks noChangeAspect="1"/>
          </p:cNvPicPr>
          <p:nvPr/>
        </p:nvPicPr>
        <p:blipFill>
          <a:blip r:embed="rId4"/>
          <a:stretch>
            <a:fillRect/>
          </a:stretch>
        </p:blipFill>
        <p:spPr>
          <a:xfrm>
            <a:off x="614630" y="160169"/>
            <a:ext cx="1145931" cy="1353768"/>
          </a:xfrm>
          <a:prstGeom prst="rect">
            <a:avLst/>
          </a:prstGeom>
        </p:spPr>
      </p:pic>
      <p:pic>
        <p:nvPicPr>
          <p:cNvPr id="9" name="Imagen 8"/>
          <p:cNvPicPr>
            <a:picLocks noChangeAspect="1"/>
          </p:cNvPicPr>
          <p:nvPr/>
        </p:nvPicPr>
        <p:blipFill>
          <a:blip r:embed="rId5"/>
          <a:stretch>
            <a:fillRect/>
          </a:stretch>
        </p:blipFill>
        <p:spPr>
          <a:xfrm>
            <a:off x="7309470" y="495935"/>
            <a:ext cx="1500921" cy="682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307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nvPr>
        </p:nvGraphicFramePr>
        <p:xfrm>
          <a:off x="4692221" y="4910453"/>
          <a:ext cx="4338575" cy="1682623"/>
        </p:xfrm>
        <a:graphic>
          <a:graphicData uri="http://schemas.openxmlformats.org/drawingml/2006/table">
            <a:tbl>
              <a:tblPr>
                <a:tableStyleId>{0505E3EF-67EA-436B-97B2-0124C06EBD24}</a:tableStyleId>
              </a:tblPr>
              <a:tblGrid>
                <a:gridCol w="847495">
                  <a:extLst>
                    <a:ext uri="{9D8B030D-6E8A-4147-A177-3AD203B41FA5}">
                      <a16:colId xmlns:a16="http://schemas.microsoft.com/office/drawing/2014/main" val="20000"/>
                    </a:ext>
                  </a:extLst>
                </a:gridCol>
                <a:gridCol w="799660">
                  <a:extLst>
                    <a:ext uri="{9D8B030D-6E8A-4147-A177-3AD203B41FA5}">
                      <a16:colId xmlns:a16="http://schemas.microsoft.com/office/drawing/2014/main" val="20001"/>
                    </a:ext>
                  </a:extLst>
                </a:gridCol>
                <a:gridCol w="1040504">
                  <a:extLst>
                    <a:ext uri="{9D8B030D-6E8A-4147-A177-3AD203B41FA5}">
                      <a16:colId xmlns:a16="http://schemas.microsoft.com/office/drawing/2014/main" val="20002"/>
                    </a:ext>
                  </a:extLst>
                </a:gridCol>
                <a:gridCol w="900498">
                  <a:extLst>
                    <a:ext uri="{9D8B030D-6E8A-4147-A177-3AD203B41FA5}">
                      <a16:colId xmlns:a16="http://schemas.microsoft.com/office/drawing/2014/main" val="20003"/>
                    </a:ext>
                  </a:extLst>
                </a:gridCol>
                <a:gridCol w="750418">
                  <a:extLst>
                    <a:ext uri="{9D8B030D-6E8A-4147-A177-3AD203B41FA5}">
                      <a16:colId xmlns:a16="http://schemas.microsoft.com/office/drawing/2014/main" val="20004"/>
                    </a:ext>
                  </a:extLst>
                </a:gridCol>
              </a:tblGrid>
              <a:tr h="932874">
                <a:tc>
                  <a:txBody>
                    <a:bodyPr/>
                    <a:lstStyle/>
                    <a:p>
                      <a:pPr algn="ctr" fontAlgn="ctr"/>
                      <a:r>
                        <a:rPr lang="es-CL" sz="1400" u="none" strike="noStrike" dirty="0">
                          <a:effectLst/>
                        </a:rPr>
                        <a:t>Cultivar</a:t>
                      </a:r>
                      <a:endParaRPr lang="es-CL" sz="1400" b="0" i="0" u="none" strike="noStrike" dirty="0">
                        <a:solidFill>
                          <a:srgbClr val="000000"/>
                        </a:solidFill>
                        <a:effectLst/>
                        <a:latin typeface="Times New Roman"/>
                      </a:endParaRPr>
                    </a:p>
                  </a:txBody>
                  <a:tcPr marL="6863" marR="6863" marT="6876" marB="0" anchor="ctr">
                    <a:solidFill>
                      <a:schemeClr val="accent3">
                        <a:lumMod val="60000"/>
                        <a:lumOff val="40000"/>
                      </a:schemeClr>
                    </a:solidFill>
                  </a:tcPr>
                </a:tc>
                <a:tc>
                  <a:txBody>
                    <a:bodyPr/>
                    <a:lstStyle/>
                    <a:p>
                      <a:pPr algn="ctr" fontAlgn="auto"/>
                      <a:r>
                        <a:rPr lang="es-CL" sz="1400" u="none" strike="noStrike" dirty="0">
                          <a:effectLst/>
                        </a:rPr>
                        <a:t>Peso promedio fruto (g)</a:t>
                      </a:r>
                      <a:endParaRPr lang="es-CL" sz="1400" b="0" i="0" u="none" strike="noStrike" dirty="0">
                        <a:solidFill>
                          <a:srgbClr val="000000"/>
                        </a:solidFill>
                        <a:effectLst/>
                        <a:latin typeface="Times New Roman"/>
                      </a:endParaRPr>
                    </a:p>
                  </a:txBody>
                  <a:tcPr marL="6863" marR="6863" marT="6876" marB="0" anchor="ctr">
                    <a:solidFill>
                      <a:schemeClr val="accent3">
                        <a:lumMod val="60000"/>
                        <a:lumOff val="40000"/>
                      </a:schemeClr>
                    </a:solidFill>
                  </a:tcPr>
                </a:tc>
                <a:tc>
                  <a:txBody>
                    <a:bodyPr/>
                    <a:lstStyle/>
                    <a:p>
                      <a:pPr algn="ctr" fontAlgn="auto"/>
                      <a:r>
                        <a:rPr lang="es-CL" sz="1400" u="none" strike="noStrike" dirty="0">
                          <a:effectLst/>
                        </a:rPr>
                        <a:t>Precocidad </a:t>
                      </a:r>
                      <a:r>
                        <a:rPr lang="es-CL" sz="1400" u="none" strike="noStrike" dirty="0" smtClean="0">
                          <a:effectLst/>
                        </a:rPr>
                        <a:t>retoño </a:t>
                      </a:r>
                      <a:r>
                        <a:rPr lang="es-CL" sz="1400" u="none" strike="noStrike" dirty="0" err="1" smtClean="0">
                          <a:effectLst/>
                        </a:rPr>
                        <a:t>Sto</a:t>
                      </a:r>
                      <a:r>
                        <a:rPr lang="es-CL" sz="1400" u="none" strike="noStrike" dirty="0" smtClean="0">
                          <a:effectLst/>
                        </a:rPr>
                        <a:t> </a:t>
                      </a:r>
                      <a:r>
                        <a:rPr lang="es-CL" sz="1400" u="none" strike="noStrike" dirty="0">
                          <a:effectLst/>
                        </a:rPr>
                        <a:t>Domingo (1= 1° de enero) </a:t>
                      </a:r>
                      <a:endParaRPr lang="es-CL" sz="1400" b="0" i="0" u="none" strike="noStrike" dirty="0">
                        <a:solidFill>
                          <a:srgbClr val="000000"/>
                        </a:solidFill>
                        <a:effectLst/>
                        <a:latin typeface="Times New Roman"/>
                      </a:endParaRPr>
                    </a:p>
                  </a:txBody>
                  <a:tcPr marL="6863" marR="6863" marT="6876" marB="0" anchor="b">
                    <a:solidFill>
                      <a:schemeClr val="accent3">
                        <a:lumMod val="60000"/>
                        <a:lumOff val="40000"/>
                      </a:schemeClr>
                    </a:solidFill>
                  </a:tcPr>
                </a:tc>
                <a:tc>
                  <a:txBody>
                    <a:bodyPr/>
                    <a:lstStyle/>
                    <a:p>
                      <a:pPr algn="ctr" fontAlgn="auto"/>
                      <a:r>
                        <a:rPr lang="es-CL" sz="1400" u="none" strike="noStrike" dirty="0">
                          <a:effectLst/>
                        </a:rPr>
                        <a:t>Solidos Solubles (</a:t>
                      </a:r>
                      <a:r>
                        <a:rPr lang="es-CL" sz="1400" u="none" strike="noStrike" dirty="0" err="1">
                          <a:effectLst/>
                        </a:rPr>
                        <a:t>°Brix</a:t>
                      </a:r>
                      <a:r>
                        <a:rPr lang="es-CL" sz="1400" u="none" strike="noStrike" dirty="0">
                          <a:effectLst/>
                        </a:rPr>
                        <a:t>)</a:t>
                      </a:r>
                      <a:endParaRPr lang="es-CL" sz="1400" b="0" i="0" u="none" strike="noStrike" dirty="0">
                        <a:solidFill>
                          <a:srgbClr val="000000"/>
                        </a:solidFill>
                        <a:effectLst/>
                        <a:latin typeface="Times New Roman"/>
                      </a:endParaRPr>
                    </a:p>
                  </a:txBody>
                  <a:tcPr marL="6863" marR="6863" marT="6876" marB="0" anchor="ctr">
                    <a:solidFill>
                      <a:schemeClr val="accent3">
                        <a:lumMod val="60000"/>
                        <a:lumOff val="40000"/>
                      </a:schemeClr>
                    </a:solidFill>
                  </a:tcPr>
                </a:tc>
                <a:tc>
                  <a:txBody>
                    <a:bodyPr/>
                    <a:lstStyle/>
                    <a:p>
                      <a:pPr algn="ctr" fontAlgn="ctr"/>
                      <a:r>
                        <a:rPr lang="es-CL" sz="1400" u="none" strike="noStrike" dirty="0">
                          <a:effectLst/>
                        </a:rPr>
                        <a:t>Acidez (%)</a:t>
                      </a:r>
                      <a:endParaRPr lang="es-CL" sz="1400" b="0" i="0" u="none" strike="noStrike" dirty="0">
                        <a:solidFill>
                          <a:srgbClr val="000000"/>
                        </a:solidFill>
                        <a:effectLst/>
                        <a:latin typeface="Times New Roman"/>
                      </a:endParaRPr>
                    </a:p>
                  </a:txBody>
                  <a:tcPr marL="6863" marR="6863" marT="6876" marB="0" anchor="ctr">
                    <a:solidFill>
                      <a:schemeClr val="accent3">
                        <a:lumMod val="60000"/>
                        <a:lumOff val="40000"/>
                      </a:schemeClr>
                    </a:solidFill>
                  </a:tcPr>
                </a:tc>
                <a:extLst>
                  <a:ext uri="{0D108BD9-81ED-4DB2-BD59-A6C34878D82A}">
                    <a16:rowId xmlns:a16="http://schemas.microsoft.com/office/drawing/2014/main" val="10000"/>
                  </a:ext>
                </a:extLst>
              </a:tr>
              <a:tr h="279584">
                <a:tc>
                  <a:txBody>
                    <a:bodyPr/>
                    <a:lstStyle/>
                    <a:p>
                      <a:pPr algn="ctr" fontAlgn="b"/>
                      <a:r>
                        <a:rPr lang="es-CL" sz="1400" u="none" strike="noStrike" dirty="0" err="1">
                          <a:effectLst/>
                        </a:rPr>
                        <a:t>Heritage</a:t>
                      </a:r>
                      <a:endParaRPr lang="es-CL" sz="1400" b="0" i="0" u="none" strike="noStrike" dirty="0">
                        <a:solidFill>
                          <a:srgbClr val="000000"/>
                        </a:solidFill>
                        <a:effectLst/>
                        <a:latin typeface="Times New Roman"/>
                      </a:endParaRPr>
                    </a:p>
                  </a:txBody>
                  <a:tcPr marL="6863" marR="6863" marT="6876" marB="0" anchor="b"/>
                </a:tc>
                <a:tc>
                  <a:txBody>
                    <a:bodyPr/>
                    <a:lstStyle/>
                    <a:p>
                      <a:pPr algn="ctr" fontAlgn="b"/>
                      <a:r>
                        <a:rPr lang="es-CL" sz="1400" u="none" strike="noStrike">
                          <a:effectLst/>
                        </a:rPr>
                        <a:t>3,02</a:t>
                      </a:r>
                      <a:endParaRPr lang="es-CL" sz="1400" b="0" i="0" u="none" strike="noStrike">
                        <a:solidFill>
                          <a:srgbClr val="000000"/>
                        </a:solidFill>
                        <a:effectLst/>
                        <a:latin typeface="Times New Roman"/>
                      </a:endParaRPr>
                    </a:p>
                  </a:txBody>
                  <a:tcPr marL="6863" marR="6863" marT="6876" marB="0" anchor="b"/>
                </a:tc>
                <a:tc>
                  <a:txBody>
                    <a:bodyPr/>
                    <a:lstStyle/>
                    <a:p>
                      <a:pPr algn="ctr" fontAlgn="b"/>
                      <a:r>
                        <a:rPr lang="es-CL" sz="1400" u="none" strike="noStrike" dirty="0">
                          <a:effectLst/>
                        </a:rPr>
                        <a:t>94</a:t>
                      </a:r>
                      <a:endParaRPr lang="es-CL" sz="1400" b="0" i="0" u="none" strike="noStrike" dirty="0">
                        <a:solidFill>
                          <a:srgbClr val="000000"/>
                        </a:solidFill>
                        <a:effectLst/>
                        <a:latin typeface="Times New Roman"/>
                      </a:endParaRPr>
                    </a:p>
                  </a:txBody>
                  <a:tcPr marL="6863" marR="6863" marT="6876" marB="0" anchor="b"/>
                </a:tc>
                <a:tc>
                  <a:txBody>
                    <a:bodyPr/>
                    <a:lstStyle/>
                    <a:p>
                      <a:pPr algn="ctr" fontAlgn="b"/>
                      <a:r>
                        <a:rPr lang="es-CL" sz="1400" u="none" strike="noStrike" dirty="0">
                          <a:effectLst/>
                        </a:rPr>
                        <a:t>10,50</a:t>
                      </a:r>
                      <a:endParaRPr lang="es-CL" sz="1400" b="0" i="0" u="none" strike="noStrike" dirty="0">
                        <a:solidFill>
                          <a:srgbClr val="000000"/>
                        </a:solidFill>
                        <a:effectLst/>
                        <a:latin typeface="Times New Roman"/>
                      </a:endParaRPr>
                    </a:p>
                  </a:txBody>
                  <a:tcPr marL="6863" marR="6863" marT="6876" marB="0" anchor="b"/>
                </a:tc>
                <a:tc>
                  <a:txBody>
                    <a:bodyPr/>
                    <a:lstStyle/>
                    <a:p>
                      <a:pPr algn="ctr" fontAlgn="b"/>
                      <a:r>
                        <a:rPr lang="es-CL" sz="1400" u="none" strike="noStrike" dirty="0">
                          <a:effectLst/>
                        </a:rPr>
                        <a:t>1,8</a:t>
                      </a:r>
                      <a:endParaRPr lang="es-CL" sz="1400" b="0" i="0" u="none" strike="noStrike" dirty="0">
                        <a:solidFill>
                          <a:srgbClr val="000000"/>
                        </a:solidFill>
                        <a:effectLst/>
                        <a:latin typeface="Times New Roman"/>
                      </a:endParaRPr>
                    </a:p>
                  </a:txBody>
                  <a:tcPr marL="6863" marR="6863" marT="6876" marB="0" anchor="b"/>
                </a:tc>
                <a:extLst>
                  <a:ext uri="{0D108BD9-81ED-4DB2-BD59-A6C34878D82A}">
                    <a16:rowId xmlns:a16="http://schemas.microsoft.com/office/drawing/2014/main" val="10001"/>
                  </a:ext>
                </a:extLst>
              </a:tr>
              <a:tr h="470165">
                <a:tc>
                  <a:txBody>
                    <a:bodyPr/>
                    <a:lstStyle/>
                    <a:p>
                      <a:pPr algn="ctr" fontAlgn="b"/>
                      <a:r>
                        <a:rPr lang="es-CL" sz="1400" u="none" strike="noStrike" dirty="0">
                          <a:effectLst/>
                        </a:rPr>
                        <a:t>Santa </a:t>
                      </a:r>
                      <a:r>
                        <a:rPr lang="es-CL" sz="1400" u="none" strike="noStrike" dirty="0" smtClean="0">
                          <a:effectLst/>
                        </a:rPr>
                        <a:t>Catalina </a:t>
                      </a:r>
                      <a:endParaRPr lang="es-CL" sz="1400" b="0" i="0" u="none" strike="noStrike" dirty="0">
                        <a:solidFill>
                          <a:srgbClr val="000000"/>
                        </a:solidFill>
                        <a:effectLst/>
                        <a:latin typeface="Times New Roman"/>
                      </a:endParaRPr>
                    </a:p>
                  </a:txBody>
                  <a:tcPr marL="6863" marR="6863" marT="6876" marB="0" anchor="b"/>
                </a:tc>
                <a:tc>
                  <a:txBody>
                    <a:bodyPr/>
                    <a:lstStyle/>
                    <a:p>
                      <a:pPr algn="ctr" fontAlgn="b"/>
                      <a:r>
                        <a:rPr lang="es-CL" sz="1400" u="none" strike="noStrike" dirty="0" smtClean="0">
                          <a:effectLst/>
                        </a:rPr>
                        <a:t>4,20</a:t>
                      </a:r>
                      <a:endParaRPr lang="es-CL" sz="1400" b="0" i="0" u="none" strike="noStrike" dirty="0">
                        <a:solidFill>
                          <a:srgbClr val="000000"/>
                        </a:solidFill>
                        <a:effectLst/>
                        <a:latin typeface="Times New Roman"/>
                      </a:endParaRPr>
                    </a:p>
                  </a:txBody>
                  <a:tcPr marL="6863" marR="6863" marT="6876" marB="0" anchor="b"/>
                </a:tc>
                <a:tc>
                  <a:txBody>
                    <a:bodyPr/>
                    <a:lstStyle/>
                    <a:p>
                      <a:pPr algn="ctr" fontAlgn="b"/>
                      <a:r>
                        <a:rPr lang="es-CL" sz="1400" u="none" strike="noStrike" dirty="0" smtClean="0">
                          <a:effectLst/>
                        </a:rPr>
                        <a:t>78</a:t>
                      </a:r>
                      <a:endParaRPr lang="es-CL" sz="1400" b="0" i="0" u="none" strike="noStrike" dirty="0">
                        <a:solidFill>
                          <a:srgbClr val="000000"/>
                        </a:solidFill>
                        <a:effectLst/>
                        <a:latin typeface="Times New Roman"/>
                      </a:endParaRPr>
                    </a:p>
                  </a:txBody>
                  <a:tcPr marL="6863" marR="6863" marT="6876" marB="0" anchor="b"/>
                </a:tc>
                <a:tc>
                  <a:txBody>
                    <a:bodyPr/>
                    <a:lstStyle/>
                    <a:p>
                      <a:pPr algn="ctr" fontAlgn="b"/>
                      <a:r>
                        <a:rPr lang="es-CL" sz="1400" u="none" strike="noStrike" dirty="0" smtClean="0">
                          <a:effectLst/>
                        </a:rPr>
                        <a:t>10,10</a:t>
                      </a:r>
                      <a:endParaRPr lang="es-CL" sz="1400" b="0" i="0" u="none" strike="noStrike" dirty="0">
                        <a:solidFill>
                          <a:srgbClr val="000000"/>
                        </a:solidFill>
                        <a:effectLst/>
                        <a:latin typeface="Times New Roman"/>
                      </a:endParaRPr>
                    </a:p>
                  </a:txBody>
                  <a:tcPr marL="6863" marR="6863" marT="6876" marB="0" anchor="b"/>
                </a:tc>
                <a:tc>
                  <a:txBody>
                    <a:bodyPr/>
                    <a:lstStyle/>
                    <a:p>
                      <a:pPr algn="ctr" fontAlgn="b"/>
                      <a:r>
                        <a:rPr lang="es-CL" sz="1400" u="none" strike="noStrike" dirty="0" smtClean="0">
                          <a:effectLst/>
                        </a:rPr>
                        <a:t>1,2</a:t>
                      </a:r>
                      <a:endParaRPr lang="es-CL" sz="1400" b="0" i="0" u="none" strike="noStrike" dirty="0">
                        <a:solidFill>
                          <a:srgbClr val="000000"/>
                        </a:solidFill>
                        <a:effectLst/>
                        <a:latin typeface="Times New Roman"/>
                      </a:endParaRPr>
                    </a:p>
                  </a:txBody>
                  <a:tcPr marL="6863" marR="6863" marT="6876" marB="0" anchor="b"/>
                </a:tc>
                <a:extLst>
                  <a:ext uri="{0D108BD9-81ED-4DB2-BD59-A6C34878D82A}">
                    <a16:rowId xmlns:a16="http://schemas.microsoft.com/office/drawing/2014/main" val="10002"/>
                  </a:ext>
                </a:extLst>
              </a:tr>
            </a:tbl>
          </a:graphicData>
        </a:graphic>
      </p:graphicFrame>
      <p:sp>
        <p:nvSpPr>
          <p:cNvPr id="5194" name="7 CuadroTexto"/>
          <p:cNvSpPr txBox="1">
            <a:spLocks noChangeArrowheads="1"/>
          </p:cNvSpPr>
          <p:nvPr/>
        </p:nvSpPr>
        <p:spPr bwMode="auto">
          <a:xfrm>
            <a:off x="2195513" y="4656535"/>
            <a:ext cx="1565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L" altLang="es-CL" sz="1050" u="sng">
                <a:latin typeface="Arial" panose="020B0604020202020204" pitchFamily="34" charset="0"/>
              </a:rPr>
              <a:t>Calidad de fruta</a:t>
            </a:r>
          </a:p>
        </p:txBody>
      </p:sp>
      <p:sp>
        <p:nvSpPr>
          <p:cNvPr id="5195" name="21 CuadroTexto"/>
          <p:cNvSpPr txBox="1">
            <a:spLocks noChangeArrowheads="1"/>
          </p:cNvSpPr>
          <p:nvPr/>
        </p:nvSpPr>
        <p:spPr bwMode="auto">
          <a:xfrm>
            <a:off x="2195514" y="5689997"/>
            <a:ext cx="15668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L" altLang="es-CL" sz="1050" u="sng">
                <a:latin typeface="Arial" panose="020B0604020202020204" pitchFamily="34" charset="0"/>
              </a:rPr>
              <a:t>Rendimiento</a:t>
            </a:r>
          </a:p>
        </p:txBody>
      </p:sp>
      <p:sp>
        <p:nvSpPr>
          <p:cNvPr id="9" name="8 Rectángulo"/>
          <p:cNvSpPr/>
          <p:nvPr/>
        </p:nvSpPr>
        <p:spPr>
          <a:xfrm>
            <a:off x="395537" y="1340770"/>
            <a:ext cx="4104456" cy="540060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825" dirty="0">
              <a:solidFill>
                <a:schemeClr val="tx1"/>
              </a:solidFill>
            </a:endParaRPr>
          </a:p>
          <a:p>
            <a:pPr>
              <a:defRPr/>
            </a:pPr>
            <a:r>
              <a:rPr lang="es-ES" sz="1700" b="1" u="sng" dirty="0">
                <a:solidFill>
                  <a:schemeClr val="tx1"/>
                </a:solidFill>
              </a:rPr>
              <a:t>Planta</a:t>
            </a:r>
          </a:p>
          <a:p>
            <a:pPr marL="285750" indent="-285750">
              <a:buFont typeface="Wingdings" panose="05000000000000000000" pitchFamily="2" charset="2"/>
              <a:buChar char="§"/>
              <a:defRPr/>
            </a:pPr>
            <a:r>
              <a:rPr lang="es-ES" sz="1700" dirty="0" err="1">
                <a:solidFill>
                  <a:schemeClr val="tx1"/>
                </a:solidFill>
              </a:rPr>
              <a:t>Remontante</a:t>
            </a:r>
            <a:r>
              <a:rPr lang="es-ES" sz="1700" dirty="0">
                <a:solidFill>
                  <a:schemeClr val="tx1"/>
                </a:solidFill>
              </a:rPr>
              <a:t>, erecto, alta. </a:t>
            </a:r>
          </a:p>
          <a:p>
            <a:pPr marL="285750" indent="-285750">
              <a:buFont typeface="Wingdings" panose="05000000000000000000" pitchFamily="2" charset="2"/>
              <a:buChar char="§"/>
              <a:defRPr/>
            </a:pPr>
            <a:r>
              <a:rPr lang="es-ES" sz="1700" dirty="0">
                <a:solidFill>
                  <a:schemeClr val="tx1"/>
                </a:solidFill>
              </a:rPr>
              <a:t>Desarrollo de gran cantidad de laterales en la parte superior y en la base del retoño. </a:t>
            </a:r>
          </a:p>
          <a:p>
            <a:pPr marL="285750" indent="-285750">
              <a:buFont typeface="Wingdings" panose="05000000000000000000" pitchFamily="2" charset="2"/>
              <a:buChar char="§"/>
              <a:defRPr/>
            </a:pPr>
            <a:r>
              <a:rPr lang="es-ES" sz="1700" dirty="0">
                <a:solidFill>
                  <a:schemeClr val="tx1"/>
                </a:solidFill>
              </a:rPr>
              <a:t>Caña y Retoño con densidad media de espinas. </a:t>
            </a:r>
          </a:p>
          <a:p>
            <a:pPr>
              <a:defRPr/>
            </a:pPr>
            <a:r>
              <a:rPr lang="es-ES" sz="1700" b="1" u="sng" dirty="0">
                <a:solidFill>
                  <a:schemeClr val="tx1"/>
                </a:solidFill>
              </a:rPr>
              <a:t>Fruto </a:t>
            </a:r>
          </a:p>
          <a:p>
            <a:pPr marL="285750" indent="-285750">
              <a:buFont typeface="Wingdings" panose="05000000000000000000" pitchFamily="2" charset="2"/>
              <a:buChar char="§"/>
              <a:defRPr/>
            </a:pPr>
            <a:r>
              <a:rPr lang="es-ES" sz="1700" dirty="0">
                <a:solidFill>
                  <a:schemeClr val="tx1"/>
                </a:solidFill>
              </a:rPr>
              <a:t>Alargado, forma trapezoidal, </a:t>
            </a:r>
            <a:r>
              <a:rPr lang="es-ES" sz="1700" dirty="0" err="1">
                <a:solidFill>
                  <a:schemeClr val="tx1"/>
                </a:solidFill>
              </a:rPr>
              <a:t>drupeolos</a:t>
            </a:r>
            <a:r>
              <a:rPr lang="es-ES" sz="1700" dirty="0">
                <a:solidFill>
                  <a:schemeClr val="tx1"/>
                </a:solidFill>
              </a:rPr>
              <a:t> pequeños.</a:t>
            </a:r>
          </a:p>
          <a:p>
            <a:pPr marL="285750" indent="-285750">
              <a:buFont typeface="Wingdings" panose="05000000000000000000" pitchFamily="2" charset="2"/>
              <a:buChar char="§"/>
              <a:defRPr/>
            </a:pPr>
            <a:r>
              <a:rPr lang="es-ES" sz="1700" dirty="0">
                <a:solidFill>
                  <a:schemeClr val="tx1"/>
                </a:solidFill>
              </a:rPr>
              <a:t>Tamaño medio peso promedio de 4,23 g, peso máximo alcanzado de 7,3 g. </a:t>
            </a:r>
          </a:p>
          <a:p>
            <a:pPr marL="285750" indent="-285750">
              <a:buFont typeface="Wingdings" panose="05000000000000000000" pitchFamily="2" charset="2"/>
              <a:buChar char="§"/>
              <a:defRPr/>
            </a:pPr>
            <a:r>
              <a:rPr lang="es-ES" sz="1700" dirty="0">
                <a:solidFill>
                  <a:schemeClr val="tx1"/>
                </a:solidFill>
              </a:rPr>
              <a:t>Gran facilidad de desprendimiento y firmeza media.</a:t>
            </a:r>
          </a:p>
          <a:p>
            <a:pPr marL="285750" indent="-285750">
              <a:buFont typeface="Wingdings" panose="05000000000000000000" pitchFamily="2" charset="2"/>
              <a:buChar char="§"/>
              <a:defRPr/>
            </a:pPr>
            <a:r>
              <a:rPr lang="es-ES" sz="1700" dirty="0">
                <a:solidFill>
                  <a:schemeClr val="tx1"/>
                </a:solidFill>
              </a:rPr>
              <a:t>Es una variedad un poco más precoz que </a:t>
            </a:r>
            <a:r>
              <a:rPr lang="es-ES" sz="1700" dirty="0" err="1">
                <a:solidFill>
                  <a:schemeClr val="tx1"/>
                </a:solidFill>
              </a:rPr>
              <a:t>Heritage</a:t>
            </a:r>
            <a:r>
              <a:rPr lang="es-ES" sz="1700" dirty="0">
                <a:solidFill>
                  <a:schemeClr val="tx1"/>
                </a:solidFill>
              </a:rPr>
              <a:t>.</a:t>
            </a:r>
          </a:p>
          <a:p>
            <a:pPr>
              <a:defRPr/>
            </a:pPr>
            <a:r>
              <a:rPr lang="es-ES" sz="1700" b="1" u="sng" dirty="0">
                <a:solidFill>
                  <a:schemeClr val="tx1"/>
                </a:solidFill>
              </a:rPr>
              <a:t>Rendimiento</a:t>
            </a:r>
          </a:p>
          <a:p>
            <a:pPr>
              <a:defRPr/>
            </a:pPr>
            <a:r>
              <a:rPr lang="es-ES" sz="1700" dirty="0">
                <a:solidFill>
                  <a:schemeClr val="tx1"/>
                </a:solidFill>
              </a:rPr>
              <a:t>750 g/</a:t>
            </a:r>
            <a:r>
              <a:rPr lang="es-ES" sz="1700" dirty="0" err="1">
                <a:solidFill>
                  <a:schemeClr val="tx1"/>
                </a:solidFill>
              </a:rPr>
              <a:t>pl</a:t>
            </a:r>
            <a:r>
              <a:rPr lang="es-ES" sz="1700" dirty="0">
                <a:solidFill>
                  <a:schemeClr val="tx1"/>
                </a:solidFill>
              </a:rPr>
              <a:t> en retoño de primer año, ms de 3 veces lo obtenido en </a:t>
            </a:r>
            <a:r>
              <a:rPr lang="es-ES" sz="1700" dirty="0" err="1">
                <a:solidFill>
                  <a:schemeClr val="tx1"/>
                </a:solidFill>
              </a:rPr>
              <a:t>Heritage</a:t>
            </a:r>
            <a:r>
              <a:rPr lang="es-ES" sz="1700" dirty="0">
                <a:solidFill>
                  <a:schemeClr val="tx1"/>
                </a:solidFill>
              </a:rPr>
              <a:t>.</a:t>
            </a:r>
            <a:endParaRPr lang="es-CL" sz="1700" dirty="0">
              <a:solidFill>
                <a:schemeClr val="tx1"/>
              </a:solidFill>
            </a:endParaRPr>
          </a:p>
          <a:p>
            <a:pPr>
              <a:defRPr/>
            </a:pPr>
            <a:r>
              <a:rPr lang="es-ES" dirty="0">
                <a:solidFill>
                  <a:schemeClr val="tx1"/>
                </a:solidFill>
              </a:rPr>
              <a:t> </a:t>
            </a:r>
            <a:endParaRPr lang="es-CL" dirty="0">
              <a:solidFill>
                <a:schemeClr val="tx1"/>
              </a:solidFill>
            </a:endParaRPr>
          </a:p>
        </p:txBody>
      </p:sp>
      <p:sp>
        <p:nvSpPr>
          <p:cNvPr id="12" name="2 CuadroTexto"/>
          <p:cNvSpPr txBox="1">
            <a:spLocks noChangeArrowheads="1"/>
          </p:cNvSpPr>
          <p:nvPr/>
        </p:nvSpPr>
        <p:spPr bwMode="auto">
          <a:xfrm>
            <a:off x="1148327" y="229268"/>
            <a:ext cx="8075706" cy="800219"/>
          </a:xfrm>
          <a:prstGeom prst="rect">
            <a:avLst/>
          </a:prstGeom>
          <a:no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L" altLang="es-CL" sz="1800" dirty="0">
              <a:latin typeface="Arial" panose="020B0604020202020204" pitchFamily="34" charset="0"/>
            </a:endParaRPr>
          </a:p>
          <a:p>
            <a:pPr algn="ctr" eaLnBrk="1" hangingPunct="1">
              <a:spcBef>
                <a:spcPct val="0"/>
              </a:spcBef>
              <a:buFontTx/>
              <a:buNone/>
            </a:pPr>
            <a:r>
              <a:rPr lang="es-CL" altLang="es-CL" sz="2800" b="1" dirty="0">
                <a:latin typeface="Arial" panose="020B0604020202020204" pitchFamily="34" charset="0"/>
              </a:rPr>
              <a:t>Santa </a:t>
            </a:r>
            <a:r>
              <a:rPr lang="es-CL" altLang="es-CL" sz="2800" b="1" dirty="0" smtClean="0">
                <a:latin typeface="Arial" panose="020B0604020202020204" pitchFamily="34" charset="0"/>
              </a:rPr>
              <a:t>Catalina, Santa Clara y Santa Teresa </a:t>
            </a:r>
            <a:endParaRPr lang="es-CL" altLang="es-CL" sz="2800" b="1" dirty="0">
              <a:latin typeface="Arial" panose="020B0604020202020204" pitchFamily="34" charset="0"/>
            </a:endParaRPr>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8" y="1340770"/>
            <a:ext cx="4314779" cy="356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uadroTexto 13"/>
          <p:cNvSpPr txBox="1"/>
          <p:nvPr/>
        </p:nvSpPr>
        <p:spPr>
          <a:xfrm rot="20366587">
            <a:off x="630765" y="1877363"/>
            <a:ext cx="4772591" cy="1384995"/>
          </a:xfrm>
          <a:prstGeom prst="rect">
            <a:avLst/>
          </a:prstGeom>
          <a:solidFill>
            <a:schemeClr val="accent1"/>
          </a:solidFill>
        </p:spPr>
        <p:txBody>
          <a:bodyPr wrap="square" rtlCol="0">
            <a:spAutoFit/>
          </a:bodyPr>
          <a:lstStyle/>
          <a:p>
            <a:pPr algn="ctr"/>
            <a:r>
              <a:rPr lang="es-CL" sz="2800" b="1" dirty="0">
                <a:solidFill>
                  <a:schemeClr val="bg1"/>
                </a:solidFill>
              </a:rPr>
              <a:t>Solicitud de registro en el SAG </a:t>
            </a:r>
          </a:p>
          <a:p>
            <a:pPr algn="ctr"/>
            <a:r>
              <a:rPr lang="es-CL" sz="2800" b="1" dirty="0">
                <a:solidFill>
                  <a:schemeClr val="bg1"/>
                </a:solidFill>
              </a:rPr>
              <a:t>25 de Septiembre   2014</a:t>
            </a:r>
          </a:p>
          <a:p>
            <a:pPr algn="ctr"/>
            <a:r>
              <a:rPr lang="es-CL" sz="2800" b="1" dirty="0">
                <a:solidFill>
                  <a:schemeClr val="bg1"/>
                </a:solidFill>
              </a:rPr>
              <a:t> (6 años + 267)</a:t>
            </a:r>
          </a:p>
        </p:txBody>
      </p:sp>
      <p:pic>
        <p:nvPicPr>
          <p:cNvPr id="15" name="Imagen 14"/>
          <p:cNvPicPr>
            <a:picLocks noChangeAspect="1"/>
          </p:cNvPicPr>
          <p:nvPr/>
        </p:nvPicPr>
        <p:blipFill>
          <a:blip r:embed="rId4"/>
          <a:stretch>
            <a:fillRect/>
          </a:stretch>
        </p:blipFill>
        <p:spPr>
          <a:xfrm>
            <a:off x="164088" y="0"/>
            <a:ext cx="1396820" cy="1591964"/>
          </a:xfrm>
          <a:prstGeom prst="rect">
            <a:avLst/>
          </a:prstGeom>
        </p:spPr>
      </p:pic>
    </p:spTree>
    <p:extLst>
      <p:ext uri="{BB962C8B-B14F-4D97-AF65-F5344CB8AC3E}">
        <p14:creationId xmlns:p14="http://schemas.microsoft.com/office/powerpoint/2010/main" val="263521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r="11259"/>
          <a:stretch/>
        </p:blipFill>
        <p:spPr>
          <a:xfrm>
            <a:off x="703242" y="836712"/>
            <a:ext cx="8183213" cy="5184578"/>
          </a:xfrm>
          <a:prstGeom prst="rect">
            <a:avLst/>
          </a:prstGeom>
        </p:spPr>
      </p:pic>
      <p:pic>
        <p:nvPicPr>
          <p:cNvPr id="7" name="Imagen 6"/>
          <p:cNvPicPr>
            <a:picLocks noChangeAspect="1"/>
          </p:cNvPicPr>
          <p:nvPr/>
        </p:nvPicPr>
        <p:blipFill rotWithShape="1">
          <a:blip r:embed="rId3"/>
          <a:srcRect l="-4148" t="-39396" r="4148" b="39396"/>
          <a:stretch/>
        </p:blipFill>
        <p:spPr>
          <a:xfrm>
            <a:off x="73676" y="-645279"/>
            <a:ext cx="1074651" cy="1951566"/>
          </a:xfrm>
          <a:prstGeom prst="rect">
            <a:avLst/>
          </a:prstGeom>
        </p:spPr>
      </p:pic>
      <p:pic>
        <p:nvPicPr>
          <p:cNvPr id="4" name="Imagen 3"/>
          <p:cNvPicPr>
            <a:picLocks noChangeAspect="1"/>
          </p:cNvPicPr>
          <p:nvPr/>
        </p:nvPicPr>
        <p:blipFill rotWithShape="1">
          <a:blip r:embed="rId2"/>
          <a:srcRect t="60120" r="11259" b="23033"/>
          <a:stretch/>
        </p:blipFill>
        <p:spPr>
          <a:xfrm>
            <a:off x="0" y="3429001"/>
            <a:ext cx="9589699" cy="1023582"/>
          </a:xfrm>
          <a:prstGeom prst="rect">
            <a:avLst/>
          </a:prstGeom>
        </p:spPr>
      </p:pic>
    </p:spTree>
    <p:extLst>
      <p:ext uri="{BB962C8B-B14F-4D97-AF65-F5344CB8AC3E}">
        <p14:creationId xmlns:p14="http://schemas.microsoft.com/office/powerpoint/2010/main" val="281101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19334" y="2753191"/>
            <a:ext cx="3794164" cy="2565746"/>
          </a:xfrm>
          <a:prstGeom prst="rect">
            <a:avLst/>
          </a:prstGeom>
        </p:spPr>
      </p:pic>
      <p:pic>
        <p:nvPicPr>
          <p:cNvPr id="55" name="Imagen 54"/>
          <p:cNvPicPr>
            <a:picLocks noChangeAspect="1"/>
          </p:cNvPicPr>
          <p:nvPr/>
        </p:nvPicPr>
        <p:blipFill>
          <a:blip r:embed="rId3"/>
          <a:stretch>
            <a:fillRect/>
          </a:stretch>
        </p:blipFill>
        <p:spPr>
          <a:xfrm>
            <a:off x="2968948" y="2403868"/>
            <a:ext cx="3794164" cy="2565746"/>
          </a:xfrm>
          <a:prstGeom prst="rect">
            <a:avLst/>
          </a:prstGeom>
        </p:spPr>
      </p:pic>
      <p:grpSp>
        <p:nvGrpSpPr>
          <p:cNvPr id="70" name="Grupo 69"/>
          <p:cNvGrpSpPr/>
          <p:nvPr/>
        </p:nvGrpSpPr>
        <p:grpSpPr>
          <a:xfrm>
            <a:off x="449390" y="1940956"/>
            <a:ext cx="2159051" cy="923330"/>
            <a:chOff x="599187" y="1444941"/>
            <a:chExt cx="2878734" cy="1231107"/>
          </a:xfrm>
        </p:grpSpPr>
        <p:pic>
          <p:nvPicPr>
            <p:cNvPr id="5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65856" y="1444941"/>
              <a:ext cx="1312065" cy="108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CuadroTexto 57"/>
            <p:cNvSpPr txBox="1"/>
            <p:nvPr/>
          </p:nvSpPr>
          <p:spPr>
            <a:xfrm>
              <a:off x="599187" y="1444941"/>
              <a:ext cx="1566669" cy="1231107"/>
            </a:xfrm>
            <a:prstGeom prst="rect">
              <a:avLst/>
            </a:prstGeom>
            <a:noFill/>
          </p:spPr>
          <p:txBody>
            <a:bodyPr wrap="square" rtlCol="0">
              <a:spAutoFit/>
            </a:bodyPr>
            <a:lstStyle/>
            <a:p>
              <a:r>
                <a:rPr lang="es-CL" sz="1350" i="1" dirty="0"/>
                <a:t>Santa Clara</a:t>
              </a:r>
            </a:p>
            <a:p>
              <a:r>
                <a:rPr lang="es-CL" sz="1350" i="1" dirty="0"/>
                <a:t>Santa Catalina </a:t>
              </a:r>
            </a:p>
            <a:p>
              <a:r>
                <a:rPr lang="es-CL" sz="1350" i="1" dirty="0"/>
                <a:t>Santa Teresa</a:t>
              </a:r>
            </a:p>
          </p:txBody>
        </p:sp>
      </p:grpSp>
      <p:sp>
        <p:nvSpPr>
          <p:cNvPr id="60" name="CuadroTexto 59"/>
          <p:cNvSpPr txBox="1"/>
          <p:nvPr/>
        </p:nvSpPr>
        <p:spPr>
          <a:xfrm>
            <a:off x="2608441" y="632273"/>
            <a:ext cx="3572576" cy="646331"/>
          </a:xfrm>
          <a:prstGeom prst="rect">
            <a:avLst/>
          </a:prstGeom>
          <a:noFill/>
        </p:spPr>
        <p:txBody>
          <a:bodyPr wrap="square" rtlCol="0">
            <a:spAutoFit/>
          </a:bodyPr>
          <a:lstStyle/>
          <a:p>
            <a:r>
              <a:rPr lang="es-CL" sz="3600" i="1" dirty="0"/>
              <a:t>Proceso Continuo</a:t>
            </a:r>
          </a:p>
        </p:txBody>
      </p:sp>
      <p:pic>
        <p:nvPicPr>
          <p:cNvPr id="62" name="Imagen 61"/>
          <p:cNvPicPr>
            <a:picLocks noChangeAspect="1"/>
          </p:cNvPicPr>
          <p:nvPr/>
        </p:nvPicPr>
        <p:blipFill>
          <a:blip r:embed="rId3"/>
          <a:stretch>
            <a:fillRect/>
          </a:stretch>
        </p:blipFill>
        <p:spPr>
          <a:xfrm>
            <a:off x="5349837" y="2007887"/>
            <a:ext cx="3794164" cy="2565746"/>
          </a:xfrm>
          <a:prstGeom prst="rect">
            <a:avLst/>
          </a:prstGeom>
        </p:spPr>
      </p:pic>
      <p:graphicFrame>
        <p:nvGraphicFramePr>
          <p:cNvPr id="64" name="Objeto 63"/>
          <p:cNvGraphicFramePr>
            <a:graphicFrameLocks noChangeAspect="1"/>
          </p:cNvGraphicFramePr>
          <p:nvPr>
            <p:extLst/>
          </p:nvPr>
        </p:nvGraphicFramePr>
        <p:xfrm>
          <a:off x="2772591" y="5410640"/>
          <a:ext cx="3171307" cy="523265"/>
        </p:xfrm>
        <a:graphic>
          <a:graphicData uri="http://schemas.openxmlformats.org/presentationml/2006/ole">
            <mc:AlternateContent xmlns:mc="http://schemas.openxmlformats.org/markup-compatibility/2006">
              <mc:Choice xmlns:v="urn:schemas-microsoft-com:vml" Requires="v">
                <p:oleObj spid="_x0000_s5136" name="Documento" r:id="rId5" imgW="5701559" imgH="1259283" progId="Word.Document.12">
                  <p:embed/>
                </p:oleObj>
              </mc:Choice>
              <mc:Fallback>
                <p:oleObj name="Documento" r:id="rId5" imgW="5701559" imgH="1259283" progId="Word.Document.12">
                  <p:embed/>
                  <p:pic>
                    <p:nvPicPr>
                      <p:cNvPr id="64" name="Objeto 63"/>
                      <p:cNvPicPr/>
                      <p:nvPr/>
                    </p:nvPicPr>
                    <p:blipFill>
                      <a:blip r:embed="rId6"/>
                      <a:stretch>
                        <a:fillRect/>
                      </a:stretch>
                    </p:blipFill>
                    <p:spPr>
                      <a:xfrm>
                        <a:off x="2772591" y="5410640"/>
                        <a:ext cx="3171307" cy="523265"/>
                      </a:xfrm>
                      <a:prstGeom prst="rect">
                        <a:avLst/>
                      </a:prstGeom>
                    </p:spPr>
                  </p:pic>
                </p:oleObj>
              </mc:Fallback>
            </mc:AlternateContent>
          </a:graphicData>
        </a:graphic>
      </p:graphicFrame>
      <p:pic>
        <p:nvPicPr>
          <p:cNvPr id="12" name="Imagen 11"/>
          <p:cNvPicPr>
            <a:picLocks noChangeAspect="1"/>
          </p:cNvPicPr>
          <p:nvPr/>
        </p:nvPicPr>
        <p:blipFill>
          <a:blip r:embed="rId7"/>
          <a:stretch>
            <a:fillRect/>
          </a:stretch>
        </p:blipFill>
        <p:spPr>
          <a:xfrm>
            <a:off x="6998283" y="405600"/>
            <a:ext cx="1749890" cy="795403"/>
          </a:xfrm>
          <a:prstGeom prst="rect">
            <a:avLst/>
          </a:prstGeom>
          <a:ln>
            <a:noFill/>
          </a:ln>
          <a:effectLst>
            <a:outerShdw blurRad="292100" dist="139700" dir="2700000" algn="tl" rotWithShape="0">
              <a:srgbClr val="333333">
                <a:alpha val="65000"/>
              </a:srgbClr>
            </a:outerShdw>
          </a:effectLst>
        </p:spPr>
      </p:pic>
      <p:pic>
        <p:nvPicPr>
          <p:cNvPr id="13" name="9 Imagen" descr="Logo UC.png"/>
          <p:cNvPicPr>
            <a:picLocks noChangeAspect="1"/>
          </p:cNvPicPr>
          <p:nvPr/>
        </p:nvPicPr>
        <p:blipFill>
          <a:blip r:embed="rId8" cstate="email"/>
          <a:stretch>
            <a:fillRect/>
          </a:stretch>
        </p:blipFill>
        <p:spPr>
          <a:xfrm>
            <a:off x="219334" y="405600"/>
            <a:ext cx="773191" cy="9430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002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CuadroTexto 3"/>
          <p:cNvSpPr txBox="1">
            <a:spLocks noChangeArrowheads="1"/>
          </p:cNvSpPr>
          <p:nvPr/>
        </p:nvSpPr>
        <p:spPr bwMode="auto">
          <a:xfrm>
            <a:off x="1493045" y="5006163"/>
            <a:ext cx="67306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ES" altLang="es-CL" sz="1800" dirty="0">
                <a:solidFill>
                  <a:srgbClr val="000000"/>
                </a:solidFill>
                <a:latin typeface="+mn-lt"/>
              </a:rPr>
              <a:t>Institución desarrolladora	: Pontificia Universidad Católica de Chile</a:t>
            </a:r>
          </a:p>
          <a:p>
            <a:pPr eaLnBrk="1" hangingPunct="1">
              <a:spcBef>
                <a:spcPct val="0"/>
              </a:spcBef>
              <a:buFontTx/>
              <a:buNone/>
            </a:pPr>
            <a:r>
              <a:rPr lang="es-ES" altLang="es-CL" sz="1800" dirty="0">
                <a:solidFill>
                  <a:srgbClr val="000000"/>
                </a:solidFill>
                <a:latin typeface="+mn-lt"/>
              </a:rPr>
              <a:t>Duración			: 6 años.</a:t>
            </a:r>
          </a:p>
        </p:txBody>
      </p:sp>
      <p:sp>
        <p:nvSpPr>
          <p:cNvPr id="8" name="CuadroTexto 5"/>
          <p:cNvSpPr txBox="1">
            <a:spLocks noChangeArrowheads="1"/>
          </p:cNvSpPr>
          <p:nvPr/>
        </p:nvSpPr>
        <p:spPr bwMode="auto">
          <a:xfrm>
            <a:off x="1173225" y="3142219"/>
            <a:ext cx="737027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CL" altLang="es-CL" sz="2400" b="1" dirty="0" smtClean="0">
                <a:solidFill>
                  <a:srgbClr val="C00000"/>
                </a:solidFill>
              </a:rPr>
              <a:t>“</a:t>
            </a:r>
            <a:r>
              <a:rPr lang="es-ES" sz="2400" b="1" dirty="0" smtClean="0">
                <a:solidFill>
                  <a:srgbClr val="C00000"/>
                </a:solidFill>
              </a:rPr>
              <a:t>Nuevas variedades de frambuesa tolerantes a principales plagas y enfermedades, y mejor adaptadas a condiciones de estrés hídrico</a:t>
            </a:r>
            <a:r>
              <a:rPr lang="es-CL" altLang="es-CL" sz="2400" b="1" dirty="0" smtClean="0">
                <a:solidFill>
                  <a:srgbClr val="C00000"/>
                </a:solidFill>
              </a:rPr>
              <a:t>”</a:t>
            </a:r>
            <a:endParaRPr lang="es-ES" altLang="es-CL" sz="2400" b="1" dirty="0">
              <a:solidFill>
                <a:srgbClr val="C00000"/>
              </a:solidFill>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2849468727"/>
              </p:ext>
            </p:extLst>
          </p:nvPr>
        </p:nvGraphicFramePr>
        <p:xfrm>
          <a:off x="2115402" y="556283"/>
          <a:ext cx="4558353" cy="752128"/>
        </p:xfrm>
        <a:graphic>
          <a:graphicData uri="http://schemas.openxmlformats.org/presentationml/2006/ole">
            <mc:AlternateContent xmlns:mc="http://schemas.openxmlformats.org/markup-compatibility/2006">
              <mc:Choice xmlns:v="urn:schemas-microsoft-com:vml" Requires="v">
                <p:oleObj spid="_x0000_s6160" name="Documento" r:id="rId3" imgW="5701559" imgH="1259283" progId="Word.Document.12">
                  <p:embed/>
                </p:oleObj>
              </mc:Choice>
              <mc:Fallback>
                <p:oleObj name="Documento" r:id="rId3" imgW="5701559" imgH="1259283" progId="Word.Document.12">
                  <p:embed/>
                  <p:pic>
                    <p:nvPicPr>
                      <p:cNvPr id="6" name="Objeto 5"/>
                      <p:cNvPicPr/>
                      <p:nvPr/>
                    </p:nvPicPr>
                    <p:blipFill>
                      <a:blip r:embed="rId4"/>
                      <a:stretch>
                        <a:fillRect/>
                      </a:stretch>
                    </p:blipFill>
                    <p:spPr>
                      <a:xfrm>
                        <a:off x="2115402" y="556283"/>
                        <a:ext cx="4558353" cy="752128"/>
                      </a:xfrm>
                      <a:prstGeom prst="rect">
                        <a:avLst/>
                      </a:prstGeom>
                    </p:spPr>
                  </p:pic>
                </p:oleObj>
              </mc:Fallback>
            </mc:AlternateContent>
          </a:graphicData>
        </a:graphic>
      </p:graphicFrame>
      <p:sp>
        <p:nvSpPr>
          <p:cNvPr id="2" name="Rectángulo 1"/>
          <p:cNvSpPr/>
          <p:nvPr/>
        </p:nvSpPr>
        <p:spPr>
          <a:xfrm>
            <a:off x="1173225" y="1617362"/>
            <a:ext cx="6960357" cy="1569660"/>
          </a:xfrm>
          <a:prstGeom prst="rect">
            <a:avLst/>
          </a:prstGeom>
        </p:spPr>
        <p:txBody>
          <a:bodyPr wrap="square">
            <a:spAutoFit/>
          </a:bodyPr>
          <a:lstStyle/>
          <a:p>
            <a:pPr algn="ctr"/>
            <a:r>
              <a:rPr lang="es-CL" sz="2400" dirty="0">
                <a:latin typeface="Calibri" pitchFamily="34" charset="0"/>
                <a:ea typeface="MS PGothic" pitchFamily="34" charset="-128"/>
              </a:rPr>
              <a:t>PROGRAMA  TECNOLÓGICO PARA LA FRUTICULTURA </a:t>
            </a:r>
            <a:br>
              <a:rPr lang="es-CL" sz="2400" dirty="0">
                <a:latin typeface="Calibri" pitchFamily="34" charset="0"/>
                <a:ea typeface="MS PGothic" pitchFamily="34" charset="-128"/>
              </a:rPr>
            </a:br>
            <a:r>
              <a:rPr lang="es-CL" sz="2400" dirty="0">
                <a:latin typeface="Calibri" pitchFamily="34" charset="0"/>
                <a:ea typeface="MS PGothic" pitchFamily="34" charset="-128"/>
              </a:rPr>
              <a:t>DE EXPORTACIÓN  ZONA CENTRO – SUR</a:t>
            </a:r>
            <a:br>
              <a:rPr lang="es-CL" sz="2400" dirty="0">
                <a:latin typeface="Calibri" pitchFamily="34" charset="0"/>
                <a:ea typeface="MS PGothic" pitchFamily="34" charset="-128"/>
              </a:rPr>
            </a:br>
            <a:r>
              <a:rPr lang="es-CL" sz="2400" dirty="0">
                <a:latin typeface="Calibri" pitchFamily="34" charset="0"/>
                <a:ea typeface="MS PGothic" pitchFamily="34" charset="-128"/>
              </a:rPr>
              <a:t> PROYECTO CORFO 16PTECFS-66641</a:t>
            </a:r>
            <a:br>
              <a:rPr lang="es-CL" sz="2400" dirty="0">
                <a:latin typeface="Calibri" pitchFamily="34" charset="0"/>
                <a:ea typeface="MS PGothic" pitchFamily="34" charset="-128"/>
              </a:rPr>
            </a:br>
            <a:endParaRPr lang="es-CL" sz="2400" dirty="0">
              <a:latin typeface="Calibri" pitchFamily="34" charset="0"/>
              <a:ea typeface="MS PGothic" pitchFamily="34" charset="-128"/>
            </a:endParaRPr>
          </a:p>
        </p:txBody>
      </p:sp>
      <p:pic>
        <p:nvPicPr>
          <p:cNvPr id="10" name="9 Imagen" descr="Logo UC.png"/>
          <p:cNvPicPr>
            <a:picLocks noChangeAspect="1"/>
          </p:cNvPicPr>
          <p:nvPr/>
        </p:nvPicPr>
        <p:blipFill>
          <a:blip r:embed="rId5" cstate="email"/>
          <a:stretch>
            <a:fillRect/>
          </a:stretch>
        </p:blipFill>
        <p:spPr>
          <a:xfrm>
            <a:off x="671978" y="527931"/>
            <a:ext cx="773191" cy="943058"/>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6"/>
          <a:stretch>
            <a:fillRect/>
          </a:stretch>
        </p:blipFill>
        <p:spPr>
          <a:xfrm>
            <a:off x="7343988" y="556283"/>
            <a:ext cx="1501254" cy="682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202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4574" y="1278513"/>
            <a:ext cx="7085504" cy="1211870"/>
          </a:xfrm>
          <a:prstGeom prst="rect">
            <a:avLst/>
          </a:prstGeom>
        </p:spPr>
        <p:txBody>
          <a:bodyPr wrap="square">
            <a:spAutoFit/>
          </a:bodyPr>
          <a:lstStyle/>
          <a:p>
            <a:pPr algn="just"/>
            <a:r>
              <a:rPr lang="es-ES" sz="2100" b="1" dirty="0">
                <a:latin typeface="Calibri" panose="020F0502020204030204" pitchFamily="34" charset="0"/>
                <a:ea typeface="Calibri" panose="020F0502020204030204" pitchFamily="34" charset="0"/>
                <a:cs typeface="Times New Roman" panose="02020603050405020304" pitchFamily="18" charset="0"/>
              </a:rPr>
              <a:t>Objetivo general</a:t>
            </a:r>
            <a:r>
              <a:rPr lang="es-ES" sz="2100" dirty="0">
                <a:latin typeface="Calibri" panose="020F0502020204030204" pitchFamily="34" charset="0"/>
                <a:ea typeface="Calibri" panose="020F0502020204030204" pitchFamily="34" charset="0"/>
                <a:cs typeface="Times New Roman" panose="02020603050405020304" pitchFamily="18" charset="0"/>
              </a:rPr>
              <a:t>:</a:t>
            </a:r>
          </a:p>
          <a:p>
            <a:pPr algn="just"/>
            <a:endParaRPr lang="es-ES" sz="675" dirty="0">
              <a:latin typeface="Calibri" panose="020F0502020204030204" pitchFamily="34" charset="0"/>
              <a:ea typeface="Calibri" panose="020F0502020204030204" pitchFamily="34" charset="0"/>
              <a:cs typeface="Times New Roman" panose="02020603050405020304" pitchFamily="18" charset="0"/>
            </a:endParaRPr>
          </a:p>
          <a:p>
            <a:pPr algn="just"/>
            <a:r>
              <a:rPr lang="es-ES" sz="1500" dirty="0">
                <a:latin typeface="Calibri" panose="020F0502020204030204" pitchFamily="34" charset="0"/>
                <a:ea typeface="Calibri" panose="020F0502020204030204" pitchFamily="34" charset="0"/>
                <a:cs typeface="Arial" panose="020B0604020202020204" pitchFamily="34" charset="0"/>
              </a:rPr>
              <a:t>Seleccionar y registrar nuevas variedades de frambueso que presenten una buena adaptación a condiciones de estrés biótico y abiótico, con el fin de ampliar la zona de cultivo en Chile y en otros países.  </a:t>
            </a:r>
          </a:p>
        </p:txBody>
      </p:sp>
      <p:sp>
        <p:nvSpPr>
          <p:cNvPr id="5" name="Rectángulo 4"/>
          <p:cNvSpPr/>
          <p:nvPr/>
        </p:nvSpPr>
        <p:spPr>
          <a:xfrm>
            <a:off x="697404" y="2720132"/>
            <a:ext cx="2721322" cy="415498"/>
          </a:xfrm>
          <a:prstGeom prst="rect">
            <a:avLst/>
          </a:prstGeom>
        </p:spPr>
        <p:txBody>
          <a:bodyPr wrap="none">
            <a:spAutoFit/>
          </a:bodyPr>
          <a:lstStyle/>
          <a:p>
            <a:pPr algn="just"/>
            <a:r>
              <a:rPr lang="es-ES" sz="2100" b="1" dirty="0">
                <a:latin typeface="Calibri" panose="020F0502020204030204" pitchFamily="34" charset="0"/>
                <a:ea typeface="Calibri" panose="020F0502020204030204" pitchFamily="34" charset="0"/>
                <a:cs typeface="Times New Roman" panose="02020603050405020304" pitchFamily="18" charset="0"/>
              </a:rPr>
              <a:t>Objetivos específicos : </a:t>
            </a:r>
          </a:p>
        </p:txBody>
      </p:sp>
      <p:sp>
        <p:nvSpPr>
          <p:cNvPr id="4" name="Rectángulo 3">
            <a:extLst>
              <a:ext uri="{FF2B5EF4-FFF2-40B4-BE49-F238E27FC236}">
                <a16:creationId xmlns:a16="http://schemas.microsoft.com/office/drawing/2014/main" id="{7505AD17-537E-40C6-824E-04A4A5FA2BEE}"/>
              </a:ext>
            </a:extLst>
          </p:cNvPr>
          <p:cNvSpPr/>
          <p:nvPr/>
        </p:nvSpPr>
        <p:spPr>
          <a:xfrm>
            <a:off x="574574" y="3159570"/>
            <a:ext cx="7655025" cy="3323987"/>
          </a:xfrm>
          <a:prstGeom prst="rect">
            <a:avLst/>
          </a:prstGeom>
        </p:spPr>
        <p:txBody>
          <a:bodyPr wrap="square">
            <a:spAutoFit/>
          </a:bodyPr>
          <a:lstStyle/>
          <a:p>
            <a:pPr marL="214313" indent="-214313">
              <a:lnSpc>
                <a:spcPct val="150000"/>
              </a:lnSpc>
              <a:buFont typeface="Arial" panose="020B0604020202020204" pitchFamily="34" charset="0"/>
              <a:buChar char="•"/>
            </a:pPr>
            <a:r>
              <a:rPr lang="es-ES" sz="2000" dirty="0">
                <a:latin typeface="Calibri" panose="020F0502020204030204" pitchFamily="34" charset="0"/>
                <a:ea typeface="Calibri" panose="020F0502020204030204" pitchFamily="34" charset="0"/>
                <a:cs typeface="Arial" panose="020B0604020202020204" pitchFamily="34" charset="0"/>
              </a:rPr>
              <a:t>Cruzamientos dirigidos en cada temporada </a:t>
            </a:r>
          </a:p>
          <a:p>
            <a:pPr marL="214313" indent="-214313">
              <a:lnSpc>
                <a:spcPct val="150000"/>
              </a:lnSpc>
              <a:buFont typeface="Arial" panose="020B0604020202020204" pitchFamily="34" charset="0"/>
              <a:buChar char="•"/>
            </a:pPr>
            <a:r>
              <a:rPr lang="es-ES" sz="2000" dirty="0"/>
              <a:t>Seleccionar nuevos genotipos tolerantes a estrés bióticos y </a:t>
            </a:r>
            <a:r>
              <a:rPr lang="es-ES" sz="2000" dirty="0" err="1"/>
              <a:t>abioticos</a:t>
            </a:r>
            <a:r>
              <a:rPr lang="es-ES" sz="2000" dirty="0"/>
              <a:t>.</a:t>
            </a:r>
          </a:p>
          <a:p>
            <a:pPr marL="214313" indent="-214313">
              <a:lnSpc>
                <a:spcPct val="150000"/>
              </a:lnSpc>
              <a:buFont typeface="Arial" panose="020B0604020202020204" pitchFamily="34" charset="0"/>
              <a:buChar char="•"/>
            </a:pPr>
            <a:r>
              <a:rPr lang="es-ES" sz="2000" dirty="0"/>
              <a:t>Evaluar selecciones avanzadas en distintas localidades y condiciones de cultivo.</a:t>
            </a:r>
            <a:endParaRPr lang="es-ES" sz="2000" dirty="0">
              <a:latin typeface="Calibri" panose="020F0502020204030204" pitchFamily="34" charset="0"/>
              <a:ea typeface="Calibri" panose="020F0502020204030204" pitchFamily="34" charset="0"/>
              <a:cs typeface="Arial" panose="020B0604020202020204" pitchFamily="34" charset="0"/>
            </a:endParaRPr>
          </a:p>
          <a:p>
            <a:pPr marL="214313" indent="-214313">
              <a:lnSpc>
                <a:spcPct val="150000"/>
              </a:lnSpc>
              <a:buFont typeface="Arial" panose="020B0604020202020204" pitchFamily="34" charset="0"/>
              <a:buChar char="•"/>
            </a:pPr>
            <a:r>
              <a:rPr lang="es-ES" sz="2000" dirty="0"/>
              <a:t>Registrar nuevas variedades y diseñar un plan de negocios para cada una de ellas.</a:t>
            </a:r>
          </a:p>
          <a:p>
            <a:pPr marL="214313" indent="-214313">
              <a:lnSpc>
                <a:spcPct val="150000"/>
              </a:lnSpc>
              <a:buFont typeface="Arial" panose="020B0604020202020204" pitchFamily="34" charset="0"/>
              <a:buChar char="•"/>
            </a:pPr>
            <a:r>
              <a:rPr lang="es-ES" sz="2000" dirty="0"/>
              <a:t>Establecer un plan de manejo para las nuevas variedades.</a:t>
            </a:r>
            <a:endParaRPr lang="es-CL" sz="2000" dirty="0"/>
          </a:p>
        </p:txBody>
      </p:sp>
      <p:graphicFrame>
        <p:nvGraphicFramePr>
          <p:cNvPr id="9" name="Objeto 8"/>
          <p:cNvGraphicFramePr>
            <a:graphicFrameLocks noChangeAspect="1"/>
          </p:cNvGraphicFramePr>
          <p:nvPr>
            <p:extLst/>
          </p:nvPr>
        </p:nvGraphicFramePr>
        <p:xfrm>
          <a:off x="1939309" y="324628"/>
          <a:ext cx="4787206" cy="789888"/>
        </p:xfrm>
        <a:graphic>
          <a:graphicData uri="http://schemas.openxmlformats.org/presentationml/2006/ole">
            <mc:AlternateContent xmlns:mc="http://schemas.openxmlformats.org/markup-compatibility/2006">
              <mc:Choice xmlns:v="urn:schemas-microsoft-com:vml" Requires="v">
                <p:oleObj spid="_x0000_s8196" name="Documento" r:id="rId3" imgW="5701559" imgH="1259283" progId="Word.Document.12">
                  <p:embed/>
                </p:oleObj>
              </mc:Choice>
              <mc:Fallback>
                <p:oleObj name="Documento" r:id="rId3" imgW="5701559" imgH="1259283" progId="Word.Document.12">
                  <p:embed/>
                  <p:pic>
                    <p:nvPicPr>
                      <p:cNvPr id="9" name="Objeto 8"/>
                      <p:cNvPicPr/>
                      <p:nvPr/>
                    </p:nvPicPr>
                    <p:blipFill>
                      <a:blip r:embed="rId4"/>
                      <a:stretch>
                        <a:fillRect/>
                      </a:stretch>
                    </p:blipFill>
                    <p:spPr>
                      <a:xfrm>
                        <a:off x="1939309" y="324628"/>
                        <a:ext cx="4787206" cy="789888"/>
                      </a:xfrm>
                      <a:prstGeom prst="rect">
                        <a:avLst/>
                      </a:prstGeom>
                    </p:spPr>
                  </p:pic>
                </p:oleObj>
              </mc:Fallback>
            </mc:AlternateContent>
          </a:graphicData>
        </a:graphic>
      </p:graphicFrame>
      <p:pic>
        <p:nvPicPr>
          <p:cNvPr id="7" name="9 Imagen" descr="Logo UC.png"/>
          <p:cNvPicPr>
            <a:picLocks noChangeAspect="1"/>
          </p:cNvPicPr>
          <p:nvPr/>
        </p:nvPicPr>
        <p:blipFill>
          <a:blip r:embed="rId5" cstate="email"/>
          <a:stretch>
            <a:fillRect/>
          </a:stretch>
        </p:blipFill>
        <p:spPr>
          <a:xfrm>
            <a:off x="616885" y="105706"/>
            <a:ext cx="773191" cy="943058"/>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6"/>
          <a:stretch>
            <a:fillRect/>
          </a:stretch>
        </p:blipFill>
        <p:spPr>
          <a:xfrm>
            <a:off x="7166567" y="322770"/>
            <a:ext cx="1501254" cy="682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661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98495" y="814442"/>
            <a:ext cx="5902037" cy="584775"/>
          </a:xfrm>
          <a:prstGeom prst="rect">
            <a:avLst/>
          </a:prstGeom>
          <a:noFill/>
        </p:spPr>
        <p:txBody>
          <a:bodyPr wrap="square" rtlCol="0">
            <a:spAutoFit/>
          </a:bodyPr>
          <a:lstStyle/>
          <a:p>
            <a:pPr algn="ctr"/>
            <a:r>
              <a:rPr lang="es-CL" sz="3200" b="1" dirty="0" smtClean="0">
                <a:solidFill>
                  <a:srgbClr val="7030A0"/>
                </a:solidFill>
              </a:rPr>
              <a:t>Objetivos de mejoramiento</a:t>
            </a:r>
            <a:endParaRPr lang="es-CL" sz="3200" b="1" dirty="0">
              <a:solidFill>
                <a:srgbClr val="7030A0"/>
              </a:solidFill>
            </a:endParaRPr>
          </a:p>
        </p:txBody>
      </p:sp>
      <p:sp>
        <p:nvSpPr>
          <p:cNvPr id="4" name="CuadroTexto 3"/>
          <p:cNvSpPr txBox="1"/>
          <p:nvPr/>
        </p:nvSpPr>
        <p:spPr>
          <a:xfrm>
            <a:off x="627018" y="1668405"/>
            <a:ext cx="8285694" cy="584775"/>
          </a:xfrm>
          <a:prstGeom prst="rect">
            <a:avLst/>
          </a:prstGeom>
          <a:noFill/>
        </p:spPr>
        <p:txBody>
          <a:bodyPr wrap="square" rtlCol="0">
            <a:spAutoFit/>
          </a:bodyPr>
          <a:lstStyle/>
          <a:p>
            <a:r>
              <a:rPr lang="es-CL" sz="3200" dirty="0" smtClean="0">
                <a:solidFill>
                  <a:srgbClr val="C00000"/>
                </a:solidFill>
              </a:rPr>
              <a:t>Consumidor: </a:t>
            </a:r>
          </a:p>
        </p:txBody>
      </p:sp>
      <p:pic>
        <p:nvPicPr>
          <p:cNvPr id="7" name="Imagen 6"/>
          <p:cNvPicPr>
            <a:picLocks noChangeAspect="1"/>
          </p:cNvPicPr>
          <p:nvPr/>
        </p:nvPicPr>
        <p:blipFill rotWithShape="1">
          <a:blip r:embed="rId2"/>
          <a:srcRect l="-4148" t="-39396" r="4148" b="39396"/>
          <a:stretch/>
        </p:blipFill>
        <p:spPr>
          <a:xfrm>
            <a:off x="309651" y="-698684"/>
            <a:ext cx="1088844" cy="1977340"/>
          </a:xfrm>
          <a:prstGeom prst="rect">
            <a:avLst/>
          </a:prstGeom>
        </p:spPr>
      </p:pic>
      <p:sp>
        <p:nvSpPr>
          <p:cNvPr id="10" name="CuadroTexto 9"/>
          <p:cNvSpPr txBox="1"/>
          <p:nvPr/>
        </p:nvSpPr>
        <p:spPr>
          <a:xfrm>
            <a:off x="801677" y="2253180"/>
            <a:ext cx="4125675" cy="523220"/>
          </a:xfrm>
          <a:prstGeom prst="rect">
            <a:avLst/>
          </a:prstGeom>
          <a:noFill/>
        </p:spPr>
        <p:txBody>
          <a:bodyPr wrap="square" rtlCol="0">
            <a:spAutoFit/>
          </a:bodyPr>
          <a:lstStyle/>
          <a:p>
            <a:pPr marL="342900" indent="-342900">
              <a:buFontTx/>
              <a:buChar char="-"/>
            </a:pPr>
            <a:r>
              <a:rPr lang="es-CL" sz="2800" dirty="0" smtClean="0">
                <a:solidFill>
                  <a:srgbClr val="7030A0"/>
                </a:solidFill>
              </a:rPr>
              <a:t>Fruta </a:t>
            </a:r>
            <a:r>
              <a:rPr lang="es-CL" sz="2800" dirty="0">
                <a:solidFill>
                  <a:srgbClr val="7030A0"/>
                </a:solidFill>
              </a:rPr>
              <a:t>roja, </a:t>
            </a:r>
            <a:r>
              <a:rPr lang="es-CL" sz="2800" dirty="0" smtClean="0">
                <a:solidFill>
                  <a:srgbClr val="7030A0"/>
                </a:solidFill>
              </a:rPr>
              <a:t>brillante</a:t>
            </a:r>
          </a:p>
        </p:txBody>
      </p:sp>
      <p:sp>
        <p:nvSpPr>
          <p:cNvPr id="11" name="CuadroTexto 10"/>
          <p:cNvSpPr txBox="1"/>
          <p:nvPr/>
        </p:nvSpPr>
        <p:spPr>
          <a:xfrm>
            <a:off x="801677" y="2759100"/>
            <a:ext cx="2767137" cy="523220"/>
          </a:xfrm>
          <a:prstGeom prst="rect">
            <a:avLst/>
          </a:prstGeom>
          <a:noFill/>
        </p:spPr>
        <p:txBody>
          <a:bodyPr wrap="square" rtlCol="0">
            <a:spAutoFit/>
          </a:bodyPr>
          <a:lstStyle/>
          <a:p>
            <a:pPr marL="342900" indent="-342900">
              <a:buFontTx/>
              <a:buChar char="-"/>
            </a:pPr>
            <a:r>
              <a:rPr lang="es-CL" sz="2800" dirty="0" smtClean="0">
                <a:solidFill>
                  <a:srgbClr val="7030A0"/>
                </a:solidFill>
              </a:rPr>
              <a:t>Buen sabor </a:t>
            </a:r>
          </a:p>
        </p:txBody>
      </p:sp>
      <p:sp>
        <p:nvSpPr>
          <p:cNvPr id="12" name="CuadroTexto 11"/>
          <p:cNvSpPr txBox="1"/>
          <p:nvPr/>
        </p:nvSpPr>
        <p:spPr>
          <a:xfrm>
            <a:off x="801677" y="3265020"/>
            <a:ext cx="2767137" cy="523220"/>
          </a:xfrm>
          <a:prstGeom prst="rect">
            <a:avLst/>
          </a:prstGeom>
          <a:noFill/>
        </p:spPr>
        <p:txBody>
          <a:bodyPr wrap="square" rtlCol="0">
            <a:spAutoFit/>
          </a:bodyPr>
          <a:lstStyle/>
          <a:p>
            <a:pPr marL="342900" indent="-342900">
              <a:buFontTx/>
              <a:buChar char="-"/>
            </a:pPr>
            <a:r>
              <a:rPr lang="es-CL" sz="2800" dirty="0" smtClean="0">
                <a:solidFill>
                  <a:srgbClr val="7030A0"/>
                </a:solidFill>
              </a:rPr>
              <a:t>Aroma</a:t>
            </a:r>
          </a:p>
        </p:txBody>
      </p:sp>
      <p:pic>
        <p:nvPicPr>
          <p:cNvPr id="6" name="Imagen 5"/>
          <p:cNvPicPr>
            <a:picLocks noChangeAspect="1"/>
          </p:cNvPicPr>
          <p:nvPr/>
        </p:nvPicPr>
        <p:blipFill rotWithShape="1">
          <a:blip r:embed="rId3" cstate="print">
            <a:clrChange>
              <a:clrFrom>
                <a:srgbClr val="FEFEFC"/>
              </a:clrFrom>
              <a:clrTo>
                <a:srgbClr val="FEFEFC">
                  <a:alpha val="0"/>
                </a:srgbClr>
              </a:clrTo>
            </a:clrChang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6667" t="7279" r="22681"/>
          <a:stretch/>
        </p:blipFill>
        <p:spPr>
          <a:xfrm>
            <a:off x="5843885" y="1960792"/>
            <a:ext cx="1984664" cy="4014428"/>
          </a:xfrm>
          <a:prstGeom prst="rect">
            <a:avLst/>
          </a:prstGeom>
        </p:spPr>
      </p:pic>
      <p:cxnSp>
        <p:nvCxnSpPr>
          <p:cNvPr id="13"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pic>
        <p:nvPicPr>
          <p:cNvPr id="9" name="Imagen 8"/>
          <p:cNvPicPr>
            <a:picLocks noChangeAspect="1"/>
          </p:cNvPicPr>
          <p:nvPr/>
        </p:nvPicPr>
        <p:blipFill>
          <a:blip r:embed="rId5"/>
          <a:stretch>
            <a:fillRect/>
          </a:stretch>
        </p:blipFill>
        <p:spPr>
          <a:xfrm>
            <a:off x="3006190" y="2642929"/>
            <a:ext cx="3058698" cy="3958661"/>
          </a:xfrm>
          <a:prstGeom prst="rect">
            <a:avLst/>
          </a:prstGeom>
        </p:spPr>
      </p:pic>
      <p:pic>
        <p:nvPicPr>
          <p:cNvPr id="14" name="Imagen 13"/>
          <p:cNvPicPr>
            <a:picLocks noChangeAspect="1"/>
          </p:cNvPicPr>
          <p:nvPr/>
        </p:nvPicPr>
        <p:blipFill>
          <a:blip r:embed="rId6"/>
          <a:stretch>
            <a:fillRect/>
          </a:stretch>
        </p:blipFill>
        <p:spPr>
          <a:xfrm>
            <a:off x="5843885" y="1966862"/>
            <a:ext cx="2151567" cy="3920634"/>
          </a:xfrm>
          <a:prstGeom prst="rect">
            <a:avLst/>
          </a:prstGeom>
        </p:spPr>
      </p:pic>
      <p:sp>
        <p:nvSpPr>
          <p:cNvPr id="15" name="CuadroTexto 14"/>
          <p:cNvSpPr txBox="1"/>
          <p:nvPr/>
        </p:nvSpPr>
        <p:spPr>
          <a:xfrm>
            <a:off x="801677" y="3788240"/>
            <a:ext cx="2657324" cy="523220"/>
          </a:xfrm>
          <a:prstGeom prst="rect">
            <a:avLst/>
          </a:prstGeom>
          <a:noFill/>
        </p:spPr>
        <p:txBody>
          <a:bodyPr wrap="square" rtlCol="0">
            <a:spAutoFit/>
          </a:bodyPr>
          <a:lstStyle/>
          <a:p>
            <a:pPr marL="342900" indent="-342900">
              <a:buFontTx/>
              <a:buChar char="-"/>
            </a:pPr>
            <a:r>
              <a:rPr lang="es-CL" sz="2800" dirty="0" smtClean="0">
                <a:solidFill>
                  <a:srgbClr val="7030A0"/>
                </a:solidFill>
              </a:rPr>
              <a:t>Sin semillas</a:t>
            </a:r>
            <a:r>
              <a:rPr lang="es-CL" sz="2800" dirty="0" smtClean="0">
                <a:solidFill>
                  <a:srgbClr val="C00000"/>
                </a:solidFill>
              </a:rPr>
              <a:t>. </a:t>
            </a:r>
            <a:endParaRPr lang="es-CL" sz="2800" dirty="0">
              <a:solidFill>
                <a:srgbClr val="C00000"/>
              </a:solidFill>
            </a:endParaRPr>
          </a:p>
        </p:txBody>
      </p:sp>
      <p:sp>
        <p:nvSpPr>
          <p:cNvPr id="16" name="CuadroTexto 15"/>
          <p:cNvSpPr txBox="1"/>
          <p:nvPr/>
        </p:nvSpPr>
        <p:spPr>
          <a:xfrm>
            <a:off x="805425" y="4311460"/>
            <a:ext cx="5523671" cy="523220"/>
          </a:xfrm>
          <a:prstGeom prst="rect">
            <a:avLst/>
          </a:prstGeom>
          <a:noFill/>
        </p:spPr>
        <p:txBody>
          <a:bodyPr wrap="square" rtlCol="0">
            <a:spAutoFit/>
          </a:bodyPr>
          <a:lstStyle/>
          <a:p>
            <a:pPr marL="342900" indent="-342900">
              <a:buFontTx/>
              <a:buChar char="-"/>
            </a:pPr>
            <a:r>
              <a:rPr lang="es-CL" sz="2800" dirty="0" smtClean="0">
                <a:solidFill>
                  <a:srgbClr val="7030A0"/>
                </a:solidFill>
              </a:rPr>
              <a:t>Alto contenido de antioxidante</a:t>
            </a:r>
            <a:r>
              <a:rPr lang="es-CL" sz="2800" dirty="0" smtClean="0">
                <a:solidFill>
                  <a:srgbClr val="C00000"/>
                </a:solidFill>
              </a:rPr>
              <a:t>. </a:t>
            </a:r>
            <a:endParaRPr lang="es-CL" sz="2800" dirty="0">
              <a:solidFill>
                <a:srgbClr val="C00000"/>
              </a:solidFill>
            </a:endParaRPr>
          </a:p>
        </p:txBody>
      </p:sp>
      <p:sp>
        <p:nvSpPr>
          <p:cNvPr id="17" name="CuadroTexto 16"/>
          <p:cNvSpPr txBox="1"/>
          <p:nvPr/>
        </p:nvSpPr>
        <p:spPr>
          <a:xfrm>
            <a:off x="805425" y="4834680"/>
            <a:ext cx="5523671" cy="523220"/>
          </a:xfrm>
          <a:prstGeom prst="rect">
            <a:avLst/>
          </a:prstGeom>
          <a:noFill/>
        </p:spPr>
        <p:txBody>
          <a:bodyPr wrap="square" rtlCol="0">
            <a:spAutoFit/>
          </a:bodyPr>
          <a:lstStyle/>
          <a:p>
            <a:pPr marL="342900" indent="-342900">
              <a:buFontTx/>
              <a:buChar char="-"/>
            </a:pPr>
            <a:r>
              <a:rPr lang="es-CL" sz="2800" dirty="0" smtClean="0">
                <a:solidFill>
                  <a:srgbClr val="7030A0"/>
                </a:solidFill>
              </a:rPr>
              <a:t>Sin residuos de pesticidas</a:t>
            </a:r>
            <a:r>
              <a:rPr lang="es-CL" sz="2800" dirty="0" smtClean="0">
                <a:solidFill>
                  <a:srgbClr val="C00000"/>
                </a:solidFill>
              </a:rPr>
              <a:t>. </a:t>
            </a:r>
            <a:endParaRPr lang="es-CL" sz="2800" dirty="0">
              <a:solidFill>
                <a:srgbClr val="C00000"/>
              </a:solidFill>
            </a:endParaRPr>
          </a:p>
        </p:txBody>
      </p:sp>
    </p:spTree>
    <p:extLst>
      <p:ext uri="{BB962C8B-B14F-4D97-AF65-F5344CB8AC3E}">
        <p14:creationId xmlns:p14="http://schemas.microsoft.com/office/powerpoint/2010/main" val="14513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4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4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4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4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50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4148" t="-39396" r="4148" b="39396"/>
          <a:stretch/>
        </p:blipFill>
        <p:spPr>
          <a:xfrm>
            <a:off x="309651" y="-698684"/>
            <a:ext cx="1088844" cy="1977340"/>
          </a:xfrm>
          <a:prstGeom prst="rect">
            <a:avLst/>
          </a:prstGeom>
        </p:spPr>
      </p:pic>
      <p:sp>
        <p:nvSpPr>
          <p:cNvPr id="5" name="CuadroTexto 4"/>
          <p:cNvSpPr txBox="1"/>
          <p:nvPr/>
        </p:nvSpPr>
        <p:spPr>
          <a:xfrm>
            <a:off x="1414665" y="915044"/>
            <a:ext cx="5902037" cy="584775"/>
          </a:xfrm>
          <a:prstGeom prst="rect">
            <a:avLst/>
          </a:prstGeom>
          <a:noFill/>
        </p:spPr>
        <p:txBody>
          <a:bodyPr wrap="square" rtlCol="0">
            <a:spAutoFit/>
          </a:bodyPr>
          <a:lstStyle/>
          <a:p>
            <a:pPr algn="ctr"/>
            <a:r>
              <a:rPr lang="es-CL" sz="3200" b="1" dirty="0" smtClean="0">
                <a:solidFill>
                  <a:srgbClr val="7030A0"/>
                </a:solidFill>
              </a:rPr>
              <a:t>Objetivos de mejoramiento</a:t>
            </a:r>
            <a:endParaRPr lang="es-CL" sz="3200" b="1" dirty="0">
              <a:solidFill>
                <a:srgbClr val="7030A0"/>
              </a:solidFill>
            </a:endParaRPr>
          </a:p>
        </p:txBody>
      </p:sp>
      <p:sp>
        <p:nvSpPr>
          <p:cNvPr id="8" name="CuadroTexto 7"/>
          <p:cNvSpPr txBox="1"/>
          <p:nvPr/>
        </p:nvSpPr>
        <p:spPr>
          <a:xfrm>
            <a:off x="475966" y="1605131"/>
            <a:ext cx="5856596" cy="1969770"/>
          </a:xfrm>
          <a:prstGeom prst="rect">
            <a:avLst/>
          </a:prstGeom>
          <a:noFill/>
        </p:spPr>
        <p:txBody>
          <a:bodyPr wrap="square" rtlCol="0">
            <a:spAutoFit/>
          </a:bodyPr>
          <a:lstStyle/>
          <a:p>
            <a:r>
              <a:rPr lang="es-CL" sz="2800" dirty="0">
                <a:solidFill>
                  <a:srgbClr val="C00000"/>
                </a:solidFill>
              </a:rPr>
              <a:t> </a:t>
            </a:r>
            <a:r>
              <a:rPr lang="es-CL" sz="2800" dirty="0" smtClean="0">
                <a:solidFill>
                  <a:srgbClr val="C00000"/>
                </a:solidFill>
              </a:rPr>
              <a:t>    Agricultor: </a:t>
            </a:r>
          </a:p>
          <a:p>
            <a:endParaRPr lang="es-CL" sz="1000" dirty="0" smtClean="0">
              <a:solidFill>
                <a:srgbClr val="C00000"/>
              </a:solidFill>
            </a:endParaRPr>
          </a:p>
          <a:p>
            <a:pPr marL="342900" indent="-342900">
              <a:buFontTx/>
              <a:buChar char="-"/>
            </a:pPr>
            <a:r>
              <a:rPr lang="es-CL" sz="2800" dirty="0" smtClean="0">
                <a:solidFill>
                  <a:srgbClr val="7030A0"/>
                </a:solidFill>
              </a:rPr>
              <a:t>Muy productiva</a:t>
            </a:r>
          </a:p>
          <a:p>
            <a:pPr marL="342900" indent="-342900">
              <a:buFontTx/>
              <a:buChar char="-"/>
            </a:pPr>
            <a:r>
              <a:rPr lang="es-CL" sz="2800" dirty="0">
                <a:solidFill>
                  <a:srgbClr val="7030A0"/>
                </a:solidFill>
              </a:rPr>
              <a:t>Fruto de gran </a:t>
            </a:r>
            <a:r>
              <a:rPr lang="es-CL" sz="2800" dirty="0" smtClean="0">
                <a:solidFill>
                  <a:srgbClr val="7030A0"/>
                </a:solidFill>
              </a:rPr>
              <a:t>tamaño</a:t>
            </a:r>
          </a:p>
          <a:p>
            <a:pPr marL="342900" indent="-342900">
              <a:buFontTx/>
              <a:buChar char="-"/>
            </a:pPr>
            <a:r>
              <a:rPr lang="es-CL" sz="2800" dirty="0">
                <a:solidFill>
                  <a:srgbClr val="7030A0"/>
                </a:solidFill>
              </a:rPr>
              <a:t>Fácil desprenderse del </a:t>
            </a:r>
            <a:r>
              <a:rPr lang="es-CL" sz="2800" dirty="0" smtClean="0">
                <a:solidFill>
                  <a:srgbClr val="7030A0"/>
                </a:solidFill>
              </a:rPr>
              <a:t>receptáculo </a:t>
            </a:r>
          </a:p>
        </p:txBody>
      </p:sp>
      <p:pic>
        <p:nvPicPr>
          <p:cNvPr id="6" name="Imagen 5"/>
          <p:cNvPicPr>
            <a:picLocks noChangeAspect="1"/>
          </p:cNvPicPr>
          <p:nvPr/>
        </p:nvPicPr>
        <p:blipFill>
          <a:blip r:embed="rId3"/>
          <a:stretch>
            <a:fillRect/>
          </a:stretch>
        </p:blipFill>
        <p:spPr>
          <a:xfrm>
            <a:off x="5599229" y="2795113"/>
            <a:ext cx="3898970" cy="2924227"/>
          </a:xfrm>
          <a:prstGeom prst="rect">
            <a:avLst/>
          </a:prstGeom>
        </p:spPr>
      </p:pic>
      <p:cxnSp>
        <p:nvCxnSpPr>
          <p:cNvPr id="12"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
        <p:nvSpPr>
          <p:cNvPr id="11" name="CuadroTexto 10"/>
          <p:cNvSpPr txBox="1"/>
          <p:nvPr/>
        </p:nvSpPr>
        <p:spPr>
          <a:xfrm>
            <a:off x="581934" y="4069970"/>
            <a:ext cx="5644660" cy="2462213"/>
          </a:xfrm>
          <a:prstGeom prst="rect">
            <a:avLst/>
          </a:prstGeom>
          <a:noFill/>
        </p:spPr>
        <p:txBody>
          <a:bodyPr wrap="square" rtlCol="0">
            <a:spAutoFit/>
          </a:bodyPr>
          <a:lstStyle/>
          <a:p>
            <a:r>
              <a:rPr lang="es-CL" sz="2800" dirty="0" smtClean="0">
                <a:solidFill>
                  <a:srgbClr val="C00000"/>
                </a:solidFill>
              </a:rPr>
              <a:t>    Agroindustria:</a:t>
            </a:r>
          </a:p>
          <a:p>
            <a:endParaRPr lang="es-CL" sz="1000" dirty="0">
              <a:solidFill>
                <a:srgbClr val="C00000"/>
              </a:solidFill>
            </a:endParaRPr>
          </a:p>
          <a:p>
            <a:pPr marL="342900" indent="-342900">
              <a:buFontTx/>
              <a:buChar char="-"/>
            </a:pPr>
            <a:r>
              <a:rPr lang="es-CL" sz="2800" dirty="0">
                <a:solidFill>
                  <a:srgbClr val="7030A0"/>
                </a:solidFill>
              </a:rPr>
              <a:t>No se desgrane</a:t>
            </a:r>
          </a:p>
          <a:p>
            <a:pPr marL="342900" indent="-342900">
              <a:buFontTx/>
              <a:buChar char="-"/>
            </a:pPr>
            <a:r>
              <a:rPr lang="es-CL" sz="2800" dirty="0">
                <a:solidFill>
                  <a:srgbClr val="7030A0"/>
                </a:solidFill>
              </a:rPr>
              <a:t>Alto contenido de anti </a:t>
            </a:r>
            <a:r>
              <a:rPr lang="es-CL" sz="2800" dirty="0" smtClean="0">
                <a:solidFill>
                  <a:srgbClr val="7030A0"/>
                </a:solidFill>
              </a:rPr>
              <a:t>oxidantes</a:t>
            </a:r>
          </a:p>
          <a:p>
            <a:pPr marL="342900" indent="-342900">
              <a:buFontTx/>
              <a:buChar char="-"/>
            </a:pPr>
            <a:r>
              <a:rPr lang="es-CL" sz="2800" dirty="0">
                <a:solidFill>
                  <a:srgbClr val="7030A0"/>
                </a:solidFill>
              </a:rPr>
              <a:t>Cero residuos</a:t>
            </a:r>
            <a:endParaRPr lang="es-CL" sz="2800" dirty="0">
              <a:solidFill>
                <a:srgbClr val="C00000"/>
              </a:solidFill>
            </a:endParaRPr>
          </a:p>
          <a:p>
            <a:endParaRPr lang="es-CL" sz="3200" dirty="0" smtClean="0">
              <a:solidFill>
                <a:srgbClr val="C00000"/>
              </a:solidFill>
            </a:endParaRPr>
          </a:p>
        </p:txBody>
      </p:sp>
    </p:spTree>
    <p:extLst>
      <p:ext uri="{BB962C8B-B14F-4D97-AF65-F5344CB8AC3E}">
        <p14:creationId xmlns:p14="http://schemas.microsoft.com/office/powerpoint/2010/main" val="189903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Lst>
          </a:blip>
          <a:srcRect l="1871" t="10375" r="2616"/>
          <a:stretch/>
        </p:blipFill>
        <p:spPr>
          <a:xfrm>
            <a:off x="0" y="73766"/>
            <a:ext cx="9144000" cy="6439772"/>
          </a:xfrm>
          <a:prstGeom prst="rect">
            <a:avLst/>
          </a:prstGeom>
        </p:spPr>
      </p:pic>
      <p:grpSp>
        <p:nvGrpSpPr>
          <p:cNvPr id="10" name="Grupo 9"/>
          <p:cNvGrpSpPr/>
          <p:nvPr/>
        </p:nvGrpSpPr>
        <p:grpSpPr>
          <a:xfrm>
            <a:off x="228999" y="5648380"/>
            <a:ext cx="8613324" cy="830997"/>
            <a:chOff x="228999" y="5509832"/>
            <a:chExt cx="8613324" cy="830997"/>
          </a:xfrm>
        </p:grpSpPr>
        <p:pic>
          <p:nvPicPr>
            <p:cNvPr id="5" name="Imagen 4"/>
            <p:cNvPicPr>
              <a:picLocks noChangeAspect="1"/>
            </p:cNvPicPr>
            <p:nvPr/>
          </p:nvPicPr>
          <p:blipFill>
            <a:blip r:embed="rId4"/>
            <a:stretch>
              <a:fillRect/>
            </a:stretch>
          </p:blipFill>
          <p:spPr>
            <a:xfrm>
              <a:off x="228999" y="5509832"/>
              <a:ext cx="2382982" cy="830997"/>
            </a:xfrm>
            <a:prstGeom prst="rect">
              <a:avLst/>
            </a:prstGeom>
          </p:spPr>
        </p:pic>
        <p:sp>
          <p:nvSpPr>
            <p:cNvPr id="6" name="CuadroTexto 5"/>
            <p:cNvSpPr txBox="1"/>
            <p:nvPr/>
          </p:nvSpPr>
          <p:spPr>
            <a:xfrm>
              <a:off x="3297381" y="5509832"/>
              <a:ext cx="5544942" cy="830997"/>
            </a:xfrm>
            <a:prstGeom prst="rect">
              <a:avLst/>
            </a:prstGeom>
            <a:solidFill>
              <a:schemeClr val="accent1">
                <a:lumMod val="60000"/>
                <a:lumOff val="40000"/>
              </a:schemeClr>
            </a:solidFill>
          </p:spPr>
          <p:txBody>
            <a:bodyPr wrap="square" rtlCol="0">
              <a:spAutoFit/>
            </a:bodyPr>
            <a:lstStyle/>
            <a:p>
              <a:pPr algn="ctr"/>
              <a:r>
                <a:rPr lang="es-CL" sz="2400" b="1" dirty="0" smtClean="0"/>
                <a:t>Unión </a:t>
              </a:r>
              <a:r>
                <a:rPr lang="es-CL" sz="2400" b="1" dirty="0"/>
                <a:t>Internacional para la Protección de las Obtenciones </a:t>
              </a:r>
              <a:r>
                <a:rPr lang="es-CL" sz="2400" b="1" dirty="0" smtClean="0"/>
                <a:t>Vegetales</a:t>
              </a:r>
              <a:endParaRPr lang="es-CL" sz="2400" b="1" dirty="0"/>
            </a:p>
          </p:txBody>
        </p:sp>
        <p:pic>
          <p:nvPicPr>
            <p:cNvPr id="9" name="Imagen 8"/>
            <p:cNvPicPr>
              <a:picLocks noChangeAspect="1"/>
            </p:cNvPicPr>
            <p:nvPr/>
          </p:nvPicPr>
          <p:blipFill rotWithShape="1">
            <a:blip r:embed="rId5"/>
            <a:srcRect l="-3286" t="9105" r="85045" b="79022"/>
            <a:stretch/>
          </p:blipFill>
          <p:spPr>
            <a:xfrm>
              <a:off x="675072" y="5509832"/>
              <a:ext cx="2622309" cy="830997"/>
            </a:xfrm>
            <a:prstGeom prst="rect">
              <a:avLst/>
            </a:prstGeom>
          </p:spPr>
        </p:pic>
      </p:grpSp>
      <p:cxnSp>
        <p:nvCxnSpPr>
          <p:cNvPr id="12"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
        <p:nvSpPr>
          <p:cNvPr id="13" name="CuadroTexto 12"/>
          <p:cNvSpPr txBox="1"/>
          <p:nvPr/>
        </p:nvSpPr>
        <p:spPr>
          <a:xfrm>
            <a:off x="854073" y="2066520"/>
            <a:ext cx="7144051" cy="2523768"/>
          </a:xfrm>
          <a:prstGeom prst="rect">
            <a:avLst/>
          </a:prstGeom>
          <a:noFill/>
        </p:spPr>
        <p:txBody>
          <a:bodyPr wrap="square" rtlCol="0">
            <a:spAutoFit/>
          </a:bodyPr>
          <a:lstStyle/>
          <a:p>
            <a:r>
              <a:rPr lang="es-CL" sz="2800" b="1" dirty="0" smtClean="0">
                <a:solidFill>
                  <a:srgbClr val="4A206A"/>
                </a:solidFill>
              </a:rPr>
              <a:t>Frutilla (Fragaria x </a:t>
            </a:r>
            <a:r>
              <a:rPr lang="es-CL" sz="2800" b="1" dirty="0" err="1" smtClean="0">
                <a:solidFill>
                  <a:srgbClr val="4A206A"/>
                </a:solidFill>
              </a:rPr>
              <a:t>ananassa</a:t>
            </a:r>
            <a:r>
              <a:rPr lang="es-CL" sz="2800" b="1" dirty="0" smtClean="0">
                <a:solidFill>
                  <a:srgbClr val="4A206A"/>
                </a:solidFill>
              </a:rPr>
              <a:t>)			704</a:t>
            </a:r>
          </a:p>
          <a:p>
            <a:endParaRPr lang="es-CL" sz="2800" b="1" dirty="0">
              <a:solidFill>
                <a:srgbClr val="4A206A"/>
              </a:solidFill>
            </a:endParaRPr>
          </a:p>
          <a:p>
            <a:r>
              <a:rPr lang="es-CL" sz="2800" b="1" dirty="0" smtClean="0">
                <a:solidFill>
                  <a:srgbClr val="4A206A"/>
                </a:solidFill>
              </a:rPr>
              <a:t>Frambueso (</a:t>
            </a:r>
            <a:r>
              <a:rPr lang="es-CL" sz="2800" b="1" dirty="0" err="1" smtClean="0">
                <a:solidFill>
                  <a:srgbClr val="4A206A"/>
                </a:solidFill>
              </a:rPr>
              <a:t>Rubus</a:t>
            </a:r>
            <a:r>
              <a:rPr lang="es-CL" sz="2800" b="1" dirty="0" smtClean="0">
                <a:solidFill>
                  <a:srgbClr val="4A206A"/>
                </a:solidFill>
              </a:rPr>
              <a:t> </a:t>
            </a:r>
            <a:r>
              <a:rPr lang="es-CL" sz="2800" b="1" dirty="0" err="1" smtClean="0">
                <a:solidFill>
                  <a:srgbClr val="4A206A"/>
                </a:solidFill>
              </a:rPr>
              <a:t>idaeus</a:t>
            </a:r>
            <a:r>
              <a:rPr lang="es-CL" sz="2800" b="1" dirty="0" smtClean="0">
                <a:solidFill>
                  <a:srgbClr val="4A206A"/>
                </a:solidFill>
              </a:rPr>
              <a:t>) 		 	231</a:t>
            </a:r>
          </a:p>
          <a:p>
            <a:endParaRPr lang="es-CL" sz="2800" b="1" dirty="0">
              <a:solidFill>
                <a:srgbClr val="4A206A"/>
              </a:solidFill>
            </a:endParaRPr>
          </a:p>
          <a:p>
            <a:r>
              <a:rPr lang="es-CL" sz="2800" b="1" dirty="0" smtClean="0">
                <a:solidFill>
                  <a:srgbClr val="4A206A"/>
                </a:solidFill>
              </a:rPr>
              <a:t>Arándano  (</a:t>
            </a:r>
            <a:r>
              <a:rPr lang="es-CL" sz="2800" b="1" dirty="0" smtClean="0">
                <a:solidFill>
                  <a:srgbClr val="4A206A"/>
                </a:solidFill>
                <a:ea typeface="Calibri" panose="020F0502020204030204" pitchFamily="34" charset="0"/>
              </a:rPr>
              <a:t>V. </a:t>
            </a:r>
            <a:r>
              <a:rPr lang="es-CL" sz="2800" b="1" dirty="0" err="1">
                <a:solidFill>
                  <a:srgbClr val="4A206A"/>
                </a:solidFill>
                <a:ea typeface="Calibri" panose="020F0502020204030204" pitchFamily="34" charset="0"/>
              </a:rPr>
              <a:t>corymbosum</a:t>
            </a:r>
            <a:r>
              <a:rPr lang="es-CL" sz="2800" b="1" dirty="0">
                <a:solidFill>
                  <a:srgbClr val="4A206A"/>
                </a:solidFill>
                <a:ea typeface="Calibri" panose="020F0502020204030204" pitchFamily="34" charset="0"/>
              </a:rPr>
              <a:t> </a:t>
            </a:r>
            <a:r>
              <a:rPr lang="es-CL" sz="2800" b="1" dirty="0" smtClean="0">
                <a:solidFill>
                  <a:srgbClr val="4A206A"/>
                </a:solidFill>
                <a:ea typeface="Calibri" panose="020F0502020204030204" pitchFamily="34" charset="0"/>
              </a:rPr>
              <a:t> o híbridos)</a:t>
            </a:r>
            <a:r>
              <a:rPr lang="es-CL" sz="2800" b="1" dirty="0" smtClean="0">
                <a:solidFill>
                  <a:srgbClr val="4A206A"/>
                </a:solidFill>
                <a:latin typeface="Times New Roman" panose="02020603050405020304" pitchFamily="18" charset="0"/>
                <a:ea typeface="Calibri" panose="020F0502020204030204" pitchFamily="34" charset="0"/>
              </a:rPr>
              <a:t>	201</a:t>
            </a:r>
            <a:r>
              <a:rPr lang="es-CL" dirty="0" smtClean="0"/>
              <a:t>	</a:t>
            </a:r>
            <a:endParaRPr lang="es-CL" dirty="0"/>
          </a:p>
        </p:txBody>
      </p:sp>
      <p:sp>
        <p:nvSpPr>
          <p:cNvPr id="14" name="Título 1"/>
          <p:cNvSpPr txBox="1">
            <a:spLocks/>
          </p:cNvSpPr>
          <p:nvPr/>
        </p:nvSpPr>
        <p:spPr>
          <a:xfrm>
            <a:off x="1512163" y="125055"/>
            <a:ext cx="5827869" cy="110478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3200" b="1" dirty="0" smtClean="0">
                <a:solidFill>
                  <a:srgbClr val="C00000"/>
                </a:solidFill>
                <a:latin typeface="+mn-lt"/>
                <a:ea typeface="+mn-ea"/>
                <a:cs typeface="+mn-cs"/>
              </a:rPr>
              <a:t>Número de variedades </a:t>
            </a:r>
            <a:r>
              <a:rPr lang="es-CL" sz="3200" b="1" dirty="0" err="1" smtClean="0">
                <a:solidFill>
                  <a:srgbClr val="C00000"/>
                </a:solidFill>
                <a:latin typeface="+mn-lt"/>
                <a:ea typeface="+mn-ea"/>
                <a:cs typeface="+mn-cs"/>
              </a:rPr>
              <a:t>potegidas</a:t>
            </a:r>
            <a:r>
              <a:rPr lang="es-CL" sz="3200" b="1" dirty="0" smtClean="0">
                <a:solidFill>
                  <a:srgbClr val="C00000"/>
                </a:solidFill>
                <a:latin typeface="+mn-lt"/>
                <a:ea typeface="+mn-ea"/>
                <a:cs typeface="+mn-cs"/>
              </a:rPr>
              <a:t> en los últimos 10 años</a:t>
            </a:r>
            <a:endParaRPr lang="es-CL" sz="3200" b="1" dirty="0">
              <a:solidFill>
                <a:srgbClr val="C00000"/>
              </a:solidFill>
              <a:latin typeface="+mn-lt"/>
              <a:ea typeface="+mn-ea"/>
              <a:cs typeface="+mn-cs"/>
            </a:endParaRPr>
          </a:p>
        </p:txBody>
      </p:sp>
      <p:pic>
        <p:nvPicPr>
          <p:cNvPr id="15" name="Imagen 14"/>
          <p:cNvPicPr>
            <a:picLocks noChangeAspect="1"/>
          </p:cNvPicPr>
          <p:nvPr/>
        </p:nvPicPr>
        <p:blipFill>
          <a:blip r:embed="rId6"/>
          <a:stretch>
            <a:fillRect/>
          </a:stretch>
        </p:blipFill>
        <p:spPr>
          <a:xfrm>
            <a:off x="0" y="0"/>
            <a:ext cx="1658256" cy="1889924"/>
          </a:xfrm>
          <a:prstGeom prst="rect">
            <a:avLst/>
          </a:prstGeom>
        </p:spPr>
      </p:pic>
    </p:spTree>
    <p:extLst>
      <p:ext uri="{BB962C8B-B14F-4D97-AF65-F5344CB8AC3E}">
        <p14:creationId xmlns:p14="http://schemas.microsoft.com/office/powerpoint/2010/main" val="37431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406"/>
          <a:stretch/>
        </p:blipFill>
        <p:spPr>
          <a:xfrm>
            <a:off x="1" y="1061966"/>
            <a:ext cx="7126394" cy="4628288"/>
          </a:xfrm>
        </p:spPr>
      </p:pic>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822" y="1061966"/>
            <a:ext cx="2372152" cy="3162869"/>
          </a:xfrm>
          <a:prstGeom prst="rect">
            <a:avLst/>
          </a:prstGeom>
        </p:spPr>
      </p:pic>
    </p:spTree>
    <p:extLst>
      <p:ext uri="{BB962C8B-B14F-4D97-AF65-F5344CB8AC3E}">
        <p14:creationId xmlns:p14="http://schemas.microsoft.com/office/powerpoint/2010/main" val="665593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53636" y="375132"/>
            <a:ext cx="3261815" cy="5798783"/>
          </a:xfr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707" y="375133"/>
            <a:ext cx="3287929" cy="5845207"/>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66" y="-11301"/>
            <a:ext cx="9206965" cy="6777862"/>
          </a:xfrm>
          <a:prstGeom prst="rect">
            <a:avLst/>
          </a:prstGeom>
        </p:spPr>
      </p:pic>
    </p:spTree>
    <p:extLst>
      <p:ext uri="{BB962C8B-B14F-4D97-AF65-F5344CB8AC3E}">
        <p14:creationId xmlns:p14="http://schemas.microsoft.com/office/powerpoint/2010/main" val="21919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0" y="-1087"/>
            <a:ext cx="9145450" cy="6859087"/>
          </a:xfrm>
        </p:spPr>
      </p:pic>
    </p:spTree>
    <p:extLst>
      <p:ext uri="{BB962C8B-B14F-4D97-AF65-F5344CB8AC3E}">
        <p14:creationId xmlns:p14="http://schemas.microsoft.com/office/powerpoint/2010/main" val="3351652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12" name="Marcador de contenido 11"/>
          <p:cNvSpPr>
            <a:spLocks noGrp="1"/>
          </p:cNvSpPr>
          <p:nvPr>
            <p:ph idx="1"/>
          </p:nvPr>
        </p:nvSpPr>
        <p:spPr/>
        <p:txBody>
          <a:bodyPr/>
          <a:lstStyle/>
          <a:p>
            <a:endParaRPr lang="es-CL"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43438" y="1377358"/>
            <a:ext cx="5143500" cy="3857625"/>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4420"/>
            <a:ext cx="6858000" cy="5143500"/>
          </a:xfrm>
          <a:prstGeom prst="rect">
            <a:avLst/>
          </a:prstGeom>
        </p:spPr>
      </p:pic>
      <p:pic>
        <p:nvPicPr>
          <p:cNvPr id="3" name="Imagen 2"/>
          <p:cNvPicPr>
            <a:picLocks noChangeAspect="1"/>
          </p:cNvPicPr>
          <p:nvPr/>
        </p:nvPicPr>
        <p:blipFill>
          <a:blip r:embed="rId4"/>
          <a:stretch>
            <a:fillRect/>
          </a:stretch>
        </p:blipFill>
        <p:spPr>
          <a:xfrm>
            <a:off x="4684587" y="3140579"/>
            <a:ext cx="4346825" cy="2737341"/>
          </a:xfrm>
          <a:prstGeom prst="rect">
            <a:avLst/>
          </a:prstGeom>
        </p:spPr>
      </p:pic>
    </p:spTree>
    <p:extLst>
      <p:ext uri="{BB962C8B-B14F-4D97-AF65-F5344CB8AC3E}">
        <p14:creationId xmlns:p14="http://schemas.microsoft.com/office/powerpoint/2010/main" val="3609677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74761" y="1665781"/>
            <a:ext cx="6732629" cy="4334969"/>
          </a:xfrm>
          <a:prstGeom prst="rect">
            <a:avLst/>
          </a:prstGeom>
        </p:spPr>
      </p:pic>
      <p:sp>
        <p:nvSpPr>
          <p:cNvPr id="6" name="CuadroTexto 5"/>
          <p:cNvSpPr txBox="1"/>
          <p:nvPr/>
        </p:nvSpPr>
        <p:spPr>
          <a:xfrm>
            <a:off x="1925706" y="950201"/>
            <a:ext cx="5238582" cy="738664"/>
          </a:xfrm>
          <a:prstGeom prst="rect">
            <a:avLst/>
          </a:prstGeom>
          <a:noFill/>
        </p:spPr>
        <p:txBody>
          <a:bodyPr wrap="square" rtlCol="0">
            <a:spAutoFit/>
          </a:bodyPr>
          <a:lstStyle/>
          <a:p>
            <a:pPr algn="ctr"/>
            <a:r>
              <a:rPr lang="en-US" sz="2100" dirty="0" err="1">
                <a:latin typeface="Calibri" panose="020F0502020204030204" pitchFamily="34" charset="0"/>
                <a:cs typeface="Calibri" panose="020F0502020204030204" pitchFamily="34" charset="0"/>
              </a:rPr>
              <a:t>Producción</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retoño</a:t>
            </a:r>
            <a:r>
              <a:rPr lang="en-US" sz="2100" dirty="0">
                <a:latin typeface="Calibri" panose="020F0502020204030204" pitchFamily="34" charset="0"/>
                <a:cs typeface="Calibri" panose="020F0502020204030204" pitchFamily="34" charset="0"/>
              </a:rPr>
              <a:t> </a:t>
            </a:r>
            <a:r>
              <a:rPr lang="en-US" sz="2100" dirty="0" err="1">
                <a:latin typeface="Calibri" panose="020F0502020204030204" pitchFamily="34" charset="0"/>
                <a:cs typeface="Calibri" panose="020F0502020204030204" pitchFamily="34" charset="0"/>
              </a:rPr>
              <a:t>en</a:t>
            </a:r>
            <a:r>
              <a:rPr lang="en-US" sz="2100" dirty="0">
                <a:latin typeface="Calibri" panose="020F0502020204030204" pitchFamily="34" charset="0"/>
                <a:cs typeface="Calibri" panose="020F0502020204030204" pitchFamily="34" charset="0"/>
              </a:rPr>
              <a:t> g/plant </a:t>
            </a:r>
          </a:p>
          <a:p>
            <a:pPr algn="ctr"/>
            <a:r>
              <a:rPr lang="en-US" sz="2100" dirty="0">
                <a:latin typeface="Calibri" panose="020F0502020204030204" pitchFamily="34" charset="0"/>
                <a:cs typeface="Calibri" panose="020F0502020204030204" pitchFamily="34" charset="0"/>
              </a:rPr>
              <a:t>Huelva,  2016 to 2017 </a:t>
            </a:r>
            <a:endParaRPr lang="es-CL" sz="2100" dirty="0">
              <a:latin typeface="Calibri" panose="020F0502020204030204" pitchFamily="34" charset="0"/>
              <a:cs typeface="Calibri" panose="020F0502020204030204" pitchFamily="34" charset="0"/>
            </a:endParaRPr>
          </a:p>
        </p:txBody>
      </p:sp>
      <p:sp>
        <p:nvSpPr>
          <p:cNvPr id="8" name="CuadroTexto 7"/>
          <p:cNvSpPr txBox="1"/>
          <p:nvPr/>
        </p:nvSpPr>
        <p:spPr>
          <a:xfrm>
            <a:off x="4544997" y="1981945"/>
            <a:ext cx="2808312" cy="369332"/>
          </a:xfrm>
          <a:prstGeom prst="rect">
            <a:avLst/>
          </a:prstGeom>
          <a:noFill/>
        </p:spPr>
        <p:txBody>
          <a:bodyPr wrap="square" rtlCol="0">
            <a:spAutoFit/>
          </a:bodyPr>
          <a:lstStyle/>
          <a:p>
            <a:r>
              <a:rPr lang="es-CL" b="1" dirty="0">
                <a:latin typeface="Calibri" panose="020F0502020204030204" pitchFamily="34" charset="0"/>
                <a:cs typeface="Calibri" panose="020F0502020204030204" pitchFamily="34" charset="0"/>
              </a:rPr>
              <a:t>Fecha Plantación, 5 de Julio</a:t>
            </a:r>
          </a:p>
        </p:txBody>
      </p:sp>
      <p:pic>
        <p:nvPicPr>
          <p:cNvPr id="5" name="Imagen 4"/>
          <p:cNvPicPr>
            <a:picLocks noChangeAspect="1"/>
          </p:cNvPicPr>
          <p:nvPr/>
        </p:nvPicPr>
        <p:blipFill>
          <a:blip r:embed="rId4"/>
          <a:stretch>
            <a:fillRect/>
          </a:stretch>
        </p:blipFill>
        <p:spPr>
          <a:xfrm>
            <a:off x="447571" y="296038"/>
            <a:ext cx="1030313" cy="1249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8380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7600" y="349249"/>
            <a:ext cx="4595813" cy="6127751"/>
          </a:xfrm>
          <a:prstGeom prst="rect">
            <a:avLst/>
          </a:prstGeom>
        </p:spPr>
      </p:pic>
      <p:pic>
        <p:nvPicPr>
          <p:cNvPr id="3" name="Imagen 2"/>
          <p:cNvPicPr>
            <a:picLocks noChangeAspect="1"/>
          </p:cNvPicPr>
          <p:nvPr/>
        </p:nvPicPr>
        <p:blipFill>
          <a:blip r:embed="rId3"/>
          <a:stretch>
            <a:fillRect/>
          </a:stretch>
        </p:blipFill>
        <p:spPr>
          <a:xfrm>
            <a:off x="164088" y="0"/>
            <a:ext cx="1396820" cy="1591964"/>
          </a:xfrm>
          <a:prstGeom prst="rect">
            <a:avLst/>
          </a:prstGeom>
        </p:spPr>
      </p:pic>
    </p:spTree>
    <p:extLst>
      <p:ext uri="{BB962C8B-B14F-4D97-AF65-F5344CB8AC3E}">
        <p14:creationId xmlns:p14="http://schemas.microsoft.com/office/powerpoint/2010/main" val="3692619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094403" y="2506735"/>
            <a:ext cx="5651871" cy="648072"/>
          </a:xfrm>
        </p:spPr>
        <p:txBody>
          <a:bodyPr>
            <a:noAutofit/>
          </a:bodyPr>
          <a:lstStyle/>
          <a:p>
            <a:pPr algn="ctr"/>
            <a:r>
              <a:rPr lang="es-CL" dirty="0" err="1">
                <a:latin typeface="Arial" panose="020B0604020202020204" pitchFamily="34" charset="0"/>
                <a:cs typeface="Arial" panose="020B0604020202020204" pitchFamily="34" charset="0"/>
              </a:rPr>
              <a:t>Rubus</a:t>
            </a:r>
            <a:r>
              <a:rPr lang="es-CL" dirty="0">
                <a:latin typeface="Arial" panose="020B0604020202020204" pitchFamily="34" charset="0"/>
                <a:cs typeface="Arial" panose="020B0604020202020204" pitchFamily="34" charset="0"/>
              </a:rPr>
              <a:t> &amp; </a:t>
            </a:r>
            <a:r>
              <a:rPr lang="es-CL" dirty="0" err="1">
                <a:latin typeface="Arial" panose="020B0604020202020204" pitchFamily="34" charset="0"/>
                <a:cs typeface="Arial" panose="020B0604020202020204" pitchFamily="34" charset="0"/>
              </a:rPr>
              <a:t>Ribes</a:t>
            </a:r>
            <a:endParaRPr lang="es-CL" dirty="0">
              <a:latin typeface="Arial" panose="020B0604020202020204" pitchFamily="34" charset="0"/>
              <a:cs typeface="Arial" panose="020B0604020202020204" pitchFamily="34" charset="0"/>
            </a:endParaRPr>
          </a:p>
          <a:p>
            <a:pPr algn="ctr"/>
            <a:r>
              <a:rPr lang="es-CL" dirty="0">
                <a:latin typeface="Arial" panose="020B0604020202020204" pitchFamily="34" charset="0"/>
                <a:cs typeface="Arial" panose="020B0604020202020204" pitchFamily="34" charset="0"/>
              </a:rPr>
              <a:t>June 2015</a:t>
            </a:r>
          </a:p>
        </p:txBody>
      </p:sp>
      <p:pic>
        <p:nvPicPr>
          <p:cNvPr id="6" name="Picture 6" descr="Color-SinFondo.png"/>
          <p:cNvPicPr>
            <a:picLocks noChangeAspect="1"/>
          </p:cNvPicPr>
          <p:nvPr/>
        </p:nvPicPr>
        <p:blipFill rotWithShape="1">
          <a:blip r:embed="rId2" cstate="print"/>
          <a:srcRect l="7809" t="10032" r="9374" b="6615"/>
          <a:stretch/>
        </p:blipFill>
        <p:spPr>
          <a:xfrm>
            <a:off x="390790" y="134235"/>
            <a:ext cx="1028701" cy="1249012"/>
          </a:xfrm>
          <a:prstGeom prst="roundRect">
            <a:avLst>
              <a:gd name="adj" fmla="val 4163"/>
            </a:avLst>
          </a:prstGeom>
          <a:noFill/>
        </p:spPr>
      </p:pic>
      <p:sp>
        <p:nvSpPr>
          <p:cNvPr id="9" name="8 CuadroTexto"/>
          <p:cNvSpPr txBox="1"/>
          <p:nvPr/>
        </p:nvSpPr>
        <p:spPr>
          <a:xfrm>
            <a:off x="2789802" y="855286"/>
            <a:ext cx="4536504" cy="830997"/>
          </a:xfrm>
          <a:prstGeom prst="rect">
            <a:avLst/>
          </a:prstGeom>
          <a:noFill/>
        </p:spPr>
        <p:txBody>
          <a:bodyPr wrap="square" rtlCol="0">
            <a:spAutoFit/>
          </a:bodyPr>
          <a:lstStyle/>
          <a:p>
            <a:pPr algn="r"/>
            <a:r>
              <a:rPr lang="es-CL" sz="1200" dirty="0">
                <a:solidFill>
                  <a:schemeClr val="bg1"/>
                </a:solidFill>
                <a:latin typeface="Arial" panose="020B0604020202020204" pitchFamily="34" charset="0"/>
                <a:cs typeface="Arial" panose="020B0604020202020204" pitchFamily="34" charset="0"/>
              </a:rPr>
              <a:t>PONTIFICIA UNIVERSIDAD CATÓLICA DE CHILE</a:t>
            </a:r>
          </a:p>
          <a:p>
            <a:pPr algn="r"/>
            <a:r>
              <a:rPr lang="es-CL" sz="1200" dirty="0">
                <a:solidFill>
                  <a:schemeClr val="bg1"/>
                </a:solidFill>
                <a:latin typeface="Arial" panose="020B0604020202020204" pitchFamily="34" charset="0"/>
                <a:cs typeface="Arial" panose="020B0604020202020204" pitchFamily="34" charset="0"/>
              </a:rPr>
              <a:t>Facultad de Agronomía e Ingeniería Forestal</a:t>
            </a:r>
          </a:p>
          <a:p>
            <a:pPr algn="r"/>
            <a:r>
              <a:rPr lang="es-CL" sz="1200" dirty="0">
                <a:solidFill>
                  <a:schemeClr val="bg1"/>
                </a:solidFill>
                <a:latin typeface="Arial" panose="020B0604020202020204" pitchFamily="34" charset="0"/>
                <a:cs typeface="Arial" panose="020B0604020202020204" pitchFamily="34" charset="0"/>
              </a:rPr>
              <a:t>Dirección de Investigación y Postgrado</a:t>
            </a:r>
          </a:p>
          <a:p>
            <a:pPr algn="r"/>
            <a:r>
              <a:rPr lang="es-CL" sz="1200" dirty="0">
                <a:solidFill>
                  <a:schemeClr val="bg1"/>
                </a:solidFill>
                <a:latin typeface="Arial" panose="020B0604020202020204" pitchFamily="34" charset="0"/>
                <a:cs typeface="Arial" panose="020B0604020202020204" pitchFamily="34" charset="0"/>
              </a:rPr>
              <a:t>Programa Ciencias de la Agricultura</a:t>
            </a:r>
          </a:p>
        </p:txBody>
      </p:sp>
      <p:sp>
        <p:nvSpPr>
          <p:cNvPr id="10" name="9 CuadroTexto"/>
          <p:cNvSpPr txBox="1"/>
          <p:nvPr/>
        </p:nvSpPr>
        <p:spPr>
          <a:xfrm>
            <a:off x="1533361" y="1205310"/>
            <a:ext cx="7049386" cy="707886"/>
          </a:xfrm>
          <a:prstGeom prst="rect">
            <a:avLst/>
          </a:prstGeom>
          <a:noFill/>
        </p:spPr>
        <p:txBody>
          <a:bodyPr wrap="square" rtlCol="0">
            <a:spAutoFit/>
          </a:bodyPr>
          <a:lstStyle/>
          <a:p>
            <a:pPr algn="ctr"/>
            <a:r>
              <a:rPr lang="en-US" sz="2000" dirty="0">
                <a:solidFill>
                  <a:schemeClr val="accent6">
                    <a:lumMod val="50000"/>
                  </a:schemeClr>
                </a:solidFill>
                <a:latin typeface="Arial" panose="020B0604020202020204" pitchFamily="34" charset="0"/>
                <a:cs typeface="Arial" panose="020B0604020202020204" pitchFamily="34" charset="0"/>
              </a:rPr>
              <a:t>PHENOTYPING PRIMOCANE FRUITING TRAIT IN RASPBERRY </a:t>
            </a:r>
            <a:r>
              <a:rPr lang="en-US" sz="2000" dirty="0" smtClean="0">
                <a:solidFill>
                  <a:schemeClr val="accent6">
                    <a:lumMod val="50000"/>
                  </a:schemeClr>
                </a:solidFill>
                <a:latin typeface="Arial" panose="020B0604020202020204" pitchFamily="34" charset="0"/>
                <a:cs typeface="Arial" panose="020B0604020202020204" pitchFamily="34" charset="0"/>
              </a:rPr>
              <a:t> </a:t>
            </a:r>
            <a:r>
              <a:rPr lang="it-IT" sz="2000" dirty="0" smtClean="0">
                <a:solidFill>
                  <a:schemeClr val="accent6">
                    <a:lumMod val="50000"/>
                  </a:schemeClr>
                </a:solidFill>
                <a:latin typeface="Arial" panose="020B0604020202020204" pitchFamily="34" charset="0"/>
                <a:cs typeface="Arial" panose="020B0604020202020204" pitchFamily="34" charset="0"/>
              </a:rPr>
              <a:t>(</a:t>
            </a:r>
            <a:r>
              <a:rPr lang="it-IT" sz="2000" i="1" dirty="0">
                <a:solidFill>
                  <a:schemeClr val="accent6">
                    <a:lumMod val="50000"/>
                  </a:schemeClr>
                </a:solidFill>
                <a:latin typeface="Arial" panose="020B0604020202020204" pitchFamily="34" charset="0"/>
                <a:cs typeface="Arial" panose="020B0604020202020204" pitchFamily="34" charset="0"/>
              </a:rPr>
              <a:t>Rubus idaeus</a:t>
            </a:r>
            <a:r>
              <a:rPr lang="it-IT" sz="2000" dirty="0">
                <a:solidFill>
                  <a:schemeClr val="accent6">
                    <a:lumMod val="50000"/>
                  </a:schemeClr>
                </a:solidFill>
                <a:latin typeface="Arial" panose="020B0604020202020204" pitchFamily="34" charset="0"/>
                <a:cs typeface="Arial" panose="020B0604020202020204" pitchFamily="34" charset="0"/>
              </a:rPr>
              <a:t>) </a:t>
            </a:r>
            <a:endParaRPr lang="es-CL" sz="2000" dirty="0">
              <a:solidFill>
                <a:schemeClr val="accent6">
                  <a:lumMod val="50000"/>
                </a:schemeClr>
              </a:solidFill>
              <a:latin typeface="Arial" panose="020B0604020202020204" pitchFamily="34" charset="0"/>
              <a:cs typeface="Arial" panose="020B0604020202020204" pitchFamily="34" charset="0"/>
            </a:endParaRPr>
          </a:p>
        </p:txBody>
      </p:sp>
      <p:sp>
        <p:nvSpPr>
          <p:cNvPr id="2" name="CuadroTexto 1"/>
          <p:cNvSpPr txBox="1"/>
          <p:nvPr/>
        </p:nvSpPr>
        <p:spPr>
          <a:xfrm>
            <a:off x="2248448" y="2086855"/>
            <a:ext cx="5619211" cy="369332"/>
          </a:xfrm>
          <a:prstGeom prst="rect">
            <a:avLst/>
          </a:prstGeom>
          <a:noFill/>
        </p:spPr>
        <p:txBody>
          <a:bodyPr wrap="square" rtlCol="0">
            <a:spAutoFit/>
          </a:bodyPr>
          <a:lstStyle/>
          <a:p>
            <a:pPr algn="ctr"/>
            <a:r>
              <a:rPr lang="es-CL" u="sng" dirty="0">
                <a:latin typeface="Arial" panose="020B0604020202020204" pitchFamily="34" charset="0"/>
                <a:cs typeface="Arial" panose="020B0604020202020204" pitchFamily="34" charset="0"/>
              </a:rPr>
              <a:t>E. Contreras</a:t>
            </a:r>
            <a:r>
              <a:rPr lang="es-CL" dirty="0">
                <a:latin typeface="Arial" panose="020B0604020202020204" pitchFamily="34" charset="0"/>
                <a:cs typeface="Arial" panose="020B0604020202020204" pitchFamily="34" charset="0"/>
              </a:rPr>
              <a:t>, M. </a:t>
            </a:r>
            <a:r>
              <a:rPr lang="es-CL" dirty="0" err="1">
                <a:latin typeface="Arial" panose="020B0604020202020204" pitchFamily="34" charset="0"/>
                <a:cs typeface="Arial" panose="020B0604020202020204" pitchFamily="34" charset="0"/>
              </a:rPr>
              <a:t>Gambardella</a:t>
            </a:r>
            <a:r>
              <a:rPr lang="es-CL" dirty="0">
                <a:latin typeface="Arial" panose="020B0604020202020204" pitchFamily="34" charset="0"/>
                <a:cs typeface="Arial" panose="020B0604020202020204" pitchFamily="34" charset="0"/>
              </a:rPr>
              <a:t>, J. Alcalde, D. Neri. </a:t>
            </a:r>
            <a:endParaRPr lang="es-CL" u="sng" dirty="0">
              <a:latin typeface="Arial" panose="020B0604020202020204" pitchFamily="34" charset="0"/>
              <a:cs typeface="Arial" panose="020B0604020202020204" pitchFamily="34" charset="0"/>
            </a:endParaRPr>
          </a:p>
        </p:txBody>
      </p:sp>
      <p:pic>
        <p:nvPicPr>
          <p:cNvPr id="7" name="Picture 2" descr="C:\Users\Elida Contreras\Desktop\Grados remontancia fotos\escal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2"/>
          <a:stretch/>
        </p:blipFill>
        <p:spPr bwMode="auto">
          <a:xfrm>
            <a:off x="1174898" y="3302437"/>
            <a:ext cx="6858000" cy="23154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3 Tabla"/>
          <p:cNvGraphicFramePr>
            <a:graphicFrameLocks noGrp="1"/>
          </p:cNvGraphicFramePr>
          <p:nvPr>
            <p:extLst>
              <p:ext uri="{D42A27DB-BD31-4B8C-83A1-F6EECF244321}">
                <p14:modId xmlns:p14="http://schemas.microsoft.com/office/powerpoint/2010/main" val="2778211119"/>
              </p:ext>
            </p:extLst>
          </p:nvPr>
        </p:nvGraphicFramePr>
        <p:xfrm>
          <a:off x="1174898" y="5765556"/>
          <a:ext cx="6858000" cy="59436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297180">
                <a:tc>
                  <a:txBody>
                    <a:bodyPr/>
                    <a:lstStyle/>
                    <a:p>
                      <a:pPr algn="ctr"/>
                      <a:r>
                        <a:rPr lang="es-CL" sz="1500" b="1" dirty="0" smtClean="0">
                          <a:latin typeface="Arial" panose="020B0604020202020204" pitchFamily="34" charset="0"/>
                          <a:cs typeface="Arial" panose="020B0604020202020204" pitchFamily="34" charset="0"/>
                        </a:rPr>
                        <a:t>1</a:t>
                      </a:r>
                      <a:endParaRPr lang="es-CL" sz="15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b="1" dirty="0" smtClean="0">
                          <a:latin typeface="Arial" panose="020B0604020202020204" pitchFamily="34" charset="0"/>
                          <a:cs typeface="Arial" panose="020B0604020202020204" pitchFamily="34" charset="0"/>
                        </a:rPr>
                        <a:t>2</a:t>
                      </a:r>
                      <a:endParaRPr lang="es-CL" sz="15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b="1" dirty="0" smtClean="0">
                          <a:latin typeface="Arial" panose="020B0604020202020204" pitchFamily="34" charset="0"/>
                          <a:cs typeface="Arial" panose="020B0604020202020204" pitchFamily="34" charset="0"/>
                        </a:rPr>
                        <a:t>3</a:t>
                      </a:r>
                      <a:endParaRPr lang="es-CL" sz="15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b="1" dirty="0" smtClean="0">
                          <a:latin typeface="Arial" panose="020B0604020202020204" pitchFamily="34" charset="0"/>
                          <a:cs typeface="Arial" panose="020B0604020202020204" pitchFamily="34" charset="0"/>
                        </a:rPr>
                        <a:t>4</a:t>
                      </a:r>
                      <a:endParaRPr lang="es-CL" sz="1500" b="1"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b="1" dirty="0" smtClean="0">
                          <a:latin typeface="Arial" panose="020B0604020202020204" pitchFamily="34" charset="0"/>
                          <a:cs typeface="Arial" panose="020B0604020202020204" pitchFamily="34" charset="0"/>
                        </a:rPr>
                        <a:t>5</a:t>
                      </a:r>
                      <a:endParaRPr lang="es-CL" sz="1500" b="1"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297180">
                <a:tc>
                  <a:txBody>
                    <a:bodyPr/>
                    <a:lstStyle/>
                    <a:p>
                      <a:pPr algn="ctr"/>
                      <a:r>
                        <a:rPr lang="es-CL" sz="1500" dirty="0" smtClean="0">
                          <a:latin typeface="Arial" panose="020B0604020202020204" pitchFamily="34" charset="0"/>
                          <a:cs typeface="Arial" panose="020B0604020202020204" pitchFamily="34" charset="0"/>
                        </a:rPr>
                        <a:t>0%</a:t>
                      </a:r>
                      <a:endParaRPr lang="es-CL" sz="15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dirty="0" smtClean="0">
                          <a:latin typeface="Arial" panose="020B0604020202020204" pitchFamily="34" charset="0"/>
                          <a:cs typeface="Arial" panose="020B0604020202020204" pitchFamily="34" charset="0"/>
                        </a:rPr>
                        <a:t>1 – 29 %</a:t>
                      </a:r>
                      <a:endParaRPr lang="es-CL" sz="15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dirty="0" smtClean="0">
                          <a:latin typeface="Arial" panose="020B0604020202020204" pitchFamily="34" charset="0"/>
                          <a:cs typeface="Arial" panose="020B0604020202020204" pitchFamily="34" charset="0"/>
                        </a:rPr>
                        <a:t>30 – 40 %</a:t>
                      </a:r>
                      <a:endParaRPr lang="es-CL" sz="15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dirty="0" smtClean="0">
                          <a:latin typeface="Arial" panose="020B0604020202020204" pitchFamily="34" charset="0"/>
                          <a:cs typeface="Arial" panose="020B0604020202020204" pitchFamily="34" charset="0"/>
                        </a:rPr>
                        <a:t>41-60% </a:t>
                      </a:r>
                      <a:endParaRPr lang="es-CL" sz="15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CL" sz="1500" dirty="0" smtClean="0">
                          <a:latin typeface="Arial" panose="020B0604020202020204" pitchFamily="34" charset="0"/>
                          <a:cs typeface="Arial" panose="020B0604020202020204" pitchFamily="34" charset="0"/>
                        </a:rPr>
                        <a:t>&gt;60%</a:t>
                      </a:r>
                      <a:endParaRPr lang="es-CL" sz="15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36098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lida\Desktop\2014-06-17 12.53.24.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56" t="10765" r="10543"/>
          <a:stretch/>
        </p:blipFill>
        <p:spPr bwMode="auto">
          <a:xfrm>
            <a:off x="145282" y="978398"/>
            <a:ext cx="3150814" cy="41618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2 Cerrar llave"/>
          <p:cNvSpPr/>
          <p:nvPr/>
        </p:nvSpPr>
        <p:spPr>
          <a:xfrm>
            <a:off x="2326823" y="1629211"/>
            <a:ext cx="216024" cy="918102"/>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a:ln>
                <a:solidFill>
                  <a:srgbClr val="FF0000"/>
                </a:solidFill>
              </a:ln>
            </a:endParaRPr>
          </a:p>
        </p:txBody>
      </p:sp>
      <p:grpSp>
        <p:nvGrpSpPr>
          <p:cNvPr id="5" name="Grupo 4"/>
          <p:cNvGrpSpPr/>
          <p:nvPr/>
        </p:nvGrpSpPr>
        <p:grpSpPr>
          <a:xfrm>
            <a:off x="3036788" y="969750"/>
            <a:ext cx="3005786" cy="4161808"/>
            <a:chOff x="2550581" y="857251"/>
            <a:chExt cx="3857624" cy="5143499"/>
          </a:xfrm>
        </p:grpSpPr>
        <p:pic>
          <p:nvPicPr>
            <p:cNvPr id="6" name="Picture 2" descr="C:\Users\Elida\Documents\PMG\Fotos\2013\Santo Domingo 22-05-13\IMG_20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581" y="857251"/>
              <a:ext cx="3857624"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7 Cerrar llave"/>
            <p:cNvSpPr/>
            <p:nvPr/>
          </p:nvSpPr>
          <p:spPr>
            <a:xfrm>
              <a:off x="5203126" y="867939"/>
              <a:ext cx="340982" cy="3155127"/>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a:ln>
                  <a:solidFill>
                    <a:srgbClr val="FF0000"/>
                  </a:solidFill>
                </a:ln>
              </a:endParaRPr>
            </a:p>
          </p:txBody>
        </p:sp>
      </p:grpSp>
      <p:grpSp>
        <p:nvGrpSpPr>
          <p:cNvPr id="8" name="Grupo 7"/>
          <p:cNvGrpSpPr/>
          <p:nvPr/>
        </p:nvGrpSpPr>
        <p:grpSpPr>
          <a:xfrm>
            <a:off x="5934824" y="961102"/>
            <a:ext cx="2999256" cy="4153160"/>
            <a:chOff x="4119465" y="857251"/>
            <a:chExt cx="3881536" cy="5175381"/>
          </a:xfrm>
        </p:grpSpPr>
        <p:pic>
          <p:nvPicPr>
            <p:cNvPr id="9" name="Picture 4" descr="C:\Users\Elida\Desktop\2014-06-17 13.06.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465" y="857251"/>
              <a:ext cx="3881536" cy="5175381"/>
            </a:xfrm>
            <a:prstGeom prst="rect">
              <a:avLst/>
            </a:prstGeom>
            <a:noFill/>
            <a:extLst>
              <a:ext uri="{909E8E84-426E-40DD-AFC4-6F175D3DCCD1}">
                <a14:hiddenFill xmlns:a14="http://schemas.microsoft.com/office/drawing/2010/main">
                  <a:solidFill>
                    <a:srgbClr val="FFFFFF"/>
                  </a:solidFill>
                </a14:hiddenFill>
              </a:ext>
            </a:extLst>
          </p:spPr>
        </p:pic>
        <p:sp>
          <p:nvSpPr>
            <p:cNvPr id="10" name="7 Cerrar llave"/>
            <p:cNvSpPr/>
            <p:nvPr/>
          </p:nvSpPr>
          <p:spPr>
            <a:xfrm>
              <a:off x="6922043" y="1214754"/>
              <a:ext cx="324036" cy="3996444"/>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a:ln>
                  <a:solidFill>
                    <a:srgbClr val="FF0000"/>
                  </a:solidFill>
                </a:ln>
              </a:endParaRPr>
            </a:p>
          </p:txBody>
        </p:sp>
      </p:grpSp>
    </p:spTree>
    <p:extLst>
      <p:ext uri="{BB962C8B-B14F-4D97-AF65-F5344CB8AC3E}">
        <p14:creationId xmlns:p14="http://schemas.microsoft.com/office/powerpoint/2010/main" val="2552741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01A6F649-C89D-4AB4-9F61-D2AD46703804}"/>
              </a:ext>
            </a:extLst>
          </p:cNvPr>
          <p:cNvSpPr>
            <a:spLocks noGrp="1"/>
          </p:cNvSpPr>
          <p:nvPr>
            <p:ph type="title"/>
          </p:nvPr>
        </p:nvSpPr>
        <p:spPr>
          <a:xfrm>
            <a:off x="1312820" y="1335883"/>
            <a:ext cx="7315640" cy="513139"/>
          </a:xfrm>
        </p:spPr>
        <p:txBody>
          <a:bodyPr>
            <a:normAutofit fontScale="90000"/>
          </a:bodyPr>
          <a:lstStyle/>
          <a:p>
            <a:r>
              <a:rPr lang="es-CL" sz="2400" dirty="0"/>
              <a:t>Efecto de las bajas temperatura en la floración</a:t>
            </a:r>
            <a:br>
              <a:rPr lang="es-CL" sz="2400" dirty="0"/>
            </a:br>
            <a:endParaRPr lang="es-CL" sz="2400" dirty="0"/>
          </a:p>
        </p:txBody>
      </p:sp>
      <p:sp>
        <p:nvSpPr>
          <p:cNvPr id="7" name="CuadroTexto 6">
            <a:extLst>
              <a:ext uri="{FF2B5EF4-FFF2-40B4-BE49-F238E27FC236}">
                <a16:creationId xmlns:a16="http://schemas.microsoft.com/office/drawing/2014/main" id="{4F4A3185-1EA0-49CB-8B34-576C170CF6B3}"/>
              </a:ext>
            </a:extLst>
          </p:cNvPr>
          <p:cNvSpPr txBox="1"/>
          <p:nvPr/>
        </p:nvSpPr>
        <p:spPr>
          <a:xfrm>
            <a:off x="1424354" y="1849022"/>
            <a:ext cx="6805247" cy="600164"/>
          </a:xfrm>
          <a:prstGeom prst="rect">
            <a:avLst/>
          </a:prstGeom>
          <a:noFill/>
        </p:spPr>
        <p:txBody>
          <a:bodyPr wrap="square" rtlCol="0">
            <a:spAutoFit/>
          </a:bodyPr>
          <a:lstStyle/>
          <a:p>
            <a:pPr algn="just"/>
            <a:r>
              <a:rPr lang="es-CL" sz="1650" b="1" dirty="0"/>
              <a:t>Ensayo 1</a:t>
            </a:r>
            <a:r>
              <a:rPr lang="es-CL" sz="1650" dirty="0"/>
              <a:t>: El frío en etapas tempranas de desarrollo tienes un efecto en la  floración, tratamientos de frío podrían estimular la floración.</a:t>
            </a:r>
          </a:p>
        </p:txBody>
      </p:sp>
      <p:pic>
        <p:nvPicPr>
          <p:cNvPr id="8" name="Imagen 7">
            <a:extLst>
              <a:ext uri="{FF2B5EF4-FFF2-40B4-BE49-F238E27FC236}">
                <a16:creationId xmlns:a16="http://schemas.microsoft.com/office/drawing/2014/main" id="{CE26FDB0-35DE-4E63-A1A4-725DAB714E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82" t="12059" b="15749"/>
          <a:stretch/>
        </p:blipFill>
        <p:spPr>
          <a:xfrm>
            <a:off x="4646275" y="2962325"/>
            <a:ext cx="3982185" cy="2264431"/>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CCBB4F4D-66F6-468A-AFAF-F0A0DA6F04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855" b="15169"/>
          <a:stretch/>
        </p:blipFill>
        <p:spPr>
          <a:xfrm>
            <a:off x="538279" y="2962324"/>
            <a:ext cx="3977277" cy="2236497"/>
          </a:xfrm>
          <a:prstGeom prst="rect">
            <a:avLst/>
          </a:prstGeom>
          <a:ln>
            <a:noFill/>
          </a:ln>
          <a:effectLst>
            <a:outerShdw blurRad="292100" dist="139700" dir="2700000" algn="tl" rotWithShape="0">
              <a:srgbClr val="333333">
                <a:alpha val="65000"/>
              </a:srgbClr>
            </a:outerShdw>
          </a:effectLst>
        </p:spPr>
      </p:pic>
      <p:sp>
        <p:nvSpPr>
          <p:cNvPr id="14" name="CuadroTexto 13">
            <a:extLst>
              <a:ext uri="{FF2B5EF4-FFF2-40B4-BE49-F238E27FC236}">
                <a16:creationId xmlns:a16="http://schemas.microsoft.com/office/drawing/2014/main" id="{C2D1646E-3936-427D-A51E-F405379F086E}"/>
              </a:ext>
            </a:extLst>
          </p:cNvPr>
          <p:cNvSpPr txBox="1"/>
          <p:nvPr/>
        </p:nvSpPr>
        <p:spPr>
          <a:xfrm>
            <a:off x="1935655" y="5277031"/>
            <a:ext cx="2579901" cy="400110"/>
          </a:xfrm>
          <a:prstGeom prst="rect">
            <a:avLst/>
          </a:prstGeom>
          <a:noFill/>
        </p:spPr>
        <p:txBody>
          <a:bodyPr wrap="square" rtlCol="0">
            <a:spAutoFit/>
          </a:bodyPr>
          <a:lstStyle/>
          <a:p>
            <a:r>
              <a:rPr lang="es-CL" sz="2000" b="1" dirty="0" err="1"/>
              <a:t>Heritage</a:t>
            </a:r>
            <a:r>
              <a:rPr lang="es-CL" sz="2000" b="1" dirty="0"/>
              <a:t> sin frío</a:t>
            </a:r>
          </a:p>
        </p:txBody>
      </p:sp>
      <p:sp>
        <p:nvSpPr>
          <p:cNvPr id="15" name="CuadroTexto 14">
            <a:extLst>
              <a:ext uri="{FF2B5EF4-FFF2-40B4-BE49-F238E27FC236}">
                <a16:creationId xmlns:a16="http://schemas.microsoft.com/office/drawing/2014/main" id="{2E2A0F5D-E69A-4013-900D-3B6B1857DF47}"/>
              </a:ext>
            </a:extLst>
          </p:cNvPr>
          <p:cNvSpPr txBox="1"/>
          <p:nvPr/>
        </p:nvSpPr>
        <p:spPr>
          <a:xfrm>
            <a:off x="5639769" y="5277031"/>
            <a:ext cx="2499520" cy="400110"/>
          </a:xfrm>
          <a:prstGeom prst="rect">
            <a:avLst/>
          </a:prstGeom>
          <a:noFill/>
        </p:spPr>
        <p:txBody>
          <a:bodyPr wrap="square" rtlCol="0">
            <a:spAutoFit/>
          </a:bodyPr>
          <a:lstStyle/>
          <a:p>
            <a:r>
              <a:rPr lang="es-CL" sz="2000" b="1" dirty="0" err="1"/>
              <a:t>Heritage</a:t>
            </a:r>
            <a:r>
              <a:rPr lang="es-CL" sz="2000" b="1" dirty="0"/>
              <a:t> con frío</a:t>
            </a:r>
          </a:p>
        </p:txBody>
      </p:sp>
      <p:pic>
        <p:nvPicPr>
          <p:cNvPr id="16" name="Imagen 15"/>
          <p:cNvPicPr>
            <a:picLocks noChangeAspect="1"/>
          </p:cNvPicPr>
          <p:nvPr/>
        </p:nvPicPr>
        <p:blipFill>
          <a:blip r:embed="rId4"/>
          <a:stretch>
            <a:fillRect/>
          </a:stretch>
        </p:blipFill>
        <p:spPr>
          <a:xfrm>
            <a:off x="0" y="0"/>
            <a:ext cx="1658256" cy="1889924"/>
          </a:xfrm>
          <a:prstGeom prst="rect">
            <a:avLst/>
          </a:prstGeom>
        </p:spPr>
      </p:pic>
    </p:spTree>
    <p:extLst>
      <p:ext uri="{BB962C8B-B14F-4D97-AF65-F5344CB8AC3E}">
        <p14:creationId xmlns:p14="http://schemas.microsoft.com/office/powerpoint/2010/main" val="3692843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ACE5EFD-4BC2-4F73-BECE-AEBD1D0B292E}"/>
              </a:ext>
            </a:extLst>
          </p:cNvPr>
          <p:cNvGrpSpPr/>
          <p:nvPr/>
        </p:nvGrpSpPr>
        <p:grpSpPr>
          <a:xfrm>
            <a:off x="1672208" y="1539334"/>
            <a:ext cx="6269323" cy="3455316"/>
            <a:chOff x="1502355" y="1582697"/>
            <a:chExt cx="5753371" cy="2749534"/>
          </a:xfrm>
        </p:grpSpPr>
        <p:pic>
          <p:nvPicPr>
            <p:cNvPr id="5" name="Imagen 4">
              <a:extLst>
                <a:ext uri="{FF2B5EF4-FFF2-40B4-BE49-F238E27FC236}">
                  <a16:creationId xmlns:a16="http://schemas.microsoft.com/office/drawing/2014/main" id="{112A6AE0-E7BB-4267-82B5-E642AA2B3600}"/>
                </a:ext>
              </a:extLst>
            </p:cNvPr>
            <p:cNvPicPr>
              <a:picLocks noChangeAspect="1"/>
            </p:cNvPicPr>
            <p:nvPr/>
          </p:nvPicPr>
          <p:blipFill>
            <a:blip r:embed="rId2"/>
            <a:stretch>
              <a:fillRect/>
            </a:stretch>
          </p:blipFill>
          <p:spPr>
            <a:xfrm>
              <a:off x="1502355" y="2356956"/>
              <a:ext cx="1731414" cy="1975275"/>
            </a:xfrm>
            <a:prstGeom prst="rect">
              <a:avLst/>
            </a:prstGeom>
          </p:spPr>
        </p:pic>
        <p:pic>
          <p:nvPicPr>
            <p:cNvPr id="6" name="Imagen 5">
              <a:extLst>
                <a:ext uri="{FF2B5EF4-FFF2-40B4-BE49-F238E27FC236}">
                  <a16:creationId xmlns:a16="http://schemas.microsoft.com/office/drawing/2014/main" id="{C5D0D34A-B0A4-4D9C-BE46-41E909D5FE1A}"/>
                </a:ext>
              </a:extLst>
            </p:cNvPr>
            <p:cNvPicPr>
              <a:picLocks noChangeAspect="1"/>
            </p:cNvPicPr>
            <p:nvPr/>
          </p:nvPicPr>
          <p:blipFill>
            <a:blip r:embed="rId3"/>
            <a:stretch>
              <a:fillRect/>
            </a:stretch>
          </p:blipFill>
          <p:spPr>
            <a:xfrm>
              <a:off x="3514735" y="2235025"/>
              <a:ext cx="1786283" cy="2097206"/>
            </a:xfrm>
            <a:prstGeom prst="rect">
              <a:avLst/>
            </a:prstGeom>
          </p:spPr>
        </p:pic>
        <p:pic>
          <p:nvPicPr>
            <p:cNvPr id="7" name="Imagen 6">
              <a:extLst>
                <a:ext uri="{FF2B5EF4-FFF2-40B4-BE49-F238E27FC236}">
                  <a16:creationId xmlns:a16="http://schemas.microsoft.com/office/drawing/2014/main" id="{7280FA34-DC06-4B2F-8A80-E630EE39B205}"/>
                </a:ext>
              </a:extLst>
            </p:cNvPr>
            <p:cNvPicPr>
              <a:picLocks noChangeAspect="1"/>
            </p:cNvPicPr>
            <p:nvPr/>
          </p:nvPicPr>
          <p:blipFill>
            <a:blip r:embed="rId4"/>
            <a:stretch>
              <a:fillRect/>
            </a:stretch>
          </p:blipFill>
          <p:spPr>
            <a:xfrm>
              <a:off x="5414574" y="1582697"/>
              <a:ext cx="1841152" cy="2749534"/>
            </a:xfrm>
            <a:prstGeom prst="rect">
              <a:avLst/>
            </a:prstGeom>
          </p:spPr>
        </p:pic>
      </p:grpSp>
      <p:sp>
        <p:nvSpPr>
          <p:cNvPr id="9" name="CuadroTexto 8">
            <a:extLst>
              <a:ext uri="{FF2B5EF4-FFF2-40B4-BE49-F238E27FC236}">
                <a16:creationId xmlns:a16="http://schemas.microsoft.com/office/drawing/2014/main" id="{2F528E2B-0299-4FCB-AC15-190847F9C380}"/>
              </a:ext>
            </a:extLst>
          </p:cNvPr>
          <p:cNvSpPr txBox="1"/>
          <p:nvPr/>
        </p:nvSpPr>
        <p:spPr>
          <a:xfrm>
            <a:off x="1799140" y="5109211"/>
            <a:ext cx="809057" cy="300082"/>
          </a:xfrm>
          <a:prstGeom prst="rect">
            <a:avLst/>
          </a:prstGeom>
          <a:noFill/>
        </p:spPr>
        <p:txBody>
          <a:bodyPr wrap="square" rtlCol="0">
            <a:spAutoFit/>
          </a:bodyPr>
          <a:lstStyle/>
          <a:p>
            <a:r>
              <a:rPr lang="es-CL" sz="1350" dirty="0"/>
              <a:t>Sin frío</a:t>
            </a:r>
          </a:p>
        </p:txBody>
      </p:sp>
      <p:sp>
        <p:nvSpPr>
          <p:cNvPr id="10" name="CuadroTexto 9">
            <a:extLst>
              <a:ext uri="{FF2B5EF4-FFF2-40B4-BE49-F238E27FC236}">
                <a16:creationId xmlns:a16="http://schemas.microsoft.com/office/drawing/2014/main" id="{706C7034-7612-4C70-935C-17DE809EF57F}"/>
              </a:ext>
            </a:extLst>
          </p:cNvPr>
          <p:cNvSpPr txBox="1"/>
          <p:nvPr/>
        </p:nvSpPr>
        <p:spPr>
          <a:xfrm>
            <a:off x="3997813" y="5109211"/>
            <a:ext cx="809057" cy="300082"/>
          </a:xfrm>
          <a:prstGeom prst="rect">
            <a:avLst/>
          </a:prstGeom>
          <a:noFill/>
        </p:spPr>
        <p:txBody>
          <a:bodyPr wrap="square" rtlCol="0">
            <a:spAutoFit/>
          </a:bodyPr>
          <a:lstStyle/>
          <a:p>
            <a:r>
              <a:rPr lang="es-CL" sz="1350" dirty="0"/>
              <a:t>Sin frío</a:t>
            </a:r>
          </a:p>
        </p:txBody>
      </p:sp>
      <p:sp>
        <p:nvSpPr>
          <p:cNvPr id="11" name="CuadroTexto 10">
            <a:extLst>
              <a:ext uri="{FF2B5EF4-FFF2-40B4-BE49-F238E27FC236}">
                <a16:creationId xmlns:a16="http://schemas.microsoft.com/office/drawing/2014/main" id="{1F82BACE-C8DC-4A89-9513-9DE862E7A27C}"/>
              </a:ext>
            </a:extLst>
          </p:cNvPr>
          <p:cNvSpPr txBox="1"/>
          <p:nvPr/>
        </p:nvSpPr>
        <p:spPr>
          <a:xfrm>
            <a:off x="6121990" y="5109211"/>
            <a:ext cx="809057" cy="300082"/>
          </a:xfrm>
          <a:prstGeom prst="rect">
            <a:avLst/>
          </a:prstGeom>
          <a:noFill/>
        </p:spPr>
        <p:txBody>
          <a:bodyPr wrap="square" rtlCol="0">
            <a:spAutoFit/>
          </a:bodyPr>
          <a:lstStyle/>
          <a:p>
            <a:r>
              <a:rPr lang="es-CL" sz="1350" dirty="0"/>
              <a:t>Sin frío</a:t>
            </a:r>
          </a:p>
        </p:txBody>
      </p:sp>
      <p:sp>
        <p:nvSpPr>
          <p:cNvPr id="12" name="CuadroTexto 11">
            <a:extLst>
              <a:ext uri="{FF2B5EF4-FFF2-40B4-BE49-F238E27FC236}">
                <a16:creationId xmlns:a16="http://schemas.microsoft.com/office/drawing/2014/main" id="{41ACAF83-2D22-46AC-91B4-10159FE45EA5}"/>
              </a:ext>
            </a:extLst>
          </p:cNvPr>
          <p:cNvSpPr txBox="1"/>
          <p:nvPr/>
        </p:nvSpPr>
        <p:spPr>
          <a:xfrm>
            <a:off x="2722357" y="5109211"/>
            <a:ext cx="809057" cy="300082"/>
          </a:xfrm>
          <a:prstGeom prst="rect">
            <a:avLst/>
          </a:prstGeom>
          <a:noFill/>
        </p:spPr>
        <p:txBody>
          <a:bodyPr wrap="square" rtlCol="0">
            <a:spAutoFit/>
          </a:bodyPr>
          <a:lstStyle/>
          <a:p>
            <a:r>
              <a:rPr lang="es-CL" sz="1350" dirty="0"/>
              <a:t>Con frío</a:t>
            </a:r>
          </a:p>
        </p:txBody>
      </p:sp>
      <p:sp>
        <p:nvSpPr>
          <p:cNvPr id="13" name="CuadroTexto 12">
            <a:extLst>
              <a:ext uri="{FF2B5EF4-FFF2-40B4-BE49-F238E27FC236}">
                <a16:creationId xmlns:a16="http://schemas.microsoft.com/office/drawing/2014/main" id="{E3473927-2BF3-4016-B2EC-219C95D339E7}"/>
              </a:ext>
            </a:extLst>
          </p:cNvPr>
          <p:cNvSpPr txBox="1"/>
          <p:nvPr/>
        </p:nvSpPr>
        <p:spPr>
          <a:xfrm>
            <a:off x="4900994" y="5109211"/>
            <a:ext cx="809057" cy="300082"/>
          </a:xfrm>
          <a:prstGeom prst="rect">
            <a:avLst/>
          </a:prstGeom>
          <a:noFill/>
        </p:spPr>
        <p:txBody>
          <a:bodyPr wrap="square" rtlCol="0">
            <a:spAutoFit/>
          </a:bodyPr>
          <a:lstStyle/>
          <a:p>
            <a:r>
              <a:rPr lang="es-CL" sz="1350" dirty="0"/>
              <a:t>Con frío</a:t>
            </a:r>
          </a:p>
        </p:txBody>
      </p:sp>
      <p:sp>
        <p:nvSpPr>
          <p:cNvPr id="14" name="CuadroTexto 13">
            <a:extLst>
              <a:ext uri="{FF2B5EF4-FFF2-40B4-BE49-F238E27FC236}">
                <a16:creationId xmlns:a16="http://schemas.microsoft.com/office/drawing/2014/main" id="{E4D3B81A-43EE-478E-BCD1-474360E58982}"/>
              </a:ext>
            </a:extLst>
          </p:cNvPr>
          <p:cNvSpPr txBox="1"/>
          <p:nvPr/>
        </p:nvSpPr>
        <p:spPr>
          <a:xfrm>
            <a:off x="7067734" y="5100745"/>
            <a:ext cx="809057" cy="300082"/>
          </a:xfrm>
          <a:prstGeom prst="rect">
            <a:avLst/>
          </a:prstGeom>
          <a:noFill/>
        </p:spPr>
        <p:txBody>
          <a:bodyPr wrap="square" rtlCol="0">
            <a:spAutoFit/>
          </a:bodyPr>
          <a:lstStyle/>
          <a:p>
            <a:r>
              <a:rPr lang="es-CL" sz="1350" dirty="0"/>
              <a:t>Con frío</a:t>
            </a:r>
          </a:p>
        </p:txBody>
      </p:sp>
      <p:sp>
        <p:nvSpPr>
          <p:cNvPr id="15" name="CuadroTexto 14">
            <a:extLst>
              <a:ext uri="{FF2B5EF4-FFF2-40B4-BE49-F238E27FC236}">
                <a16:creationId xmlns:a16="http://schemas.microsoft.com/office/drawing/2014/main" id="{E4DC584D-4372-4C25-B3D4-B80D7F14D2A8}"/>
              </a:ext>
            </a:extLst>
          </p:cNvPr>
          <p:cNvSpPr txBox="1"/>
          <p:nvPr/>
        </p:nvSpPr>
        <p:spPr>
          <a:xfrm>
            <a:off x="2137966" y="5566172"/>
            <a:ext cx="856055" cy="346249"/>
          </a:xfrm>
          <a:prstGeom prst="rect">
            <a:avLst/>
          </a:prstGeom>
          <a:noFill/>
        </p:spPr>
        <p:txBody>
          <a:bodyPr wrap="square" rtlCol="0">
            <a:spAutoFit/>
          </a:bodyPr>
          <a:lstStyle/>
          <a:p>
            <a:r>
              <a:rPr lang="es-CL" sz="1650" dirty="0"/>
              <a:t>UC103</a:t>
            </a:r>
          </a:p>
        </p:txBody>
      </p:sp>
      <p:sp>
        <p:nvSpPr>
          <p:cNvPr id="16" name="CuadroTexto 15">
            <a:extLst>
              <a:ext uri="{FF2B5EF4-FFF2-40B4-BE49-F238E27FC236}">
                <a16:creationId xmlns:a16="http://schemas.microsoft.com/office/drawing/2014/main" id="{F6F29B0D-E220-4878-BDF8-42EE2D966D98}"/>
              </a:ext>
            </a:extLst>
          </p:cNvPr>
          <p:cNvSpPr txBox="1"/>
          <p:nvPr/>
        </p:nvSpPr>
        <p:spPr>
          <a:xfrm>
            <a:off x="4438674" y="5566171"/>
            <a:ext cx="856055" cy="346249"/>
          </a:xfrm>
          <a:prstGeom prst="rect">
            <a:avLst/>
          </a:prstGeom>
          <a:noFill/>
        </p:spPr>
        <p:txBody>
          <a:bodyPr wrap="square" rtlCol="0">
            <a:spAutoFit/>
          </a:bodyPr>
          <a:lstStyle/>
          <a:p>
            <a:r>
              <a:rPr lang="es-CL" sz="1650" dirty="0"/>
              <a:t>A. </a:t>
            </a:r>
            <a:r>
              <a:rPr lang="es-CL" sz="1650" dirty="0" err="1"/>
              <a:t>Bliss</a:t>
            </a:r>
            <a:endParaRPr lang="es-CL" sz="1650" dirty="0"/>
          </a:p>
        </p:txBody>
      </p:sp>
      <p:sp>
        <p:nvSpPr>
          <p:cNvPr id="17" name="CuadroTexto 16">
            <a:extLst>
              <a:ext uri="{FF2B5EF4-FFF2-40B4-BE49-F238E27FC236}">
                <a16:creationId xmlns:a16="http://schemas.microsoft.com/office/drawing/2014/main" id="{9D5FA34E-DCAC-49F1-86CD-876E9488E566}"/>
              </a:ext>
            </a:extLst>
          </p:cNvPr>
          <p:cNvSpPr txBox="1"/>
          <p:nvPr/>
        </p:nvSpPr>
        <p:spPr>
          <a:xfrm>
            <a:off x="6503018" y="5560896"/>
            <a:ext cx="1135739" cy="346249"/>
          </a:xfrm>
          <a:prstGeom prst="rect">
            <a:avLst/>
          </a:prstGeom>
          <a:noFill/>
        </p:spPr>
        <p:txBody>
          <a:bodyPr wrap="square" rtlCol="0">
            <a:spAutoFit/>
          </a:bodyPr>
          <a:lstStyle/>
          <a:p>
            <a:r>
              <a:rPr lang="es-CL" sz="1650" dirty="0" err="1"/>
              <a:t>Heritage</a:t>
            </a:r>
            <a:endParaRPr lang="es-CL" sz="1650" dirty="0"/>
          </a:p>
        </p:txBody>
      </p:sp>
      <p:sp>
        <p:nvSpPr>
          <p:cNvPr id="3" name="CuadroTexto 2">
            <a:extLst>
              <a:ext uri="{FF2B5EF4-FFF2-40B4-BE49-F238E27FC236}">
                <a16:creationId xmlns:a16="http://schemas.microsoft.com/office/drawing/2014/main" id="{03AE58F9-5604-4EDA-865D-D9A540862F1E}"/>
              </a:ext>
            </a:extLst>
          </p:cNvPr>
          <p:cNvSpPr txBox="1"/>
          <p:nvPr/>
        </p:nvSpPr>
        <p:spPr>
          <a:xfrm>
            <a:off x="1418903" y="420459"/>
            <a:ext cx="7349192" cy="830997"/>
          </a:xfrm>
          <a:prstGeom prst="rect">
            <a:avLst/>
          </a:prstGeom>
          <a:noFill/>
        </p:spPr>
        <p:txBody>
          <a:bodyPr wrap="square" rtlCol="0">
            <a:spAutoFit/>
          </a:bodyPr>
          <a:lstStyle/>
          <a:p>
            <a:r>
              <a:rPr lang="es-CL" sz="2400" dirty="0"/>
              <a:t>Caracterización de las yemas a lo largo del retoño al final de la temporada</a:t>
            </a:r>
          </a:p>
        </p:txBody>
      </p:sp>
      <p:pic>
        <p:nvPicPr>
          <p:cNvPr id="18" name="Imagen 17"/>
          <p:cNvPicPr>
            <a:picLocks noChangeAspect="1"/>
          </p:cNvPicPr>
          <p:nvPr/>
        </p:nvPicPr>
        <p:blipFill>
          <a:blip r:embed="rId5"/>
          <a:stretch>
            <a:fillRect/>
          </a:stretch>
        </p:blipFill>
        <p:spPr>
          <a:xfrm>
            <a:off x="0" y="0"/>
            <a:ext cx="1658256" cy="1889924"/>
          </a:xfrm>
          <a:prstGeom prst="rect">
            <a:avLst/>
          </a:prstGeom>
        </p:spPr>
      </p:pic>
      <p:sp>
        <p:nvSpPr>
          <p:cNvPr id="2" name="Rectángulo 1"/>
          <p:cNvSpPr/>
          <p:nvPr/>
        </p:nvSpPr>
        <p:spPr>
          <a:xfrm>
            <a:off x="604226" y="6119336"/>
            <a:ext cx="7971364" cy="738664"/>
          </a:xfrm>
          <a:prstGeom prst="rect">
            <a:avLst/>
          </a:prstGeom>
        </p:spPr>
        <p:txBody>
          <a:bodyPr wrap="square">
            <a:spAutoFit/>
          </a:bodyPr>
          <a:lstStyle/>
          <a:p>
            <a:pPr>
              <a:spcAft>
                <a:spcPts val="0"/>
              </a:spcAft>
            </a:pPr>
            <a:r>
              <a:rPr lang="es-ES" sz="1400" dirty="0">
                <a:solidFill>
                  <a:srgbClr val="222222"/>
                </a:solidFill>
                <a:latin typeface="Arial" panose="020B0604020202020204" pitchFamily="34" charset="0"/>
                <a:ea typeface="Times New Roman" panose="02020603050405020304" pitchFamily="18" charset="0"/>
              </a:rPr>
              <a:t>Contreras E, J. Grez, J. Alcalde, D. Neri, M. Gambardella. </a:t>
            </a:r>
            <a:r>
              <a:rPr lang="es-ES" sz="1400" dirty="0" err="1">
                <a:solidFill>
                  <a:srgbClr val="222222"/>
                </a:solidFill>
                <a:latin typeface="Arial" panose="020B0604020202020204" pitchFamily="34" charset="0"/>
                <a:ea typeface="Times New Roman" panose="02020603050405020304" pitchFamily="18" charset="0"/>
              </a:rPr>
              <a:t>Effect</a:t>
            </a:r>
            <a:r>
              <a:rPr lang="es-ES" sz="1400" dirty="0">
                <a:solidFill>
                  <a:srgbClr val="222222"/>
                </a:solidFill>
                <a:latin typeface="Arial" panose="020B0604020202020204" pitchFamily="34" charset="0"/>
                <a:ea typeface="Times New Roman" panose="02020603050405020304" pitchFamily="18" charset="0"/>
              </a:rPr>
              <a:t> of </a:t>
            </a:r>
            <a:r>
              <a:rPr lang="es-ES" sz="1400" dirty="0" err="1">
                <a:solidFill>
                  <a:srgbClr val="222222"/>
                </a:solidFill>
                <a:latin typeface="Arial" panose="020B0604020202020204" pitchFamily="34" charset="0"/>
                <a:ea typeface="Times New Roman" panose="02020603050405020304" pitchFamily="18" charset="0"/>
              </a:rPr>
              <a:t>low</a:t>
            </a:r>
            <a:r>
              <a:rPr lang="es-ES" sz="1400" dirty="0">
                <a:solidFill>
                  <a:srgbClr val="222222"/>
                </a:solidFill>
                <a:latin typeface="Arial" panose="020B0604020202020204" pitchFamily="34" charset="0"/>
                <a:ea typeface="Times New Roman" panose="02020603050405020304" pitchFamily="18" charset="0"/>
              </a:rPr>
              <a:t> </a:t>
            </a:r>
            <a:r>
              <a:rPr lang="es-ES" sz="1400" dirty="0" err="1">
                <a:solidFill>
                  <a:srgbClr val="222222"/>
                </a:solidFill>
                <a:latin typeface="Arial" panose="020B0604020202020204" pitchFamily="34" charset="0"/>
                <a:ea typeface="Times New Roman" panose="02020603050405020304" pitchFamily="18" charset="0"/>
              </a:rPr>
              <a:t>temperature</a:t>
            </a:r>
            <a:r>
              <a:rPr lang="es-ES" sz="1400" dirty="0">
                <a:solidFill>
                  <a:srgbClr val="222222"/>
                </a:solidFill>
                <a:latin typeface="Arial" panose="020B0604020202020204" pitchFamily="34" charset="0"/>
                <a:ea typeface="Times New Roman" panose="02020603050405020304" pitchFamily="18" charset="0"/>
              </a:rPr>
              <a:t> in </a:t>
            </a:r>
            <a:r>
              <a:rPr lang="es-ES" sz="1400" dirty="0" err="1">
                <a:solidFill>
                  <a:srgbClr val="222222"/>
                </a:solidFill>
                <a:latin typeface="Arial" panose="020B0604020202020204" pitchFamily="34" charset="0"/>
                <a:ea typeface="Times New Roman" panose="02020603050405020304" pitchFamily="18" charset="0"/>
              </a:rPr>
              <a:t>the</a:t>
            </a:r>
            <a:r>
              <a:rPr lang="es-ES" sz="1400" dirty="0">
                <a:solidFill>
                  <a:srgbClr val="222222"/>
                </a:solidFill>
                <a:latin typeface="Arial" panose="020B0604020202020204" pitchFamily="34" charset="0"/>
                <a:ea typeface="Times New Roman" panose="02020603050405020304" pitchFamily="18" charset="0"/>
              </a:rPr>
              <a:t> </a:t>
            </a:r>
            <a:r>
              <a:rPr lang="es-ES" sz="1400" dirty="0" err="1">
                <a:solidFill>
                  <a:srgbClr val="222222"/>
                </a:solidFill>
                <a:latin typeface="Arial" panose="020B0604020202020204" pitchFamily="34" charset="0"/>
                <a:ea typeface="Times New Roman" panose="02020603050405020304" pitchFamily="18" charset="0"/>
              </a:rPr>
              <a:t>first</a:t>
            </a:r>
            <a:r>
              <a:rPr lang="es-ES" sz="1400" dirty="0">
                <a:solidFill>
                  <a:srgbClr val="222222"/>
                </a:solidFill>
                <a:latin typeface="Arial" panose="020B0604020202020204" pitchFamily="34" charset="0"/>
                <a:ea typeface="Times New Roman" panose="02020603050405020304" pitchFamily="18" charset="0"/>
              </a:rPr>
              <a:t> </a:t>
            </a:r>
            <a:r>
              <a:rPr lang="es-ES" sz="1400" dirty="0" err="1">
                <a:solidFill>
                  <a:srgbClr val="222222"/>
                </a:solidFill>
                <a:latin typeface="Arial" panose="020B0604020202020204" pitchFamily="34" charset="0"/>
                <a:ea typeface="Times New Roman" panose="02020603050405020304" pitchFamily="18" charset="0"/>
              </a:rPr>
              <a:t>development</a:t>
            </a:r>
            <a:r>
              <a:rPr lang="es-ES" sz="1400" dirty="0">
                <a:solidFill>
                  <a:srgbClr val="222222"/>
                </a:solidFill>
                <a:latin typeface="Arial" panose="020B0604020202020204" pitchFamily="34" charset="0"/>
                <a:ea typeface="Times New Roman" panose="02020603050405020304" pitchFamily="18" charset="0"/>
              </a:rPr>
              <a:t> </a:t>
            </a:r>
            <a:r>
              <a:rPr lang="es-ES" sz="1400" dirty="0" err="1">
                <a:solidFill>
                  <a:srgbClr val="222222"/>
                </a:solidFill>
                <a:latin typeface="Arial" panose="020B0604020202020204" pitchFamily="34" charset="0"/>
                <a:ea typeface="Times New Roman" panose="02020603050405020304" pitchFamily="18" charset="0"/>
              </a:rPr>
              <a:t>stage</a:t>
            </a:r>
            <a:r>
              <a:rPr lang="es-ES" sz="1400" dirty="0">
                <a:solidFill>
                  <a:srgbClr val="222222"/>
                </a:solidFill>
                <a:latin typeface="Arial" panose="020B0604020202020204" pitchFamily="34" charset="0"/>
                <a:ea typeface="Times New Roman" panose="02020603050405020304" pitchFamily="18" charset="0"/>
              </a:rPr>
              <a:t> </a:t>
            </a:r>
            <a:r>
              <a:rPr lang="es-ES" sz="1400" dirty="0" err="1">
                <a:solidFill>
                  <a:srgbClr val="222222"/>
                </a:solidFill>
                <a:latin typeface="Arial" panose="020B0604020202020204" pitchFamily="34" charset="0"/>
                <a:ea typeface="Times New Roman" panose="02020603050405020304" pitchFamily="18" charset="0"/>
              </a:rPr>
              <a:t>for</a:t>
            </a:r>
            <a:r>
              <a:rPr lang="es-ES" sz="1400" dirty="0">
                <a:solidFill>
                  <a:srgbClr val="222222"/>
                </a:solidFill>
                <a:latin typeface="Arial" panose="020B0604020202020204" pitchFamily="34" charset="0"/>
                <a:ea typeface="Times New Roman" panose="02020603050405020304" pitchFamily="18" charset="0"/>
              </a:rPr>
              <a:t> </a:t>
            </a:r>
            <a:r>
              <a:rPr lang="es-ES" sz="1400" dirty="0" err="1">
                <a:solidFill>
                  <a:srgbClr val="222222"/>
                </a:solidFill>
                <a:latin typeface="Arial" panose="020B0604020202020204" pitchFamily="34" charset="0"/>
                <a:ea typeface="Times New Roman" panose="02020603050405020304" pitchFamily="18" charset="0"/>
              </a:rPr>
              <a:t>five</a:t>
            </a:r>
            <a:r>
              <a:rPr lang="es-ES" sz="1400" dirty="0">
                <a:solidFill>
                  <a:srgbClr val="222222"/>
                </a:solidFill>
                <a:latin typeface="Arial" panose="020B0604020202020204" pitchFamily="34" charset="0"/>
                <a:ea typeface="Times New Roman" panose="02020603050405020304" pitchFamily="18" charset="0"/>
              </a:rPr>
              <a:t> red </a:t>
            </a:r>
            <a:r>
              <a:rPr lang="es-ES" sz="1400" dirty="0" err="1">
                <a:solidFill>
                  <a:srgbClr val="222222"/>
                </a:solidFill>
                <a:latin typeface="Arial" panose="020B0604020202020204" pitchFamily="34" charset="0"/>
                <a:ea typeface="Times New Roman" panose="02020603050405020304" pitchFamily="18" charset="0"/>
              </a:rPr>
              <a:t>raspberry</a:t>
            </a:r>
            <a:r>
              <a:rPr lang="es-ES" sz="1400" dirty="0">
                <a:solidFill>
                  <a:srgbClr val="222222"/>
                </a:solidFill>
                <a:latin typeface="Arial" panose="020B0604020202020204" pitchFamily="34" charset="0"/>
                <a:ea typeface="Times New Roman" panose="02020603050405020304" pitchFamily="18" charset="0"/>
              </a:rPr>
              <a:t> </a:t>
            </a:r>
            <a:r>
              <a:rPr lang="es-ES" sz="1400" dirty="0" err="1">
                <a:solidFill>
                  <a:srgbClr val="222222"/>
                </a:solidFill>
                <a:latin typeface="Arial" panose="020B0604020202020204" pitchFamily="34" charset="0"/>
                <a:ea typeface="Times New Roman" panose="02020603050405020304" pitchFamily="18" charset="0"/>
              </a:rPr>
              <a:t>genotypes</a:t>
            </a:r>
            <a:r>
              <a:rPr lang="es-ES" sz="1400" dirty="0">
                <a:solidFill>
                  <a:srgbClr val="222222"/>
                </a:solidFill>
                <a:latin typeface="Arial" panose="020B0604020202020204" pitchFamily="34" charset="0"/>
                <a:ea typeface="Times New Roman" panose="02020603050405020304" pitchFamily="18" charset="0"/>
              </a:rPr>
              <a:t>. </a:t>
            </a:r>
            <a:r>
              <a:rPr lang="es-ES" sz="1400" i="1" dirty="0" err="1">
                <a:solidFill>
                  <a:srgbClr val="222222"/>
                </a:solidFill>
                <a:latin typeface="Arial" panose="020B0604020202020204" pitchFamily="34" charset="0"/>
                <a:ea typeface="Times New Roman" panose="02020603050405020304" pitchFamily="18" charset="0"/>
              </a:rPr>
              <a:t>Hort</a:t>
            </a:r>
            <a:r>
              <a:rPr lang="es-ES" sz="1400" i="1" dirty="0">
                <a:solidFill>
                  <a:srgbClr val="222222"/>
                </a:solidFill>
                <a:latin typeface="Arial" panose="020B0604020202020204" pitchFamily="34" charset="0"/>
                <a:ea typeface="Times New Roman" panose="02020603050405020304" pitchFamily="18" charset="0"/>
              </a:rPr>
              <a:t> </a:t>
            </a:r>
            <a:r>
              <a:rPr lang="es-ES" sz="1400" i="1" dirty="0" err="1">
                <a:solidFill>
                  <a:srgbClr val="222222"/>
                </a:solidFill>
                <a:latin typeface="Arial" panose="020B0604020202020204" pitchFamily="34" charset="0"/>
                <a:ea typeface="Times New Roman" panose="02020603050405020304" pitchFamily="18" charset="0"/>
              </a:rPr>
              <a:t>Science</a:t>
            </a:r>
            <a:r>
              <a:rPr lang="es-ES" sz="1400" dirty="0">
                <a:solidFill>
                  <a:srgbClr val="222222"/>
                </a:solidFill>
                <a:latin typeface="Arial" panose="020B0604020202020204" pitchFamily="34" charset="0"/>
                <a:ea typeface="Times New Roman" panose="02020603050405020304" pitchFamily="18" charset="0"/>
              </a:rPr>
              <a:t> 2018 (in </a:t>
            </a:r>
            <a:r>
              <a:rPr lang="es-ES" sz="1400" dirty="0" err="1">
                <a:solidFill>
                  <a:srgbClr val="222222"/>
                </a:solidFill>
                <a:latin typeface="Arial" panose="020B0604020202020204" pitchFamily="34" charset="0"/>
                <a:ea typeface="Times New Roman" panose="02020603050405020304" pitchFamily="18" charset="0"/>
              </a:rPr>
              <a:t>press</a:t>
            </a:r>
            <a:r>
              <a:rPr lang="es-ES" sz="1400" dirty="0">
                <a:solidFill>
                  <a:srgbClr val="222222"/>
                </a:solidFill>
                <a:latin typeface="Arial" panose="020B0604020202020204" pitchFamily="34" charset="0"/>
                <a:ea typeface="Times New Roman" panose="02020603050405020304" pitchFamily="18" charset="0"/>
              </a:rPr>
              <a:t>).</a:t>
            </a:r>
            <a:endParaRPr lang="es-CL" sz="1400" dirty="0">
              <a:latin typeface="Times New Roman" panose="02020603050405020304" pitchFamily="18" charset="0"/>
              <a:ea typeface="Times New Roman" panose="02020603050405020304" pitchFamily="18" charset="0"/>
            </a:endParaRPr>
          </a:p>
          <a:p>
            <a:pPr>
              <a:spcAft>
                <a:spcPts val="0"/>
              </a:spcAft>
            </a:pPr>
            <a:r>
              <a:rPr lang="es-ES" sz="1400" dirty="0">
                <a:solidFill>
                  <a:srgbClr val="222222"/>
                </a:solidFill>
                <a:latin typeface="Arial" panose="020B0604020202020204" pitchFamily="34" charset="0"/>
                <a:ea typeface="Times New Roman" panose="02020603050405020304" pitchFamily="18" charset="0"/>
              </a:rPr>
              <a:t> </a:t>
            </a:r>
            <a:endParaRPr lang="es-CL"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6583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8219" y="625204"/>
            <a:ext cx="6196871" cy="6196871"/>
          </a:xfrm>
          <a:prstGeom prst="rect">
            <a:avLst/>
          </a:prstGeom>
        </p:spPr>
      </p:pic>
      <p:pic>
        <p:nvPicPr>
          <p:cNvPr id="3" name="Imagen 2"/>
          <p:cNvPicPr>
            <a:picLocks noChangeAspect="1"/>
          </p:cNvPicPr>
          <p:nvPr/>
        </p:nvPicPr>
        <p:blipFill>
          <a:blip r:embed="rId3"/>
          <a:stretch>
            <a:fillRect/>
          </a:stretch>
        </p:blipFill>
        <p:spPr>
          <a:xfrm flipH="1">
            <a:off x="6279420" y="4503420"/>
            <a:ext cx="2501536" cy="1606008"/>
          </a:xfrm>
          <a:prstGeom prst="rect">
            <a:avLst/>
          </a:prstGeom>
        </p:spPr>
      </p:pic>
      <p:sp>
        <p:nvSpPr>
          <p:cNvPr id="4" name="Título 1"/>
          <p:cNvSpPr txBox="1">
            <a:spLocks/>
          </p:cNvSpPr>
          <p:nvPr/>
        </p:nvSpPr>
        <p:spPr>
          <a:xfrm>
            <a:off x="857222" y="218650"/>
            <a:ext cx="5827869" cy="11047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3200" b="1" dirty="0" smtClean="0">
                <a:solidFill>
                  <a:srgbClr val="C00000"/>
                </a:solidFill>
                <a:latin typeface="+mn-lt"/>
                <a:ea typeface="+mn-ea"/>
                <a:cs typeface="+mn-cs"/>
              </a:rPr>
              <a:t>Procedencia de las variedades de Frutilla </a:t>
            </a:r>
            <a:endParaRPr lang="es-CL" sz="3200" b="1" dirty="0">
              <a:solidFill>
                <a:srgbClr val="C00000"/>
              </a:solidFill>
              <a:latin typeface="+mn-lt"/>
              <a:ea typeface="+mn-ea"/>
              <a:cs typeface="+mn-cs"/>
            </a:endParaRPr>
          </a:p>
        </p:txBody>
      </p:sp>
      <p:pic>
        <p:nvPicPr>
          <p:cNvPr id="15" name="Imagen 14"/>
          <p:cNvPicPr>
            <a:picLocks noChangeAspect="1"/>
          </p:cNvPicPr>
          <p:nvPr/>
        </p:nvPicPr>
        <p:blipFill>
          <a:blip r:embed="rId4"/>
          <a:stretch>
            <a:fillRect/>
          </a:stretch>
        </p:blipFill>
        <p:spPr>
          <a:xfrm>
            <a:off x="7030707" y="1855271"/>
            <a:ext cx="1750249" cy="2173267"/>
          </a:xfrm>
          <a:prstGeom prst="rect">
            <a:avLst/>
          </a:prstGeom>
        </p:spPr>
      </p:pic>
    </p:spTree>
    <p:extLst>
      <p:ext uri="{BB962C8B-B14F-4D97-AF65-F5344CB8AC3E}">
        <p14:creationId xmlns:p14="http://schemas.microsoft.com/office/powerpoint/2010/main" val="2775568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CL" dirty="0"/>
          </a:p>
        </p:txBody>
      </p:sp>
      <p:pic>
        <p:nvPicPr>
          <p:cNvPr id="4" name="Imagen 3" descr="C:\Users\Elida\Desktop\Imagen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901" y="1699260"/>
            <a:ext cx="6749415" cy="4477703"/>
          </a:xfrm>
          <a:prstGeom prst="rect">
            <a:avLst/>
          </a:prstGeom>
          <a:noFill/>
          <a:ln>
            <a:noFill/>
          </a:ln>
        </p:spPr>
      </p:pic>
      <p:sp>
        <p:nvSpPr>
          <p:cNvPr id="5" name="Rectángulo 4"/>
          <p:cNvSpPr/>
          <p:nvPr/>
        </p:nvSpPr>
        <p:spPr>
          <a:xfrm>
            <a:off x="928901" y="712748"/>
            <a:ext cx="7886700" cy="923330"/>
          </a:xfrm>
          <a:prstGeom prst="rect">
            <a:avLst/>
          </a:prstGeom>
        </p:spPr>
        <p:txBody>
          <a:bodyPr wrap="square">
            <a:spAutoFit/>
          </a:bodyPr>
          <a:lstStyle/>
          <a:p>
            <a:pPr algn="ctr">
              <a:lnSpc>
                <a:spcPct val="150000"/>
              </a:lnSpc>
              <a:spcAft>
                <a:spcPts val="0"/>
              </a:spcAft>
            </a:pPr>
            <a:r>
              <a:rPr lang="en-US" b="1" dirty="0">
                <a:latin typeface="Times New Roman" panose="02020603050405020304" pitchFamily="18" charset="0"/>
                <a:ea typeface="Calibri" panose="020F0502020204030204" pitchFamily="34" charset="0"/>
              </a:rPr>
              <a:t>Low night temperature in growing period enhances flowering and decrease growth in the </a:t>
            </a:r>
            <a:r>
              <a:rPr lang="en-US" b="1" dirty="0" err="1">
                <a:latin typeface="Times New Roman" panose="02020603050405020304" pitchFamily="18" charset="0"/>
                <a:ea typeface="Calibri" panose="020F0502020204030204" pitchFamily="34" charset="0"/>
              </a:rPr>
              <a:t>primocane</a:t>
            </a:r>
            <a:r>
              <a:rPr lang="en-US" b="1" dirty="0">
                <a:latin typeface="Times New Roman" panose="02020603050405020304" pitchFamily="18" charset="0"/>
                <a:ea typeface="Calibri" panose="020F0502020204030204" pitchFamily="34" charset="0"/>
              </a:rPr>
              <a:t> of red raspberry (</a:t>
            </a:r>
            <a:r>
              <a:rPr lang="en-US" b="1" i="1" dirty="0" err="1">
                <a:latin typeface="Times New Roman" panose="02020603050405020304" pitchFamily="18" charset="0"/>
                <a:ea typeface="Calibri" panose="020F0502020204030204" pitchFamily="34" charset="0"/>
              </a:rPr>
              <a:t>Rubus</a:t>
            </a:r>
            <a:r>
              <a:rPr lang="en-US" b="1" i="1" dirty="0">
                <a:latin typeface="Times New Roman" panose="02020603050405020304" pitchFamily="18" charset="0"/>
                <a:ea typeface="Calibri" panose="020F0502020204030204" pitchFamily="34" charset="0"/>
              </a:rPr>
              <a:t> </a:t>
            </a:r>
            <a:r>
              <a:rPr lang="en-US" b="1" i="1" dirty="0" err="1">
                <a:latin typeface="Times New Roman" panose="02020603050405020304" pitchFamily="18" charset="0"/>
                <a:ea typeface="Calibri" panose="020F0502020204030204" pitchFamily="34" charset="0"/>
              </a:rPr>
              <a:t>idaeus</a:t>
            </a:r>
            <a:r>
              <a:rPr lang="en-US" b="1" dirty="0">
                <a:latin typeface="Times New Roman" panose="02020603050405020304" pitchFamily="18" charset="0"/>
                <a:ea typeface="Calibri" panose="020F0502020204030204" pitchFamily="34" charset="0"/>
              </a:rPr>
              <a:t>).</a:t>
            </a:r>
            <a:endParaRPr lang="es-CL" dirty="0">
              <a:latin typeface="Times New Roman" panose="02020603050405020304" pitchFamily="18" charset="0"/>
              <a:ea typeface="Calibri" panose="020F0502020204030204" pitchFamily="34" charset="0"/>
            </a:endParaRPr>
          </a:p>
        </p:txBody>
      </p:sp>
      <p:pic>
        <p:nvPicPr>
          <p:cNvPr id="6" name="Imagen 5"/>
          <p:cNvPicPr>
            <a:picLocks noChangeAspect="1"/>
          </p:cNvPicPr>
          <p:nvPr/>
        </p:nvPicPr>
        <p:blipFill>
          <a:blip r:embed="rId3"/>
          <a:stretch>
            <a:fillRect/>
          </a:stretch>
        </p:blipFill>
        <p:spPr>
          <a:xfrm>
            <a:off x="0" y="0"/>
            <a:ext cx="1490964" cy="1699260"/>
          </a:xfrm>
          <a:prstGeom prst="rect">
            <a:avLst/>
          </a:prstGeom>
        </p:spPr>
      </p:pic>
    </p:spTree>
    <p:extLst>
      <p:ext uri="{BB962C8B-B14F-4D97-AF65-F5344CB8AC3E}">
        <p14:creationId xmlns:p14="http://schemas.microsoft.com/office/powerpoint/2010/main" val="535611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723532" y="1653286"/>
            <a:ext cx="8134718" cy="830997"/>
          </a:xfrm>
          <a:prstGeom prst="rect">
            <a:avLst/>
          </a:prstGeom>
          <a:noFill/>
        </p:spPr>
        <p:txBody>
          <a:bodyPr wrap="square" rtlCol="0">
            <a:spAutoFit/>
          </a:bodyPr>
          <a:lstStyle/>
          <a:p>
            <a:pPr marL="342900" indent="-342900">
              <a:buFontTx/>
              <a:buChar char="-"/>
            </a:pPr>
            <a:r>
              <a:rPr lang="es-CL" sz="2400" dirty="0" smtClean="0">
                <a:solidFill>
                  <a:srgbClr val="7030A0"/>
                </a:solidFill>
              </a:rPr>
              <a:t>Variedades para cada zona y adaptadas a cada objetivo de producción</a:t>
            </a:r>
          </a:p>
        </p:txBody>
      </p:sp>
      <p:sp>
        <p:nvSpPr>
          <p:cNvPr id="12" name="CuadroTexto 11"/>
          <p:cNvSpPr txBox="1"/>
          <p:nvPr/>
        </p:nvSpPr>
        <p:spPr>
          <a:xfrm>
            <a:off x="719130" y="2534854"/>
            <a:ext cx="8056573" cy="830997"/>
          </a:xfrm>
          <a:prstGeom prst="rect">
            <a:avLst/>
          </a:prstGeom>
          <a:noFill/>
        </p:spPr>
        <p:txBody>
          <a:bodyPr wrap="square" rtlCol="0">
            <a:spAutoFit/>
          </a:bodyPr>
          <a:lstStyle/>
          <a:p>
            <a:pPr marL="342900" indent="-342900">
              <a:buFontTx/>
              <a:buChar char="-"/>
            </a:pPr>
            <a:r>
              <a:rPr lang="es-CL" sz="2400" dirty="0" smtClean="0">
                <a:solidFill>
                  <a:srgbClr val="7030A0"/>
                </a:solidFill>
              </a:rPr>
              <a:t>Mientras mas avanzado el programa menor avance genético, mayor grado de homogeneidad entre variedades</a:t>
            </a:r>
          </a:p>
        </p:txBody>
      </p:sp>
      <p:sp>
        <p:nvSpPr>
          <p:cNvPr id="13" name="CuadroTexto 12"/>
          <p:cNvSpPr txBox="1"/>
          <p:nvPr/>
        </p:nvSpPr>
        <p:spPr>
          <a:xfrm>
            <a:off x="719130" y="3450712"/>
            <a:ext cx="7974027" cy="830997"/>
          </a:xfrm>
          <a:prstGeom prst="rect">
            <a:avLst/>
          </a:prstGeom>
          <a:noFill/>
        </p:spPr>
        <p:txBody>
          <a:bodyPr wrap="square" rtlCol="0">
            <a:spAutoFit/>
          </a:bodyPr>
          <a:lstStyle/>
          <a:p>
            <a:pPr marL="342900" indent="-342900">
              <a:buFontTx/>
              <a:buChar char="-"/>
            </a:pPr>
            <a:r>
              <a:rPr lang="es-CL" sz="2400" dirty="0" smtClean="0">
                <a:solidFill>
                  <a:srgbClr val="7030A0"/>
                </a:solidFill>
              </a:rPr>
              <a:t>Los programas de mejora deben integrar el desarrollo de las técnicas de cultivo</a:t>
            </a:r>
            <a:r>
              <a:rPr lang="es-CL" sz="2400" dirty="0" smtClean="0">
                <a:solidFill>
                  <a:srgbClr val="C00000"/>
                </a:solidFill>
              </a:rPr>
              <a:t> </a:t>
            </a:r>
            <a:endParaRPr lang="es-CL" sz="2400" dirty="0">
              <a:solidFill>
                <a:srgbClr val="C00000"/>
              </a:solidFill>
            </a:endParaRPr>
          </a:p>
        </p:txBody>
      </p:sp>
      <p:sp>
        <p:nvSpPr>
          <p:cNvPr id="14" name="CuadroTexto 13"/>
          <p:cNvSpPr txBox="1"/>
          <p:nvPr/>
        </p:nvSpPr>
        <p:spPr>
          <a:xfrm>
            <a:off x="719130" y="4304569"/>
            <a:ext cx="8191455" cy="830997"/>
          </a:xfrm>
          <a:prstGeom prst="rect">
            <a:avLst/>
          </a:prstGeom>
          <a:noFill/>
        </p:spPr>
        <p:txBody>
          <a:bodyPr wrap="square" rtlCol="0">
            <a:spAutoFit/>
          </a:bodyPr>
          <a:lstStyle/>
          <a:p>
            <a:pPr marL="342900" indent="-342900">
              <a:buFontTx/>
              <a:buChar char="-"/>
            </a:pPr>
            <a:r>
              <a:rPr lang="es-CL" sz="2400" dirty="0">
                <a:solidFill>
                  <a:srgbClr val="7030A0"/>
                </a:solidFill>
              </a:rPr>
              <a:t>El plan de negocio se hace caso a caso y se deben considerar todos los factores del mercado </a:t>
            </a:r>
          </a:p>
        </p:txBody>
      </p:sp>
      <p:cxnSp>
        <p:nvCxnSpPr>
          <p:cNvPr id="17"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
        <p:nvSpPr>
          <p:cNvPr id="18" name="CuadroTexto 17"/>
          <p:cNvSpPr txBox="1"/>
          <p:nvPr/>
        </p:nvSpPr>
        <p:spPr>
          <a:xfrm>
            <a:off x="719130" y="5128987"/>
            <a:ext cx="8191455" cy="1200329"/>
          </a:xfrm>
          <a:prstGeom prst="rect">
            <a:avLst/>
          </a:prstGeom>
          <a:noFill/>
        </p:spPr>
        <p:txBody>
          <a:bodyPr wrap="square" rtlCol="0">
            <a:spAutoFit/>
          </a:bodyPr>
          <a:lstStyle/>
          <a:p>
            <a:pPr marL="342900" indent="-342900">
              <a:buFontTx/>
              <a:buChar char="-"/>
            </a:pPr>
            <a:r>
              <a:rPr lang="es-CL" sz="2400" dirty="0" smtClean="0">
                <a:solidFill>
                  <a:srgbClr val="7030A0"/>
                </a:solidFill>
              </a:rPr>
              <a:t>Los programas públicos han cumplido un rol importante existe cierto riesgo que esta actividad solo se concentre en programas privados.</a:t>
            </a:r>
            <a:endParaRPr lang="es-CL" sz="2400" dirty="0">
              <a:solidFill>
                <a:srgbClr val="7030A0"/>
              </a:solidFill>
            </a:endParaRPr>
          </a:p>
        </p:txBody>
      </p:sp>
      <p:pic>
        <p:nvPicPr>
          <p:cNvPr id="11" name="Imagen 10"/>
          <p:cNvPicPr>
            <a:picLocks noChangeAspect="1"/>
          </p:cNvPicPr>
          <p:nvPr/>
        </p:nvPicPr>
        <p:blipFill>
          <a:blip r:embed="rId2"/>
          <a:stretch>
            <a:fillRect/>
          </a:stretch>
        </p:blipFill>
        <p:spPr>
          <a:xfrm>
            <a:off x="203973" y="68820"/>
            <a:ext cx="1030313" cy="1249788"/>
          </a:xfrm>
          <a:prstGeom prst="rect">
            <a:avLst/>
          </a:prstGeom>
          <a:ln>
            <a:noFill/>
          </a:ln>
          <a:effectLst>
            <a:outerShdw blurRad="292100" dist="139700" dir="2700000" algn="tl" rotWithShape="0">
              <a:srgbClr val="333333">
                <a:alpha val="65000"/>
              </a:srgbClr>
            </a:outerShdw>
          </a:effectLst>
        </p:spPr>
      </p:pic>
      <p:sp>
        <p:nvSpPr>
          <p:cNvPr id="9" name="3 CuadroTexto"/>
          <p:cNvSpPr txBox="1"/>
          <p:nvPr/>
        </p:nvSpPr>
        <p:spPr>
          <a:xfrm>
            <a:off x="229371" y="628544"/>
            <a:ext cx="8712968" cy="584775"/>
          </a:xfrm>
          <a:prstGeom prst="rect">
            <a:avLst/>
          </a:prstGeom>
          <a:noFill/>
        </p:spPr>
        <p:txBody>
          <a:bodyPr wrap="square" rtlCol="0">
            <a:spAutoFit/>
          </a:bodyPr>
          <a:lstStyle/>
          <a:p>
            <a:pPr algn="ctr"/>
            <a:r>
              <a:rPr lang="es-ES" sz="3200" b="1" dirty="0" smtClean="0">
                <a:solidFill>
                  <a:srgbClr val="C00000"/>
                </a:solidFill>
              </a:rPr>
              <a:t>Reflexiones finales</a:t>
            </a:r>
            <a:endParaRPr lang="es-ES" sz="3200" b="1" dirty="0">
              <a:solidFill>
                <a:srgbClr val="C00000"/>
              </a:solidFill>
            </a:endParaRPr>
          </a:p>
        </p:txBody>
      </p:sp>
    </p:spTree>
    <p:extLst>
      <p:ext uri="{BB962C8B-B14F-4D97-AF65-F5344CB8AC3E}">
        <p14:creationId xmlns:p14="http://schemas.microsoft.com/office/powerpoint/2010/main" val="980912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3024" y="307575"/>
            <a:ext cx="7652084" cy="5739063"/>
          </a:xfrm>
          <a:prstGeom prst="rect">
            <a:avLst/>
          </a:prstGeom>
        </p:spPr>
      </p:pic>
      <p:grpSp>
        <p:nvGrpSpPr>
          <p:cNvPr id="3" name="Grupo 2"/>
          <p:cNvGrpSpPr/>
          <p:nvPr/>
        </p:nvGrpSpPr>
        <p:grpSpPr>
          <a:xfrm>
            <a:off x="2250219" y="906678"/>
            <a:ext cx="5049641" cy="509490"/>
            <a:chOff x="2949415" y="3338940"/>
            <a:chExt cx="4091011" cy="509490"/>
          </a:xfrm>
        </p:grpSpPr>
        <p:sp>
          <p:nvSpPr>
            <p:cNvPr id="6" name="Elipse 5"/>
            <p:cNvSpPr/>
            <p:nvPr/>
          </p:nvSpPr>
          <p:spPr>
            <a:xfrm>
              <a:off x="2949415" y="3505194"/>
              <a:ext cx="514218" cy="13854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p:cNvSpPr/>
            <p:nvPr/>
          </p:nvSpPr>
          <p:spPr>
            <a:xfrm>
              <a:off x="3877672" y="3338940"/>
              <a:ext cx="514218" cy="13854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p:cNvSpPr/>
            <p:nvPr/>
          </p:nvSpPr>
          <p:spPr>
            <a:xfrm>
              <a:off x="5304692" y="3546759"/>
              <a:ext cx="514218" cy="13854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p:cNvSpPr/>
            <p:nvPr/>
          </p:nvSpPr>
          <p:spPr>
            <a:xfrm>
              <a:off x="6526208" y="3709885"/>
              <a:ext cx="514218" cy="13854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237080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137" y="477934"/>
            <a:ext cx="3493047" cy="232942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917" y="2276493"/>
            <a:ext cx="5421085" cy="3615186"/>
          </a:xfrm>
          <a:prstGeom prst="rect">
            <a:avLst/>
          </a:prstGeom>
        </p:spPr>
      </p:pic>
      <p:sp>
        <p:nvSpPr>
          <p:cNvPr id="5" name="2 Llamada ovalada"/>
          <p:cNvSpPr/>
          <p:nvPr/>
        </p:nvSpPr>
        <p:spPr>
          <a:xfrm>
            <a:off x="6286714" y="574257"/>
            <a:ext cx="2357437" cy="1214437"/>
          </a:xfrm>
          <a:prstGeom prst="wedgeEllipseCallout">
            <a:avLst>
              <a:gd name="adj1" fmla="val -64037"/>
              <a:gd name="adj2" fmla="val 835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a:solidFill>
                  <a:schemeClr val="tx1"/>
                </a:solidFill>
              </a:rPr>
              <a:t>Muchas gracias</a:t>
            </a:r>
          </a:p>
        </p:txBody>
      </p:sp>
    </p:spTree>
    <p:extLst>
      <p:ext uri="{BB962C8B-B14F-4D97-AF65-F5344CB8AC3E}">
        <p14:creationId xmlns:p14="http://schemas.microsoft.com/office/powerpoint/2010/main" val="2926206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947001"/>
            <a:ext cx="6364745" cy="6364745"/>
          </a:xfrm>
          <a:prstGeom prst="rect">
            <a:avLst/>
          </a:prstGeom>
        </p:spPr>
      </p:pic>
      <p:sp>
        <p:nvSpPr>
          <p:cNvPr id="16" name="Rectángulo 15"/>
          <p:cNvSpPr/>
          <p:nvPr/>
        </p:nvSpPr>
        <p:spPr>
          <a:xfrm>
            <a:off x="4835028" y="1577227"/>
            <a:ext cx="637648" cy="22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Título 1"/>
          <p:cNvSpPr txBox="1">
            <a:spLocks/>
          </p:cNvSpPr>
          <p:nvPr/>
        </p:nvSpPr>
        <p:spPr>
          <a:xfrm>
            <a:off x="920679" y="394609"/>
            <a:ext cx="5827869" cy="11047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2800" b="1" dirty="0" smtClean="0">
                <a:solidFill>
                  <a:srgbClr val="C00000"/>
                </a:solidFill>
                <a:latin typeface="+mn-lt"/>
                <a:ea typeface="+mn-ea"/>
                <a:cs typeface="+mn-cs"/>
              </a:rPr>
              <a:t>Procedencia de las variedades de Frambuesa</a:t>
            </a:r>
            <a:endParaRPr lang="es-CL" sz="2800" b="1" dirty="0">
              <a:solidFill>
                <a:srgbClr val="C00000"/>
              </a:solidFill>
              <a:latin typeface="+mn-lt"/>
              <a:ea typeface="+mn-ea"/>
              <a:cs typeface="+mn-cs"/>
            </a:endParaRPr>
          </a:p>
        </p:txBody>
      </p:sp>
      <p:pic>
        <p:nvPicPr>
          <p:cNvPr id="4" name="Imagen 3"/>
          <p:cNvPicPr>
            <a:picLocks noChangeAspect="1"/>
          </p:cNvPicPr>
          <p:nvPr/>
        </p:nvPicPr>
        <p:blipFill>
          <a:blip r:embed="rId3"/>
          <a:stretch>
            <a:fillRect/>
          </a:stretch>
        </p:blipFill>
        <p:spPr>
          <a:xfrm>
            <a:off x="6660039" y="4591674"/>
            <a:ext cx="2165684" cy="1508502"/>
          </a:xfrm>
          <a:prstGeom prst="rect">
            <a:avLst/>
          </a:prstGeom>
        </p:spPr>
      </p:pic>
      <p:pic>
        <p:nvPicPr>
          <p:cNvPr id="18" name="Imagen 17"/>
          <p:cNvPicPr>
            <a:picLocks noChangeAspect="1"/>
          </p:cNvPicPr>
          <p:nvPr/>
        </p:nvPicPr>
        <p:blipFill>
          <a:blip r:embed="rId4"/>
          <a:stretch>
            <a:fillRect/>
          </a:stretch>
        </p:blipFill>
        <p:spPr>
          <a:xfrm>
            <a:off x="6818657" y="1690612"/>
            <a:ext cx="1865320" cy="1944127"/>
          </a:xfrm>
          <a:prstGeom prst="rect">
            <a:avLst/>
          </a:prstGeom>
        </p:spPr>
      </p:pic>
    </p:spTree>
    <p:extLst>
      <p:ext uri="{BB962C8B-B14F-4D97-AF65-F5344CB8AC3E}">
        <p14:creationId xmlns:p14="http://schemas.microsoft.com/office/powerpoint/2010/main" val="3344216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832170" y="431592"/>
            <a:ext cx="5827869" cy="1104784"/>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3200" b="1" dirty="0" smtClean="0">
                <a:solidFill>
                  <a:srgbClr val="C00000"/>
                </a:solidFill>
                <a:latin typeface="+mn-lt"/>
                <a:ea typeface="+mn-ea"/>
                <a:cs typeface="+mn-cs"/>
              </a:rPr>
              <a:t>Procedencia de las variedades de Arándano</a:t>
            </a:r>
            <a:endParaRPr lang="es-CL" sz="3200" b="1" dirty="0">
              <a:solidFill>
                <a:srgbClr val="C00000"/>
              </a:solidFill>
              <a:latin typeface="+mn-lt"/>
              <a:ea typeface="+mn-ea"/>
              <a:cs typeface="+mn-cs"/>
            </a:endParaRPr>
          </a:p>
        </p:txBody>
      </p:sp>
      <p:pic>
        <p:nvPicPr>
          <p:cNvPr id="5" name="Imagen 4"/>
          <p:cNvPicPr>
            <a:picLocks noChangeAspect="1"/>
          </p:cNvPicPr>
          <p:nvPr/>
        </p:nvPicPr>
        <p:blipFill rotWithShape="1">
          <a:blip r:embed="rId2"/>
          <a:srcRect l="35171" t="15472" r="34529" b="29870"/>
          <a:stretch/>
        </p:blipFill>
        <p:spPr>
          <a:xfrm>
            <a:off x="1809666" y="1760887"/>
            <a:ext cx="4262350" cy="4202381"/>
          </a:xfrm>
          <a:prstGeom prst="rect">
            <a:avLst/>
          </a:prstGeom>
        </p:spPr>
      </p:pic>
      <p:pic>
        <p:nvPicPr>
          <p:cNvPr id="6" name="Imagen 5"/>
          <p:cNvPicPr>
            <a:picLocks noChangeAspect="1"/>
          </p:cNvPicPr>
          <p:nvPr/>
        </p:nvPicPr>
        <p:blipFill>
          <a:blip r:embed="rId3"/>
          <a:stretch>
            <a:fillRect/>
          </a:stretch>
        </p:blipFill>
        <p:spPr>
          <a:xfrm>
            <a:off x="6109856" y="4110471"/>
            <a:ext cx="2576945" cy="1717963"/>
          </a:xfrm>
          <a:prstGeom prst="rect">
            <a:avLst/>
          </a:prstGeom>
        </p:spPr>
      </p:pic>
      <p:sp>
        <p:nvSpPr>
          <p:cNvPr id="7" name="CuadroTexto 6"/>
          <p:cNvSpPr txBox="1"/>
          <p:nvPr/>
        </p:nvSpPr>
        <p:spPr>
          <a:xfrm>
            <a:off x="5403273" y="2452255"/>
            <a:ext cx="706583" cy="400110"/>
          </a:xfrm>
          <a:prstGeom prst="rect">
            <a:avLst/>
          </a:prstGeom>
          <a:noFill/>
        </p:spPr>
        <p:txBody>
          <a:bodyPr wrap="square" rtlCol="0">
            <a:spAutoFit/>
          </a:bodyPr>
          <a:lstStyle/>
          <a:p>
            <a:r>
              <a:rPr lang="es-CL" sz="2000" b="1" dirty="0" smtClean="0"/>
              <a:t>USA</a:t>
            </a:r>
            <a:endParaRPr lang="es-CL" sz="2000" b="1" dirty="0"/>
          </a:p>
        </p:txBody>
      </p:sp>
      <p:sp>
        <p:nvSpPr>
          <p:cNvPr id="9" name="CuadroTexto 8"/>
          <p:cNvSpPr txBox="1"/>
          <p:nvPr/>
        </p:nvSpPr>
        <p:spPr>
          <a:xfrm>
            <a:off x="956590" y="4235162"/>
            <a:ext cx="1301430" cy="369332"/>
          </a:xfrm>
          <a:prstGeom prst="rect">
            <a:avLst/>
          </a:prstGeom>
          <a:noFill/>
        </p:spPr>
        <p:txBody>
          <a:bodyPr wrap="square" rtlCol="0">
            <a:spAutoFit/>
          </a:bodyPr>
          <a:lstStyle/>
          <a:p>
            <a:r>
              <a:rPr lang="es-CL" b="1" dirty="0" smtClean="0"/>
              <a:t>POLONIA </a:t>
            </a:r>
            <a:endParaRPr lang="es-CL" b="1" dirty="0"/>
          </a:p>
        </p:txBody>
      </p:sp>
      <p:sp>
        <p:nvSpPr>
          <p:cNvPr id="10" name="CuadroTexto 9"/>
          <p:cNvSpPr txBox="1"/>
          <p:nvPr/>
        </p:nvSpPr>
        <p:spPr>
          <a:xfrm>
            <a:off x="552282" y="3269674"/>
            <a:ext cx="1509250" cy="369332"/>
          </a:xfrm>
          <a:prstGeom prst="rect">
            <a:avLst/>
          </a:prstGeom>
          <a:noFill/>
        </p:spPr>
        <p:txBody>
          <a:bodyPr wrap="square" rtlCol="0">
            <a:spAutoFit/>
          </a:bodyPr>
          <a:lstStyle/>
          <a:p>
            <a:r>
              <a:rPr lang="es-CL" b="1" dirty="0" smtClean="0"/>
              <a:t>N. ZELANDIA</a:t>
            </a:r>
            <a:endParaRPr lang="es-CL" b="1" dirty="0"/>
          </a:p>
        </p:txBody>
      </p:sp>
      <p:sp>
        <p:nvSpPr>
          <p:cNvPr id="11" name="CuadroTexto 10"/>
          <p:cNvSpPr txBox="1"/>
          <p:nvPr/>
        </p:nvSpPr>
        <p:spPr>
          <a:xfrm>
            <a:off x="1245871" y="2452255"/>
            <a:ext cx="1291590" cy="369332"/>
          </a:xfrm>
          <a:prstGeom prst="rect">
            <a:avLst/>
          </a:prstGeom>
          <a:noFill/>
        </p:spPr>
        <p:txBody>
          <a:bodyPr wrap="square" rtlCol="0">
            <a:spAutoFit/>
          </a:bodyPr>
          <a:lstStyle/>
          <a:p>
            <a:r>
              <a:rPr lang="es-CL" b="1" dirty="0" smtClean="0"/>
              <a:t>GEORGIA</a:t>
            </a:r>
            <a:endParaRPr lang="es-CL" b="1" dirty="0"/>
          </a:p>
        </p:txBody>
      </p:sp>
      <p:sp>
        <p:nvSpPr>
          <p:cNvPr id="12" name="CuadroTexto 11"/>
          <p:cNvSpPr txBox="1"/>
          <p:nvPr/>
        </p:nvSpPr>
        <p:spPr>
          <a:xfrm>
            <a:off x="1824107" y="1873831"/>
            <a:ext cx="1083772" cy="369332"/>
          </a:xfrm>
          <a:prstGeom prst="rect">
            <a:avLst/>
          </a:prstGeom>
          <a:noFill/>
        </p:spPr>
        <p:txBody>
          <a:bodyPr wrap="square" rtlCol="0">
            <a:spAutoFit/>
          </a:bodyPr>
          <a:lstStyle/>
          <a:p>
            <a:r>
              <a:rPr lang="es-CL" b="1" dirty="0" smtClean="0"/>
              <a:t>ESPAÑA</a:t>
            </a:r>
            <a:endParaRPr lang="es-CL" b="1" dirty="0"/>
          </a:p>
        </p:txBody>
      </p:sp>
      <p:sp>
        <p:nvSpPr>
          <p:cNvPr id="13" name="CuadroTexto 12"/>
          <p:cNvSpPr txBox="1"/>
          <p:nvPr/>
        </p:nvSpPr>
        <p:spPr>
          <a:xfrm>
            <a:off x="2831452" y="1536376"/>
            <a:ext cx="1043106" cy="369332"/>
          </a:xfrm>
          <a:prstGeom prst="rect">
            <a:avLst/>
          </a:prstGeom>
          <a:noFill/>
        </p:spPr>
        <p:txBody>
          <a:bodyPr wrap="square" rtlCol="0">
            <a:spAutoFit/>
          </a:bodyPr>
          <a:lstStyle/>
          <a:p>
            <a:r>
              <a:rPr lang="es-CL" b="1" dirty="0" smtClean="0"/>
              <a:t>CANADA</a:t>
            </a:r>
            <a:endParaRPr lang="es-CL" b="1" dirty="0"/>
          </a:p>
        </p:txBody>
      </p:sp>
      <p:sp>
        <p:nvSpPr>
          <p:cNvPr id="14" name="CuadroTexto 13"/>
          <p:cNvSpPr txBox="1"/>
          <p:nvPr/>
        </p:nvSpPr>
        <p:spPr>
          <a:xfrm>
            <a:off x="4401243" y="3444397"/>
            <a:ext cx="1002030" cy="369332"/>
          </a:xfrm>
          <a:prstGeom prst="rect">
            <a:avLst/>
          </a:prstGeom>
          <a:noFill/>
        </p:spPr>
        <p:txBody>
          <a:bodyPr wrap="square" rtlCol="0">
            <a:spAutoFit/>
          </a:bodyPr>
          <a:lstStyle/>
          <a:p>
            <a:r>
              <a:rPr lang="es-CL" b="1" dirty="0" smtClean="0"/>
              <a:t>65, 31%</a:t>
            </a:r>
            <a:endParaRPr lang="es-CL" b="1" dirty="0"/>
          </a:p>
        </p:txBody>
      </p:sp>
      <p:pic>
        <p:nvPicPr>
          <p:cNvPr id="16" name="Imagen 15"/>
          <p:cNvPicPr>
            <a:picLocks noChangeAspect="1"/>
          </p:cNvPicPr>
          <p:nvPr/>
        </p:nvPicPr>
        <p:blipFill>
          <a:blip r:embed="rId4"/>
          <a:stretch>
            <a:fillRect/>
          </a:stretch>
        </p:blipFill>
        <p:spPr>
          <a:xfrm>
            <a:off x="6918363" y="1828782"/>
            <a:ext cx="1637159" cy="2033296"/>
          </a:xfrm>
          <a:prstGeom prst="rect">
            <a:avLst/>
          </a:prstGeom>
        </p:spPr>
      </p:pic>
      <p:sp>
        <p:nvSpPr>
          <p:cNvPr id="17" name="CuadroTexto 16"/>
          <p:cNvSpPr txBox="1"/>
          <p:nvPr/>
        </p:nvSpPr>
        <p:spPr>
          <a:xfrm>
            <a:off x="2258020" y="3883322"/>
            <a:ext cx="1052253" cy="369332"/>
          </a:xfrm>
          <a:prstGeom prst="rect">
            <a:avLst/>
          </a:prstGeom>
          <a:noFill/>
        </p:spPr>
        <p:txBody>
          <a:bodyPr wrap="square" rtlCol="0">
            <a:spAutoFit/>
          </a:bodyPr>
          <a:lstStyle/>
          <a:p>
            <a:r>
              <a:rPr lang="es-CL" b="1" dirty="0" smtClean="0"/>
              <a:t>10, 20%</a:t>
            </a:r>
            <a:endParaRPr lang="es-CL" b="1" dirty="0"/>
          </a:p>
        </p:txBody>
      </p:sp>
    </p:spTree>
    <p:extLst>
      <p:ext uri="{BB962C8B-B14F-4D97-AF65-F5344CB8AC3E}">
        <p14:creationId xmlns:p14="http://schemas.microsoft.com/office/powerpoint/2010/main" val="257154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18418" y="670088"/>
            <a:ext cx="5902037" cy="769441"/>
          </a:xfrm>
          <a:prstGeom prst="rect">
            <a:avLst/>
          </a:prstGeom>
          <a:noFill/>
        </p:spPr>
        <p:txBody>
          <a:bodyPr wrap="square" rtlCol="0">
            <a:spAutoFit/>
          </a:bodyPr>
          <a:lstStyle/>
          <a:p>
            <a:pPr algn="ctr"/>
            <a:r>
              <a:rPr lang="es-CL" sz="4400" b="1" dirty="0">
                <a:solidFill>
                  <a:srgbClr val="7030A0"/>
                </a:solidFill>
              </a:rPr>
              <a:t>Preguntas </a:t>
            </a:r>
            <a:r>
              <a:rPr lang="es-CL" sz="4400" b="1" dirty="0" smtClean="0">
                <a:solidFill>
                  <a:srgbClr val="7030A0"/>
                </a:solidFill>
              </a:rPr>
              <a:t>frecuentes</a:t>
            </a:r>
            <a:endParaRPr lang="es-CL" sz="4400" b="1" dirty="0">
              <a:solidFill>
                <a:srgbClr val="7030A0"/>
              </a:solidFill>
            </a:endParaRPr>
          </a:p>
        </p:txBody>
      </p:sp>
      <p:sp>
        <p:nvSpPr>
          <p:cNvPr id="3" name="CuadroTexto 2"/>
          <p:cNvSpPr txBox="1"/>
          <p:nvPr/>
        </p:nvSpPr>
        <p:spPr>
          <a:xfrm>
            <a:off x="950397" y="1702619"/>
            <a:ext cx="5936673" cy="584775"/>
          </a:xfrm>
          <a:prstGeom prst="rect">
            <a:avLst/>
          </a:prstGeom>
          <a:noFill/>
        </p:spPr>
        <p:txBody>
          <a:bodyPr wrap="square" rtlCol="0">
            <a:spAutoFit/>
          </a:bodyPr>
          <a:lstStyle/>
          <a:p>
            <a:r>
              <a:rPr lang="es-CL" sz="3200" dirty="0" smtClean="0">
                <a:solidFill>
                  <a:srgbClr val="C00000"/>
                </a:solidFill>
              </a:rPr>
              <a:t>¿</a:t>
            </a:r>
            <a:r>
              <a:rPr lang="es-CL" sz="3200" dirty="0">
                <a:solidFill>
                  <a:srgbClr val="C00000"/>
                </a:solidFill>
              </a:rPr>
              <a:t>Qué </a:t>
            </a:r>
            <a:r>
              <a:rPr lang="es-CL" sz="3200" dirty="0" smtClean="0">
                <a:solidFill>
                  <a:srgbClr val="C00000"/>
                </a:solidFill>
              </a:rPr>
              <a:t>variedad </a:t>
            </a:r>
            <a:r>
              <a:rPr lang="es-CL" sz="3200" dirty="0">
                <a:solidFill>
                  <a:srgbClr val="C00000"/>
                </a:solidFill>
              </a:rPr>
              <a:t>debo elegir? </a:t>
            </a:r>
          </a:p>
        </p:txBody>
      </p:sp>
      <p:sp>
        <p:nvSpPr>
          <p:cNvPr id="4" name="CuadroTexto 3"/>
          <p:cNvSpPr txBox="1"/>
          <p:nvPr/>
        </p:nvSpPr>
        <p:spPr>
          <a:xfrm>
            <a:off x="950397" y="2416743"/>
            <a:ext cx="5432567" cy="584775"/>
          </a:xfrm>
          <a:prstGeom prst="rect">
            <a:avLst/>
          </a:prstGeom>
          <a:noFill/>
        </p:spPr>
        <p:txBody>
          <a:bodyPr wrap="square" rtlCol="0">
            <a:spAutoFit/>
          </a:bodyPr>
          <a:lstStyle/>
          <a:p>
            <a:r>
              <a:rPr lang="es-CL" sz="3200" dirty="0">
                <a:solidFill>
                  <a:srgbClr val="C00000"/>
                </a:solidFill>
              </a:rPr>
              <a:t>¿De qué procedencia? </a:t>
            </a:r>
          </a:p>
        </p:txBody>
      </p:sp>
      <p:sp>
        <p:nvSpPr>
          <p:cNvPr id="5" name="CuadroTexto 4"/>
          <p:cNvSpPr txBox="1"/>
          <p:nvPr/>
        </p:nvSpPr>
        <p:spPr>
          <a:xfrm>
            <a:off x="950397" y="4303823"/>
            <a:ext cx="8095131" cy="1077218"/>
          </a:xfrm>
          <a:prstGeom prst="rect">
            <a:avLst/>
          </a:prstGeom>
          <a:noFill/>
        </p:spPr>
        <p:txBody>
          <a:bodyPr wrap="square" rtlCol="0">
            <a:spAutoFit/>
          </a:bodyPr>
          <a:lstStyle/>
          <a:p>
            <a:r>
              <a:rPr lang="es-CL" sz="3200" dirty="0">
                <a:solidFill>
                  <a:srgbClr val="C00000"/>
                </a:solidFill>
              </a:rPr>
              <a:t>¿Es necesario realizar un programa propio de mejoramiento? </a:t>
            </a:r>
          </a:p>
        </p:txBody>
      </p:sp>
      <p:sp>
        <p:nvSpPr>
          <p:cNvPr id="6" name="CuadroTexto 5"/>
          <p:cNvSpPr txBox="1"/>
          <p:nvPr/>
        </p:nvSpPr>
        <p:spPr>
          <a:xfrm>
            <a:off x="950397" y="3135261"/>
            <a:ext cx="7653031" cy="1077218"/>
          </a:xfrm>
          <a:prstGeom prst="rect">
            <a:avLst/>
          </a:prstGeom>
          <a:noFill/>
        </p:spPr>
        <p:txBody>
          <a:bodyPr wrap="square" rtlCol="0">
            <a:spAutoFit/>
          </a:bodyPr>
          <a:lstStyle/>
          <a:p>
            <a:r>
              <a:rPr lang="es-CL" sz="3200" dirty="0">
                <a:solidFill>
                  <a:srgbClr val="C00000"/>
                </a:solidFill>
              </a:rPr>
              <a:t>¿De qué forma me puedo abastecer de una variedad? </a:t>
            </a:r>
          </a:p>
        </p:txBody>
      </p:sp>
      <p:pic>
        <p:nvPicPr>
          <p:cNvPr id="8" name="Imagen 7"/>
          <p:cNvPicPr>
            <a:picLocks noChangeAspect="1"/>
          </p:cNvPicPr>
          <p:nvPr/>
        </p:nvPicPr>
        <p:blipFill>
          <a:blip r:embed="rId2"/>
          <a:stretch>
            <a:fillRect/>
          </a:stretch>
        </p:blipFill>
        <p:spPr>
          <a:xfrm>
            <a:off x="6646551" y="24754"/>
            <a:ext cx="2398977" cy="984714"/>
          </a:xfrm>
          <a:prstGeom prst="rect">
            <a:avLst/>
          </a:prstGeom>
          <a:ln>
            <a:noFill/>
          </a:ln>
          <a:effectLst>
            <a:softEdge rad="112500"/>
          </a:effectLst>
        </p:spPr>
      </p:pic>
      <p:pic>
        <p:nvPicPr>
          <p:cNvPr id="9" name="Imagen 8"/>
          <p:cNvPicPr>
            <a:picLocks noChangeAspect="1"/>
          </p:cNvPicPr>
          <p:nvPr/>
        </p:nvPicPr>
        <p:blipFill rotWithShape="1">
          <a:blip r:embed="rId3"/>
          <a:srcRect l="-4148" t="-39396" r="4148" b="39396"/>
          <a:stretch/>
        </p:blipFill>
        <p:spPr>
          <a:xfrm>
            <a:off x="228999" y="-549343"/>
            <a:ext cx="967387" cy="1756775"/>
          </a:xfrm>
          <a:prstGeom prst="rect">
            <a:avLst/>
          </a:prstGeom>
        </p:spPr>
      </p:pic>
      <p:cxnSp>
        <p:nvCxnSpPr>
          <p:cNvPr id="10"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41977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18418" y="670088"/>
            <a:ext cx="5902037" cy="769441"/>
          </a:xfrm>
          <a:prstGeom prst="rect">
            <a:avLst/>
          </a:prstGeom>
          <a:noFill/>
        </p:spPr>
        <p:txBody>
          <a:bodyPr wrap="square" rtlCol="0">
            <a:spAutoFit/>
          </a:bodyPr>
          <a:lstStyle/>
          <a:p>
            <a:pPr algn="ctr"/>
            <a:r>
              <a:rPr lang="es-CL" sz="4400" b="1" dirty="0">
                <a:solidFill>
                  <a:srgbClr val="7030A0"/>
                </a:solidFill>
              </a:rPr>
              <a:t>Preguntas </a:t>
            </a:r>
            <a:r>
              <a:rPr lang="es-CL" sz="4400" b="1" dirty="0" smtClean="0">
                <a:solidFill>
                  <a:srgbClr val="7030A0"/>
                </a:solidFill>
              </a:rPr>
              <a:t>frecuentes</a:t>
            </a:r>
            <a:endParaRPr lang="es-CL" sz="4400" b="1" dirty="0">
              <a:solidFill>
                <a:srgbClr val="7030A0"/>
              </a:solidFill>
            </a:endParaRPr>
          </a:p>
        </p:txBody>
      </p:sp>
      <p:sp>
        <p:nvSpPr>
          <p:cNvPr id="3" name="CuadroTexto 2"/>
          <p:cNvSpPr txBox="1"/>
          <p:nvPr/>
        </p:nvSpPr>
        <p:spPr>
          <a:xfrm>
            <a:off x="950397" y="1702619"/>
            <a:ext cx="5936673" cy="584775"/>
          </a:xfrm>
          <a:prstGeom prst="rect">
            <a:avLst/>
          </a:prstGeom>
          <a:noFill/>
        </p:spPr>
        <p:txBody>
          <a:bodyPr wrap="square" rtlCol="0">
            <a:spAutoFit/>
          </a:bodyPr>
          <a:lstStyle/>
          <a:p>
            <a:r>
              <a:rPr lang="es-CL" sz="3200" dirty="0" smtClean="0">
                <a:solidFill>
                  <a:srgbClr val="C00000"/>
                </a:solidFill>
              </a:rPr>
              <a:t>¿Cuánto vale una variedad? </a:t>
            </a:r>
            <a:endParaRPr lang="es-CL" sz="3200" dirty="0">
              <a:solidFill>
                <a:srgbClr val="C00000"/>
              </a:solidFill>
            </a:endParaRPr>
          </a:p>
        </p:txBody>
      </p:sp>
      <p:sp>
        <p:nvSpPr>
          <p:cNvPr id="4" name="CuadroTexto 3"/>
          <p:cNvSpPr txBox="1"/>
          <p:nvPr/>
        </p:nvSpPr>
        <p:spPr>
          <a:xfrm>
            <a:off x="950397" y="2416743"/>
            <a:ext cx="5432567" cy="1077218"/>
          </a:xfrm>
          <a:prstGeom prst="rect">
            <a:avLst/>
          </a:prstGeom>
          <a:noFill/>
        </p:spPr>
        <p:txBody>
          <a:bodyPr wrap="square" rtlCol="0">
            <a:spAutoFit/>
          </a:bodyPr>
          <a:lstStyle/>
          <a:p>
            <a:r>
              <a:rPr lang="es-CL" sz="3200" dirty="0" smtClean="0">
                <a:solidFill>
                  <a:srgbClr val="C00000"/>
                </a:solidFill>
              </a:rPr>
              <a:t>¿Cuál es el grado de exclusividad que se requiere? </a:t>
            </a:r>
            <a:endParaRPr lang="es-CL" sz="3200" dirty="0">
              <a:solidFill>
                <a:srgbClr val="C00000"/>
              </a:solidFill>
            </a:endParaRPr>
          </a:p>
        </p:txBody>
      </p:sp>
      <p:sp>
        <p:nvSpPr>
          <p:cNvPr id="5" name="CuadroTexto 4"/>
          <p:cNvSpPr txBox="1"/>
          <p:nvPr/>
        </p:nvSpPr>
        <p:spPr>
          <a:xfrm>
            <a:off x="950398" y="4830993"/>
            <a:ext cx="7690364" cy="1077218"/>
          </a:xfrm>
          <a:prstGeom prst="rect">
            <a:avLst/>
          </a:prstGeom>
          <a:noFill/>
        </p:spPr>
        <p:txBody>
          <a:bodyPr wrap="square" rtlCol="0">
            <a:spAutoFit/>
          </a:bodyPr>
          <a:lstStyle/>
          <a:p>
            <a:r>
              <a:rPr lang="es-CL" sz="3200" dirty="0" smtClean="0">
                <a:solidFill>
                  <a:srgbClr val="C00000"/>
                </a:solidFill>
              </a:rPr>
              <a:t>¿Cuáles son las instituciones que deben realizar este tipo de programas?</a:t>
            </a:r>
            <a:endParaRPr lang="es-CL" sz="3200" dirty="0">
              <a:solidFill>
                <a:srgbClr val="C00000"/>
              </a:solidFill>
            </a:endParaRPr>
          </a:p>
        </p:txBody>
      </p:sp>
      <p:sp>
        <p:nvSpPr>
          <p:cNvPr id="6" name="CuadroTexto 5"/>
          <p:cNvSpPr txBox="1"/>
          <p:nvPr/>
        </p:nvSpPr>
        <p:spPr>
          <a:xfrm>
            <a:off x="920901" y="3620488"/>
            <a:ext cx="7653031" cy="1077218"/>
          </a:xfrm>
          <a:prstGeom prst="rect">
            <a:avLst/>
          </a:prstGeom>
          <a:noFill/>
        </p:spPr>
        <p:txBody>
          <a:bodyPr wrap="square" rtlCol="0">
            <a:spAutoFit/>
          </a:bodyPr>
          <a:lstStyle/>
          <a:p>
            <a:r>
              <a:rPr lang="es-CL" sz="3200" dirty="0" smtClean="0">
                <a:solidFill>
                  <a:srgbClr val="C00000"/>
                </a:solidFill>
              </a:rPr>
              <a:t>¿Es necesario promover los programas públicos de mejoramiento? </a:t>
            </a:r>
            <a:endParaRPr lang="es-CL" sz="3200" dirty="0">
              <a:solidFill>
                <a:srgbClr val="C00000"/>
              </a:solidFill>
            </a:endParaRPr>
          </a:p>
        </p:txBody>
      </p:sp>
      <p:pic>
        <p:nvPicPr>
          <p:cNvPr id="8" name="Imagen 7"/>
          <p:cNvPicPr>
            <a:picLocks noChangeAspect="1"/>
          </p:cNvPicPr>
          <p:nvPr/>
        </p:nvPicPr>
        <p:blipFill>
          <a:blip r:embed="rId2"/>
          <a:stretch>
            <a:fillRect/>
          </a:stretch>
        </p:blipFill>
        <p:spPr>
          <a:xfrm>
            <a:off x="6646551" y="24754"/>
            <a:ext cx="2398977" cy="984714"/>
          </a:xfrm>
          <a:prstGeom prst="rect">
            <a:avLst/>
          </a:prstGeom>
          <a:ln>
            <a:noFill/>
          </a:ln>
          <a:effectLst>
            <a:softEdge rad="112500"/>
          </a:effectLst>
        </p:spPr>
      </p:pic>
      <p:pic>
        <p:nvPicPr>
          <p:cNvPr id="9" name="Imagen 8"/>
          <p:cNvPicPr>
            <a:picLocks noChangeAspect="1"/>
          </p:cNvPicPr>
          <p:nvPr/>
        </p:nvPicPr>
        <p:blipFill rotWithShape="1">
          <a:blip r:embed="rId3"/>
          <a:srcRect l="-4148" t="-39396" r="4148" b="39396"/>
          <a:stretch/>
        </p:blipFill>
        <p:spPr>
          <a:xfrm>
            <a:off x="228999" y="-549343"/>
            <a:ext cx="967387" cy="1756775"/>
          </a:xfrm>
          <a:prstGeom prst="rect">
            <a:avLst/>
          </a:prstGeom>
        </p:spPr>
      </p:pic>
      <p:cxnSp>
        <p:nvCxnSpPr>
          <p:cNvPr id="10"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027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414665" y="729423"/>
            <a:ext cx="5902037" cy="584775"/>
          </a:xfrm>
          <a:prstGeom prst="rect">
            <a:avLst/>
          </a:prstGeom>
          <a:noFill/>
        </p:spPr>
        <p:txBody>
          <a:bodyPr wrap="square" rtlCol="0">
            <a:spAutoFit/>
          </a:bodyPr>
          <a:lstStyle/>
          <a:p>
            <a:pPr algn="ctr"/>
            <a:r>
              <a:rPr lang="es-CL" sz="3200" b="1" dirty="0">
                <a:solidFill>
                  <a:srgbClr val="7030A0"/>
                </a:solidFill>
              </a:rPr>
              <a:t>¿Existe una la variedad perfecta?</a:t>
            </a:r>
          </a:p>
        </p:txBody>
      </p:sp>
      <p:pic>
        <p:nvPicPr>
          <p:cNvPr id="5" name="Picture 5" descr="CAM 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32" y="2175685"/>
            <a:ext cx="3896317" cy="2922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M FR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555" y="2226496"/>
            <a:ext cx="3828569" cy="2871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3267893" y="2201091"/>
            <a:ext cx="1824445" cy="523220"/>
          </a:xfrm>
          <a:prstGeom prst="rect">
            <a:avLst/>
          </a:prstGeom>
          <a:solidFill>
            <a:srgbClr val="92D050"/>
          </a:solidFill>
          <a:ln>
            <a:noFill/>
          </a:ln>
          <a:effectLst/>
        </p:spPr>
        <p:txBody>
          <a:bodyPr wrap="square">
            <a:spAutoFit/>
          </a:bodyPr>
          <a:lstStyle/>
          <a:p>
            <a:pPr algn="ctr">
              <a:spcBef>
                <a:spcPct val="50000"/>
              </a:spcBef>
            </a:pPr>
            <a:r>
              <a:rPr lang="es-ES" altLang="es-CL" sz="2800" dirty="0" err="1">
                <a:solidFill>
                  <a:srgbClr val="7030A0"/>
                </a:solidFill>
              </a:rPr>
              <a:t>Camarosa</a:t>
            </a:r>
            <a:endParaRPr lang="es-ES" altLang="es-CL" sz="2800" dirty="0">
              <a:solidFill>
                <a:srgbClr val="7030A0"/>
              </a:solidFill>
            </a:endParaRPr>
          </a:p>
        </p:txBody>
      </p:sp>
      <p:sp>
        <p:nvSpPr>
          <p:cNvPr id="8" name="CuadroTexto 7"/>
          <p:cNvSpPr txBox="1"/>
          <p:nvPr/>
        </p:nvSpPr>
        <p:spPr>
          <a:xfrm>
            <a:off x="1988244" y="5123328"/>
            <a:ext cx="4754880" cy="461665"/>
          </a:xfrm>
          <a:prstGeom prst="rect">
            <a:avLst/>
          </a:prstGeom>
          <a:noFill/>
        </p:spPr>
        <p:txBody>
          <a:bodyPr wrap="square" rtlCol="0">
            <a:spAutoFit/>
          </a:bodyPr>
          <a:lstStyle/>
          <a:p>
            <a:r>
              <a:rPr lang="es-CL" sz="2400" dirty="0">
                <a:solidFill>
                  <a:srgbClr val="7030A0"/>
                </a:solidFill>
              </a:rPr>
              <a:t>Programa Universidad de California</a:t>
            </a:r>
          </a:p>
        </p:txBody>
      </p:sp>
      <p:pic>
        <p:nvPicPr>
          <p:cNvPr id="10" name="Imagen 9"/>
          <p:cNvPicPr>
            <a:picLocks noChangeAspect="1"/>
          </p:cNvPicPr>
          <p:nvPr/>
        </p:nvPicPr>
        <p:blipFill rotWithShape="1">
          <a:blip r:embed="rId4"/>
          <a:srcRect l="-4148" t="-39396" r="4148" b="39396"/>
          <a:stretch/>
        </p:blipFill>
        <p:spPr>
          <a:xfrm>
            <a:off x="228999" y="-549343"/>
            <a:ext cx="967387" cy="1756775"/>
          </a:xfrm>
          <a:prstGeom prst="rect">
            <a:avLst/>
          </a:prstGeom>
        </p:spPr>
      </p:pic>
      <p:pic>
        <p:nvPicPr>
          <p:cNvPr id="11" name="Imagen 10"/>
          <p:cNvPicPr>
            <a:picLocks noChangeAspect="1"/>
          </p:cNvPicPr>
          <p:nvPr/>
        </p:nvPicPr>
        <p:blipFill>
          <a:blip r:embed="rId5"/>
          <a:stretch>
            <a:fillRect/>
          </a:stretch>
        </p:blipFill>
        <p:spPr>
          <a:xfrm>
            <a:off x="6646551" y="24754"/>
            <a:ext cx="2398977" cy="984714"/>
          </a:xfrm>
          <a:prstGeom prst="rect">
            <a:avLst/>
          </a:prstGeom>
          <a:ln>
            <a:noFill/>
          </a:ln>
          <a:effectLst>
            <a:softEdge rad="112500"/>
          </a:effectLst>
        </p:spPr>
      </p:pic>
      <p:cxnSp>
        <p:nvCxnSpPr>
          <p:cNvPr id="9" name="6 Conector recto"/>
          <p:cNvCxnSpPr/>
          <p:nvPr/>
        </p:nvCxnSpPr>
        <p:spPr>
          <a:xfrm>
            <a:off x="854073" y="1406435"/>
            <a:ext cx="7786688" cy="0"/>
          </a:xfrm>
          <a:prstGeom prst="line">
            <a:avLst/>
          </a:prstGeom>
          <a:ln>
            <a:solidFill>
              <a:srgbClr val="CC3399"/>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093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55F51"/>
      </a:dk2>
      <a:lt2>
        <a:srgbClr val="E3DED1"/>
      </a:lt2>
      <a:accent1>
        <a:srgbClr val="3F762A"/>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4684</TotalTime>
  <Words>1253</Words>
  <Application>Microsoft Office PowerPoint</Application>
  <PresentationFormat>Presentación en pantalla (4:3)</PresentationFormat>
  <Paragraphs>218</Paragraphs>
  <Slides>43</Slides>
  <Notes>8</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53" baseType="lpstr">
      <vt:lpstr>MS PGothic</vt:lpstr>
      <vt:lpstr>Arial</vt:lpstr>
      <vt:lpstr>Calibri</vt:lpstr>
      <vt:lpstr>Calibri Light</vt:lpstr>
      <vt:lpstr>MS Mincho</vt:lpstr>
      <vt:lpstr>Times New Roman</vt:lpstr>
      <vt:lpstr>Trajan</vt:lpstr>
      <vt:lpstr>Wingdings</vt:lpstr>
      <vt:lpstr>Tema de Office</vt:lpstr>
      <vt:lpstr>Documento</vt:lpstr>
      <vt:lpstr> “Mejoramiento genético del Frambueso”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que no tenemos variedades propias en fruticultura?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General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Efecto de las bajas temperatura en la floración </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Marina</dc:creator>
  <cp:lastModifiedBy>Marina Gambardella</cp:lastModifiedBy>
  <cp:revision>104</cp:revision>
  <dcterms:created xsi:type="dcterms:W3CDTF">2017-04-26T12:55:43Z</dcterms:created>
  <dcterms:modified xsi:type="dcterms:W3CDTF">2018-12-05T13:28:51Z</dcterms:modified>
</cp:coreProperties>
</file>