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58" r:id="rId9"/>
    <p:sldId id="260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6" r:id="rId26"/>
    <p:sldId id="287" r:id="rId27"/>
    <p:sldId id="292" r:id="rId28"/>
    <p:sldId id="293" r:id="rId29"/>
    <p:sldId id="294" r:id="rId30"/>
    <p:sldId id="295" r:id="rId31"/>
    <p:sldId id="296" r:id="rId32"/>
    <p:sldId id="288" r:id="rId33"/>
    <p:sldId id="289" r:id="rId34"/>
    <p:sldId id="290" r:id="rId35"/>
  </p:sldIdLst>
  <p:sldSz cx="9144000" cy="5715000" type="screen16x1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36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  <a:alpha val="20000"/>
              </a:schemeClr>
            </a:solidFill>
            <a:ln w="38100"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210</c:v>
                </c:pt>
                <c:pt idx="1">
                  <c:v>245</c:v>
                </c:pt>
                <c:pt idx="2">
                  <c:v>195</c:v>
                </c:pt>
                <c:pt idx="3">
                  <c:v>230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7523072"/>
        <c:axId val="264125760"/>
      </c:barChart>
      <c:catAx>
        <c:axId val="267523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" baseline="0">
                <a:solidFill>
                  <a:schemeClr val="bg1"/>
                </a:solidFill>
              </a:defRPr>
            </a:pPr>
            <a:endParaRPr lang="es-CL"/>
          </a:p>
        </c:txPr>
        <c:crossAx val="264125760"/>
        <c:crosses val="autoZero"/>
        <c:auto val="1"/>
        <c:lblAlgn val="ctr"/>
        <c:lblOffset val="100"/>
        <c:noMultiLvlLbl val="0"/>
      </c:catAx>
      <c:valAx>
        <c:axId val="26412576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 w="0">
            <a:noFill/>
          </a:ln>
        </c:spPr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es-CL"/>
          </a:p>
        </c:txPr>
        <c:crossAx val="26752307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Polyphenols in fleshy parts </c:v>
                </c:pt>
              </c:strCache>
            </c:strRef>
          </c:tx>
          <c:spPr>
            <a:ln w="63500"/>
          </c:spPr>
          <c:cat>
            <c:strRef>
              <c:f>Hoja1!$A$2:$A$5</c:f>
              <c:strCache>
                <c:ptCount val="4"/>
                <c:pt idx="0">
                  <c:v>Green</c:v>
                </c:pt>
                <c:pt idx="1">
                  <c:v>Light red</c:v>
                </c:pt>
                <c:pt idx="2">
                  <c:v>Dark red</c:v>
                </c:pt>
                <c:pt idx="3">
                  <c:v>Black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5.6</c:v>
                </c:pt>
                <c:pt idx="1">
                  <c:v>4</c:v>
                </c:pt>
                <c:pt idx="2">
                  <c:v>4.5</c:v>
                </c:pt>
                <c:pt idx="3">
                  <c:v>5.0999999999999996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Anthocyanins in fleshy parts </c:v>
                </c:pt>
              </c:strCache>
            </c:strRef>
          </c:tx>
          <c:spPr>
            <a:ln w="63500"/>
          </c:spPr>
          <c:cat>
            <c:strRef>
              <c:f>Hoja1!$A$2:$A$5</c:f>
              <c:strCache>
                <c:ptCount val="4"/>
                <c:pt idx="0">
                  <c:v>Green</c:v>
                </c:pt>
                <c:pt idx="1">
                  <c:v>Light red</c:v>
                </c:pt>
                <c:pt idx="2">
                  <c:v>Dark red</c:v>
                </c:pt>
                <c:pt idx="3">
                  <c:v>Black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0</c:v>
                </c:pt>
                <c:pt idx="1">
                  <c:v>0.4</c:v>
                </c:pt>
                <c:pt idx="2">
                  <c:v>1.6</c:v>
                </c:pt>
                <c:pt idx="3">
                  <c:v>4.2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Polyphenols in seeds</c:v>
                </c:pt>
              </c:strCache>
            </c:strRef>
          </c:tx>
          <c:spPr>
            <a:ln w="63500"/>
          </c:spPr>
          <c:cat>
            <c:strRef>
              <c:f>Hoja1!$A$2:$A$5</c:f>
              <c:strCache>
                <c:ptCount val="4"/>
                <c:pt idx="0">
                  <c:v>Green</c:v>
                </c:pt>
                <c:pt idx="1">
                  <c:v>Light red</c:v>
                </c:pt>
                <c:pt idx="2">
                  <c:v>Dark red</c:v>
                </c:pt>
                <c:pt idx="3">
                  <c:v>Black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2.1</c:v>
                </c:pt>
                <c:pt idx="1">
                  <c:v>1.7</c:v>
                </c:pt>
                <c:pt idx="2">
                  <c:v>1.6</c:v>
                </c:pt>
                <c:pt idx="3">
                  <c:v>2.1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522560"/>
        <c:axId val="264146880"/>
      </c:lineChart>
      <c:catAx>
        <c:axId val="267522560"/>
        <c:scaling>
          <c:orientation val="minMax"/>
        </c:scaling>
        <c:delete val="0"/>
        <c:axPos val="b"/>
        <c:majorTickMark val="out"/>
        <c:minorTickMark val="none"/>
        <c:tickLblPos val="nextTo"/>
        <c:crossAx val="264146880"/>
        <c:crosses val="autoZero"/>
        <c:auto val="1"/>
        <c:lblAlgn val="ctr"/>
        <c:lblOffset val="100"/>
        <c:noMultiLvlLbl val="0"/>
      </c:catAx>
      <c:valAx>
        <c:axId val="264146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75225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724738009638187E-2"/>
          <c:y val="0.75935852806478277"/>
          <c:w val="0.47319698360488538"/>
          <c:h val="0.228903799048782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9E0C76-18F1-4B85-BF2A-2813037F34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F702E1F4-0D75-434F-84CC-A13D0E12D37F}">
      <dgm:prSet phldrT="[Texto]" custT="1"/>
      <dgm:spPr>
        <a:solidFill>
          <a:srgbClr val="160131"/>
        </a:solidFill>
      </dgm:spPr>
      <dgm:t>
        <a:bodyPr/>
        <a:lstStyle/>
        <a:p>
          <a:r>
            <a:rPr lang="es-CL" sz="2400" dirty="0" smtClean="0"/>
            <a:t>Materia prima</a:t>
          </a:r>
          <a:endParaRPr lang="es-CL" sz="2400" dirty="0"/>
        </a:p>
      </dgm:t>
    </dgm:pt>
    <dgm:pt modelId="{97F12E18-E927-489A-97C1-DEFF84B1F915}" type="parTrans" cxnId="{F2E467AE-262A-4315-97BC-F3E106C4EB2D}">
      <dgm:prSet/>
      <dgm:spPr/>
      <dgm:t>
        <a:bodyPr/>
        <a:lstStyle/>
        <a:p>
          <a:endParaRPr lang="es-CL"/>
        </a:p>
      </dgm:t>
    </dgm:pt>
    <dgm:pt modelId="{C5E94B0F-B4FB-4DFE-9DB1-20AA7B7A3011}" type="sibTrans" cxnId="{F2E467AE-262A-4315-97BC-F3E106C4EB2D}">
      <dgm:prSet/>
      <dgm:spPr/>
      <dgm:t>
        <a:bodyPr/>
        <a:lstStyle/>
        <a:p>
          <a:endParaRPr lang="es-CL"/>
        </a:p>
      </dgm:t>
    </dgm:pt>
    <dgm:pt modelId="{DAE6B6FC-93AC-4660-8ECC-F329AC5F7408}">
      <dgm:prSet phldrT="[Texto]" custT="1"/>
      <dgm:spPr/>
      <dgm:t>
        <a:bodyPr/>
        <a:lstStyle/>
        <a:p>
          <a:r>
            <a:rPr lang="es-CL" sz="2400" dirty="0" smtClean="0"/>
            <a:t>Calidad</a:t>
          </a:r>
          <a:endParaRPr lang="es-CL" sz="2400" dirty="0"/>
        </a:p>
      </dgm:t>
    </dgm:pt>
    <dgm:pt modelId="{5A73E63D-BE6F-4955-8696-82BCF5C8511F}" type="parTrans" cxnId="{514D8850-DCFF-47A2-8991-2926A6EAAA6A}">
      <dgm:prSet/>
      <dgm:spPr/>
      <dgm:t>
        <a:bodyPr/>
        <a:lstStyle/>
        <a:p>
          <a:endParaRPr lang="es-CL"/>
        </a:p>
      </dgm:t>
    </dgm:pt>
    <dgm:pt modelId="{2A4B8AAF-9231-481E-A6B5-15AE421028BD}" type="sibTrans" cxnId="{514D8850-DCFF-47A2-8991-2926A6EAAA6A}">
      <dgm:prSet/>
      <dgm:spPr/>
      <dgm:t>
        <a:bodyPr/>
        <a:lstStyle/>
        <a:p>
          <a:endParaRPr lang="es-CL"/>
        </a:p>
      </dgm:t>
    </dgm:pt>
    <dgm:pt modelId="{4BA34956-39D1-4AA9-9BED-BD92273A27D3}">
      <dgm:prSet phldrT="[Texto]" custT="1"/>
      <dgm:spPr/>
      <dgm:t>
        <a:bodyPr/>
        <a:lstStyle/>
        <a:p>
          <a:r>
            <a:rPr lang="es-CL" sz="2400" dirty="0" smtClean="0"/>
            <a:t>Contenido principios activos</a:t>
          </a:r>
          <a:endParaRPr lang="es-CL" sz="2400" dirty="0"/>
        </a:p>
      </dgm:t>
    </dgm:pt>
    <dgm:pt modelId="{0ED2E1EB-2000-488A-B808-E2F63761D8F2}" type="parTrans" cxnId="{2B0651AF-B943-4193-AA5E-A178ABE23E26}">
      <dgm:prSet/>
      <dgm:spPr/>
      <dgm:t>
        <a:bodyPr/>
        <a:lstStyle/>
        <a:p>
          <a:endParaRPr lang="es-CL"/>
        </a:p>
      </dgm:t>
    </dgm:pt>
    <dgm:pt modelId="{AFBF69C4-52A4-4EAF-9CBD-1A03D077D908}" type="sibTrans" cxnId="{2B0651AF-B943-4193-AA5E-A178ABE23E26}">
      <dgm:prSet/>
      <dgm:spPr/>
      <dgm:t>
        <a:bodyPr/>
        <a:lstStyle/>
        <a:p>
          <a:endParaRPr lang="es-CL"/>
        </a:p>
      </dgm:t>
    </dgm:pt>
    <dgm:pt modelId="{E8561B58-346E-4FB8-A9AC-86DD69CDCC05}">
      <dgm:prSet phldrT="[Texto]" custT="1"/>
      <dgm:spPr/>
      <dgm:t>
        <a:bodyPr/>
        <a:lstStyle/>
        <a:p>
          <a:r>
            <a:rPr lang="es-CL" sz="2400" dirty="0" smtClean="0"/>
            <a:t>Homogeneidad</a:t>
          </a:r>
          <a:endParaRPr lang="es-CL" sz="2400" dirty="0"/>
        </a:p>
      </dgm:t>
    </dgm:pt>
    <dgm:pt modelId="{86D50FB4-290F-43AB-94A0-D91873CE1CAE}" type="parTrans" cxnId="{14286720-3EB5-4AA5-8245-DD3EB2573751}">
      <dgm:prSet/>
      <dgm:spPr/>
      <dgm:t>
        <a:bodyPr/>
        <a:lstStyle/>
        <a:p>
          <a:endParaRPr lang="es-CL"/>
        </a:p>
      </dgm:t>
    </dgm:pt>
    <dgm:pt modelId="{77BCC893-1F1F-43FD-ACFC-F904351F6173}" type="sibTrans" cxnId="{14286720-3EB5-4AA5-8245-DD3EB2573751}">
      <dgm:prSet/>
      <dgm:spPr/>
      <dgm:t>
        <a:bodyPr/>
        <a:lstStyle/>
        <a:p>
          <a:endParaRPr lang="es-CL"/>
        </a:p>
      </dgm:t>
    </dgm:pt>
    <dgm:pt modelId="{5F418D39-EF4E-4B9E-BEA3-AD210A0EBF8B}">
      <dgm:prSet phldrT="[Texto]" custT="1"/>
      <dgm:spPr>
        <a:solidFill>
          <a:srgbClr val="38037F"/>
        </a:solidFill>
      </dgm:spPr>
      <dgm:t>
        <a:bodyPr/>
        <a:lstStyle/>
        <a:p>
          <a:r>
            <a:rPr lang="es-CL" sz="2400" dirty="0" smtClean="0"/>
            <a:t>Cantidad</a:t>
          </a:r>
          <a:endParaRPr lang="es-CL" sz="2400" dirty="0"/>
        </a:p>
      </dgm:t>
    </dgm:pt>
    <dgm:pt modelId="{81701219-177D-4561-B24A-F0631A1D7947}" type="parTrans" cxnId="{9FA310C5-EFEB-4B87-9C8A-F8197900A18E}">
      <dgm:prSet/>
      <dgm:spPr/>
      <dgm:t>
        <a:bodyPr/>
        <a:lstStyle/>
        <a:p>
          <a:endParaRPr lang="es-CL"/>
        </a:p>
      </dgm:t>
    </dgm:pt>
    <dgm:pt modelId="{14B64B85-1892-4114-B713-6B47BBC53A6C}" type="sibTrans" cxnId="{9FA310C5-EFEB-4B87-9C8A-F8197900A18E}">
      <dgm:prSet/>
      <dgm:spPr/>
      <dgm:t>
        <a:bodyPr/>
        <a:lstStyle/>
        <a:p>
          <a:endParaRPr lang="es-CL"/>
        </a:p>
      </dgm:t>
    </dgm:pt>
    <dgm:pt modelId="{5AF7C066-1AFF-4710-B557-5BC6925AA274}">
      <dgm:prSet phldrT="[Texto]" custT="1"/>
      <dgm:spPr>
        <a:solidFill>
          <a:srgbClr val="38037F"/>
        </a:solidFill>
      </dgm:spPr>
      <dgm:t>
        <a:bodyPr/>
        <a:lstStyle/>
        <a:p>
          <a:r>
            <a:rPr lang="es-CL" sz="2400" dirty="0" smtClean="0"/>
            <a:t>Producción sustentable</a:t>
          </a:r>
          <a:endParaRPr lang="es-CL" sz="2400" dirty="0"/>
        </a:p>
      </dgm:t>
    </dgm:pt>
    <dgm:pt modelId="{52F168EE-AE6A-4A20-951D-9F6880BAD754}" type="parTrans" cxnId="{EDD37C34-A77C-40DC-A644-6054EB5BBC61}">
      <dgm:prSet/>
      <dgm:spPr/>
      <dgm:t>
        <a:bodyPr/>
        <a:lstStyle/>
        <a:p>
          <a:endParaRPr lang="es-CL"/>
        </a:p>
      </dgm:t>
    </dgm:pt>
    <dgm:pt modelId="{79A43412-1444-41BE-9C09-CD13A838FD64}" type="sibTrans" cxnId="{EDD37C34-A77C-40DC-A644-6054EB5BBC61}">
      <dgm:prSet/>
      <dgm:spPr/>
      <dgm:t>
        <a:bodyPr/>
        <a:lstStyle/>
        <a:p>
          <a:endParaRPr lang="es-CL"/>
        </a:p>
      </dgm:t>
    </dgm:pt>
    <dgm:pt modelId="{02409CD7-4BCF-412F-9E55-CC5E930B6CE1}" type="pres">
      <dgm:prSet presAssocID="{789E0C76-18F1-4B85-BF2A-2813037F34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F5FE0B8D-0C8A-4809-84A7-32318C9C32D6}" type="pres">
      <dgm:prSet presAssocID="{F702E1F4-0D75-434F-84CC-A13D0E12D37F}" presName="root1" presStyleCnt="0"/>
      <dgm:spPr/>
    </dgm:pt>
    <dgm:pt modelId="{7028CAF1-33CD-4A4C-BB84-9B14856C4EA9}" type="pres">
      <dgm:prSet presAssocID="{F702E1F4-0D75-434F-84CC-A13D0E12D37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0438ECD2-E041-4BA7-98FE-524C810151D8}" type="pres">
      <dgm:prSet presAssocID="{F702E1F4-0D75-434F-84CC-A13D0E12D37F}" presName="level2hierChild" presStyleCnt="0"/>
      <dgm:spPr/>
    </dgm:pt>
    <dgm:pt modelId="{D60EC224-05CC-4C6B-82B0-0ED191E1C6A2}" type="pres">
      <dgm:prSet presAssocID="{5A73E63D-BE6F-4955-8696-82BCF5C8511F}" presName="conn2-1" presStyleLbl="parChTrans1D2" presStyleIdx="0" presStyleCnt="2"/>
      <dgm:spPr/>
      <dgm:t>
        <a:bodyPr/>
        <a:lstStyle/>
        <a:p>
          <a:endParaRPr lang="es-CL"/>
        </a:p>
      </dgm:t>
    </dgm:pt>
    <dgm:pt modelId="{CC62B161-AAC2-40DB-B3F3-99622EAD8023}" type="pres">
      <dgm:prSet presAssocID="{5A73E63D-BE6F-4955-8696-82BCF5C8511F}" presName="connTx" presStyleLbl="parChTrans1D2" presStyleIdx="0" presStyleCnt="2"/>
      <dgm:spPr/>
      <dgm:t>
        <a:bodyPr/>
        <a:lstStyle/>
        <a:p>
          <a:endParaRPr lang="es-CL"/>
        </a:p>
      </dgm:t>
    </dgm:pt>
    <dgm:pt modelId="{DB480154-F8EB-4D93-96DE-66F0D6A5F045}" type="pres">
      <dgm:prSet presAssocID="{DAE6B6FC-93AC-4660-8ECC-F329AC5F7408}" presName="root2" presStyleCnt="0"/>
      <dgm:spPr/>
    </dgm:pt>
    <dgm:pt modelId="{06B20BF0-B3CD-4E0C-92F2-3F88D8BB6EEB}" type="pres">
      <dgm:prSet presAssocID="{DAE6B6FC-93AC-4660-8ECC-F329AC5F740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358A5B4-163D-4B1C-B8FF-810910250E25}" type="pres">
      <dgm:prSet presAssocID="{DAE6B6FC-93AC-4660-8ECC-F329AC5F7408}" presName="level3hierChild" presStyleCnt="0"/>
      <dgm:spPr/>
    </dgm:pt>
    <dgm:pt modelId="{23695CFE-6DE4-4AC0-847F-4D69C417BB4C}" type="pres">
      <dgm:prSet presAssocID="{0ED2E1EB-2000-488A-B808-E2F63761D8F2}" presName="conn2-1" presStyleLbl="parChTrans1D3" presStyleIdx="0" presStyleCnt="3"/>
      <dgm:spPr/>
      <dgm:t>
        <a:bodyPr/>
        <a:lstStyle/>
        <a:p>
          <a:endParaRPr lang="es-CL"/>
        </a:p>
      </dgm:t>
    </dgm:pt>
    <dgm:pt modelId="{15897A04-254B-4536-9F4C-0731574B0328}" type="pres">
      <dgm:prSet presAssocID="{0ED2E1EB-2000-488A-B808-E2F63761D8F2}" presName="connTx" presStyleLbl="parChTrans1D3" presStyleIdx="0" presStyleCnt="3"/>
      <dgm:spPr/>
      <dgm:t>
        <a:bodyPr/>
        <a:lstStyle/>
        <a:p>
          <a:endParaRPr lang="es-CL"/>
        </a:p>
      </dgm:t>
    </dgm:pt>
    <dgm:pt modelId="{000BA96F-4641-432B-8039-4148B21F5E17}" type="pres">
      <dgm:prSet presAssocID="{4BA34956-39D1-4AA9-9BED-BD92273A27D3}" presName="root2" presStyleCnt="0"/>
      <dgm:spPr/>
    </dgm:pt>
    <dgm:pt modelId="{5E9DF48F-64BE-4C1E-A72B-16C9B08D5B61}" type="pres">
      <dgm:prSet presAssocID="{4BA34956-39D1-4AA9-9BED-BD92273A27D3}" presName="LevelTwoTextNode" presStyleLbl="node3" presStyleIdx="0" presStyleCnt="3" custScaleX="149828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EE8F6E3-B2F5-4180-834B-D885D5D1F74B}" type="pres">
      <dgm:prSet presAssocID="{4BA34956-39D1-4AA9-9BED-BD92273A27D3}" presName="level3hierChild" presStyleCnt="0"/>
      <dgm:spPr/>
    </dgm:pt>
    <dgm:pt modelId="{5A3DA887-93FE-4C14-B65F-674FB25DC805}" type="pres">
      <dgm:prSet presAssocID="{86D50FB4-290F-43AB-94A0-D91873CE1CAE}" presName="conn2-1" presStyleLbl="parChTrans1D3" presStyleIdx="1" presStyleCnt="3"/>
      <dgm:spPr/>
      <dgm:t>
        <a:bodyPr/>
        <a:lstStyle/>
        <a:p>
          <a:endParaRPr lang="es-CL"/>
        </a:p>
      </dgm:t>
    </dgm:pt>
    <dgm:pt modelId="{2DA2F2F0-E2ED-4832-8D59-C2CAEFD894B8}" type="pres">
      <dgm:prSet presAssocID="{86D50FB4-290F-43AB-94A0-D91873CE1CAE}" presName="connTx" presStyleLbl="parChTrans1D3" presStyleIdx="1" presStyleCnt="3"/>
      <dgm:spPr/>
      <dgm:t>
        <a:bodyPr/>
        <a:lstStyle/>
        <a:p>
          <a:endParaRPr lang="es-CL"/>
        </a:p>
      </dgm:t>
    </dgm:pt>
    <dgm:pt modelId="{D0D3D14B-5C1C-4316-A9E5-FF8F2ADBEE2C}" type="pres">
      <dgm:prSet presAssocID="{E8561B58-346E-4FB8-A9AC-86DD69CDCC05}" presName="root2" presStyleCnt="0"/>
      <dgm:spPr/>
    </dgm:pt>
    <dgm:pt modelId="{0FD72ED7-1C57-4272-992C-3E71DE06746D}" type="pres">
      <dgm:prSet presAssocID="{E8561B58-346E-4FB8-A9AC-86DD69CDCC05}" presName="LevelTwoTextNode" presStyleLbl="node3" presStyleIdx="1" presStyleCnt="3" custScaleX="149828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69F907B1-5E21-4DB5-AF73-42315FBF0AB9}" type="pres">
      <dgm:prSet presAssocID="{E8561B58-346E-4FB8-A9AC-86DD69CDCC05}" presName="level3hierChild" presStyleCnt="0"/>
      <dgm:spPr/>
    </dgm:pt>
    <dgm:pt modelId="{86CBD6F0-008C-4CB8-A565-83D744D5D74E}" type="pres">
      <dgm:prSet presAssocID="{81701219-177D-4561-B24A-F0631A1D7947}" presName="conn2-1" presStyleLbl="parChTrans1D2" presStyleIdx="1" presStyleCnt="2"/>
      <dgm:spPr/>
      <dgm:t>
        <a:bodyPr/>
        <a:lstStyle/>
        <a:p>
          <a:endParaRPr lang="es-CL"/>
        </a:p>
      </dgm:t>
    </dgm:pt>
    <dgm:pt modelId="{2C79CE7E-29C1-48CB-AC2C-C08731304761}" type="pres">
      <dgm:prSet presAssocID="{81701219-177D-4561-B24A-F0631A1D7947}" presName="connTx" presStyleLbl="parChTrans1D2" presStyleIdx="1" presStyleCnt="2"/>
      <dgm:spPr/>
      <dgm:t>
        <a:bodyPr/>
        <a:lstStyle/>
        <a:p>
          <a:endParaRPr lang="es-CL"/>
        </a:p>
      </dgm:t>
    </dgm:pt>
    <dgm:pt modelId="{31D8DB1A-A3CD-431F-8749-7D93DE5E98DC}" type="pres">
      <dgm:prSet presAssocID="{5F418D39-EF4E-4B9E-BEA3-AD210A0EBF8B}" presName="root2" presStyleCnt="0"/>
      <dgm:spPr/>
    </dgm:pt>
    <dgm:pt modelId="{0D4F3439-9129-4FAF-BB5B-98D74BFC45A8}" type="pres">
      <dgm:prSet presAssocID="{5F418D39-EF4E-4B9E-BEA3-AD210A0EBF8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3F47CCCB-546C-43CA-BB67-42127BF502FE}" type="pres">
      <dgm:prSet presAssocID="{5F418D39-EF4E-4B9E-BEA3-AD210A0EBF8B}" presName="level3hierChild" presStyleCnt="0"/>
      <dgm:spPr/>
    </dgm:pt>
    <dgm:pt modelId="{ED702788-F0A7-49CE-B46D-91C01D62D925}" type="pres">
      <dgm:prSet presAssocID="{52F168EE-AE6A-4A20-951D-9F6880BAD754}" presName="conn2-1" presStyleLbl="parChTrans1D3" presStyleIdx="2" presStyleCnt="3"/>
      <dgm:spPr/>
      <dgm:t>
        <a:bodyPr/>
        <a:lstStyle/>
        <a:p>
          <a:endParaRPr lang="es-CL"/>
        </a:p>
      </dgm:t>
    </dgm:pt>
    <dgm:pt modelId="{34FA42FE-DFEE-4EDB-8964-0988FD4F3674}" type="pres">
      <dgm:prSet presAssocID="{52F168EE-AE6A-4A20-951D-9F6880BAD754}" presName="connTx" presStyleLbl="parChTrans1D3" presStyleIdx="2" presStyleCnt="3"/>
      <dgm:spPr/>
      <dgm:t>
        <a:bodyPr/>
        <a:lstStyle/>
        <a:p>
          <a:endParaRPr lang="es-CL"/>
        </a:p>
      </dgm:t>
    </dgm:pt>
    <dgm:pt modelId="{6F2D8975-9608-42A5-A1B7-7EE2336CA518}" type="pres">
      <dgm:prSet presAssocID="{5AF7C066-1AFF-4710-B557-5BC6925AA274}" presName="root2" presStyleCnt="0"/>
      <dgm:spPr/>
    </dgm:pt>
    <dgm:pt modelId="{DFF0BED4-74BC-4FBD-A814-D6AB4017E67D}" type="pres">
      <dgm:prSet presAssocID="{5AF7C066-1AFF-4710-B557-5BC6925AA274}" presName="LevelTwoTextNode" presStyleLbl="node3" presStyleIdx="2" presStyleCnt="3" custScaleX="149828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DEA5C3B3-3433-4B8A-9F88-A8113A50E2EC}" type="pres">
      <dgm:prSet presAssocID="{5AF7C066-1AFF-4710-B557-5BC6925AA274}" presName="level3hierChild" presStyleCnt="0"/>
      <dgm:spPr/>
    </dgm:pt>
  </dgm:ptLst>
  <dgm:cxnLst>
    <dgm:cxn modelId="{91AB0F5C-069F-4ECC-B122-2B58CD3B75AC}" type="presOf" srcId="{4BA34956-39D1-4AA9-9BED-BD92273A27D3}" destId="{5E9DF48F-64BE-4C1E-A72B-16C9B08D5B61}" srcOrd="0" destOrd="0" presId="urn:microsoft.com/office/officeart/2005/8/layout/hierarchy2"/>
    <dgm:cxn modelId="{DEB6E825-B457-4AC9-B818-5A67556DC625}" type="presOf" srcId="{0ED2E1EB-2000-488A-B808-E2F63761D8F2}" destId="{23695CFE-6DE4-4AC0-847F-4D69C417BB4C}" srcOrd="0" destOrd="0" presId="urn:microsoft.com/office/officeart/2005/8/layout/hierarchy2"/>
    <dgm:cxn modelId="{F2E467AE-262A-4315-97BC-F3E106C4EB2D}" srcId="{789E0C76-18F1-4B85-BF2A-2813037F34A6}" destId="{F702E1F4-0D75-434F-84CC-A13D0E12D37F}" srcOrd="0" destOrd="0" parTransId="{97F12E18-E927-489A-97C1-DEFF84B1F915}" sibTransId="{C5E94B0F-B4FB-4DFE-9DB1-20AA7B7A3011}"/>
    <dgm:cxn modelId="{314370AF-15BC-481C-B1A4-95B5A007BBDD}" type="presOf" srcId="{81701219-177D-4561-B24A-F0631A1D7947}" destId="{2C79CE7E-29C1-48CB-AC2C-C08731304761}" srcOrd="1" destOrd="0" presId="urn:microsoft.com/office/officeart/2005/8/layout/hierarchy2"/>
    <dgm:cxn modelId="{0E8EA2BA-4486-436A-9DC6-5B14065B2D09}" type="presOf" srcId="{0ED2E1EB-2000-488A-B808-E2F63761D8F2}" destId="{15897A04-254B-4536-9F4C-0731574B0328}" srcOrd="1" destOrd="0" presId="urn:microsoft.com/office/officeart/2005/8/layout/hierarchy2"/>
    <dgm:cxn modelId="{129CDEF3-7980-449B-8393-FB6B97FF5294}" type="presOf" srcId="{F702E1F4-0D75-434F-84CC-A13D0E12D37F}" destId="{7028CAF1-33CD-4A4C-BB84-9B14856C4EA9}" srcOrd="0" destOrd="0" presId="urn:microsoft.com/office/officeart/2005/8/layout/hierarchy2"/>
    <dgm:cxn modelId="{9FA310C5-EFEB-4B87-9C8A-F8197900A18E}" srcId="{F702E1F4-0D75-434F-84CC-A13D0E12D37F}" destId="{5F418D39-EF4E-4B9E-BEA3-AD210A0EBF8B}" srcOrd="1" destOrd="0" parTransId="{81701219-177D-4561-B24A-F0631A1D7947}" sibTransId="{14B64B85-1892-4114-B713-6B47BBC53A6C}"/>
    <dgm:cxn modelId="{1BEA96F9-2EBB-486B-A3D7-E9B5F7D729EF}" type="presOf" srcId="{81701219-177D-4561-B24A-F0631A1D7947}" destId="{86CBD6F0-008C-4CB8-A565-83D744D5D74E}" srcOrd="0" destOrd="0" presId="urn:microsoft.com/office/officeart/2005/8/layout/hierarchy2"/>
    <dgm:cxn modelId="{BBC91019-4A6B-4604-8631-D7536CF9CED5}" type="presOf" srcId="{5A73E63D-BE6F-4955-8696-82BCF5C8511F}" destId="{D60EC224-05CC-4C6B-82B0-0ED191E1C6A2}" srcOrd="0" destOrd="0" presId="urn:microsoft.com/office/officeart/2005/8/layout/hierarchy2"/>
    <dgm:cxn modelId="{49CBDD59-F2FE-4DC1-BD04-F428F9F9D334}" type="presOf" srcId="{86D50FB4-290F-43AB-94A0-D91873CE1CAE}" destId="{5A3DA887-93FE-4C14-B65F-674FB25DC805}" srcOrd="0" destOrd="0" presId="urn:microsoft.com/office/officeart/2005/8/layout/hierarchy2"/>
    <dgm:cxn modelId="{7D2745C4-2516-4B28-98EB-990E094E78E7}" type="presOf" srcId="{DAE6B6FC-93AC-4660-8ECC-F329AC5F7408}" destId="{06B20BF0-B3CD-4E0C-92F2-3F88D8BB6EEB}" srcOrd="0" destOrd="0" presId="urn:microsoft.com/office/officeart/2005/8/layout/hierarchy2"/>
    <dgm:cxn modelId="{D2B3AAE7-6F9A-44E8-A525-BFD50C54E96B}" type="presOf" srcId="{52F168EE-AE6A-4A20-951D-9F6880BAD754}" destId="{ED702788-F0A7-49CE-B46D-91C01D62D925}" srcOrd="0" destOrd="0" presId="urn:microsoft.com/office/officeart/2005/8/layout/hierarchy2"/>
    <dgm:cxn modelId="{EDD37C34-A77C-40DC-A644-6054EB5BBC61}" srcId="{5F418D39-EF4E-4B9E-BEA3-AD210A0EBF8B}" destId="{5AF7C066-1AFF-4710-B557-5BC6925AA274}" srcOrd="0" destOrd="0" parTransId="{52F168EE-AE6A-4A20-951D-9F6880BAD754}" sibTransId="{79A43412-1444-41BE-9C09-CD13A838FD64}"/>
    <dgm:cxn modelId="{E9056E9D-614E-46B3-9C8D-CA745299C106}" type="presOf" srcId="{5F418D39-EF4E-4B9E-BEA3-AD210A0EBF8B}" destId="{0D4F3439-9129-4FAF-BB5B-98D74BFC45A8}" srcOrd="0" destOrd="0" presId="urn:microsoft.com/office/officeart/2005/8/layout/hierarchy2"/>
    <dgm:cxn modelId="{FE8A36AF-DB7E-4A6B-A4DB-CEDC9A11B794}" type="presOf" srcId="{E8561B58-346E-4FB8-A9AC-86DD69CDCC05}" destId="{0FD72ED7-1C57-4272-992C-3E71DE06746D}" srcOrd="0" destOrd="0" presId="urn:microsoft.com/office/officeart/2005/8/layout/hierarchy2"/>
    <dgm:cxn modelId="{6DCD6458-C49E-4648-A10D-21BDD49D2A80}" type="presOf" srcId="{52F168EE-AE6A-4A20-951D-9F6880BAD754}" destId="{34FA42FE-DFEE-4EDB-8964-0988FD4F3674}" srcOrd="1" destOrd="0" presId="urn:microsoft.com/office/officeart/2005/8/layout/hierarchy2"/>
    <dgm:cxn modelId="{4473AAE0-9BA5-4353-A378-8294C8430335}" type="presOf" srcId="{5AF7C066-1AFF-4710-B557-5BC6925AA274}" destId="{DFF0BED4-74BC-4FBD-A814-D6AB4017E67D}" srcOrd="0" destOrd="0" presId="urn:microsoft.com/office/officeart/2005/8/layout/hierarchy2"/>
    <dgm:cxn modelId="{D1ABEA84-0D60-4947-AE0E-24D402AAA2FE}" type="presOf" srcId="{789E0C76-18F1-4B85-BF2A-2813037F34A6}" destId="{02409CD7-4BCF-412F-9E55-CC5E930B6CE1}" srcOrd="0" destOrd="0" presId="urn:microsoft.com/office/officeart/2005/8/layout/hierarchy2"/>
    <dgm:cxn modelId="{70E8A9CD-E696-47D5-BC18-F08A6A960305}" type="presOf" srcId="{5A73E63D-BE6F-4955-8696-82BCF5C8511F}" destId="{CC62B161-AAC2-40DB-B3F3-99622EAD8023}" srcOrd="1" destOrd="0" presId="urn:microsoft.com/office/officeart/2005/8/layout/hierarchy2"/>
    <dgm:cxn modelId="{FA0D9849-3DD2-47A1-BE8C-1B04BD48949C}" type="presOf" srcId="{86D50FB4-290F-43AB-94A0-D91873CE1CAE}" destId="{2DA2F2F0-E2ED-4832-8D59-C2CAEFD894B8}" srcOrd="1" destOrd="0" presId="urn:microsoft.com/office/officeart/2005/8/layout/hierarchy2"/>
    <dgm:cxn modelId="{14286720-3EB5-4AA5-8245-DD3EB2573751}" srcId="{DAE6B6FC-93AC-4660-8ECC-F329AC5F7408}" destId="{E8561B58-346E-4FB8-A9AC-86DD69CDCC05}" srcOrd="1" destOrd="0" parTransId="{86D50FB4-290F-43AB-94A0-D91873CE1CAE}" sibTransId="{77BCC893-1F1F-43FD-ACFC-F904351F6173}"/>
    <dgm:cxn modelId="{2B0651AF-B943-4193-AA5E-A178ABE23E26}" srcId="{DAE6B6FC-93AC-4660-8ECC-F329AC5F7408}" destId="{4BA34956-39D1-4AA9-9BED-BD92273A27D3}" srcOrd="0" destOrd="0" parTransId="{0ED2E1EB-2000-488A-B808-E2F63761D8F2}" sibTransId="{AFBF69C4-52A4-4EAF-9CBD-1A03D077D908}"/>
    <dgm:cxn modelId="{514D8850-DCFF-47A2-8991-2926A6EAAA6A}" srcId="{F702E1F4-0D75-434F-84CC-A13D0E12D37F}" destId="{DAE6B6FC-93AC-4660-8ECC-F329AC5F7408}" srcOrd="0" destOrd="0" parTransId="{5A73E63D-BE6F-4955-8696-82BCF5C8511F}" sibTransId="{2A4B8AAF-9231-481E-A6B5-15AE421028BD}"/>
    <dgm:cxn modelId="{299BDD82-AF65-4838-8318-8CC5E3AE1CB6}" type="presParOf" srcId="{02409CD7-4BCF-412F-9E55-CC5E930B6CE1}" destId="{F5FE0B8D-0C8A-4809-84A7-32318C9C32D6}" srcOrd="0" destOrd="0" presId="urn:microsoft.com/office/officeart/2005/8/layout/hierarchy2"/>
    <dgm:cxn modelId="{626181D8-603D-4967-9A8D-854C399D8169}" type="presParOf" srcId="{F5FE0B8D-0C8A-4809-84A7-32318C9C32D6}" destId="{7028CAF1-33CD-4A4C-BB84-9B14856C4EA9}" srcOrd="0" destOrd="0" presId="urn:microsoft.com/office/officeart/2005/8/layout/hierarchy2"/>
    <dgm:cxn modelId="{DB4D4FF0-29A9-40F4-9C48-6DC1081274A9}" type="presParOf" srcId="{F5FE0B8D-0C8A-4809-84A7-32318C9C32D6}" destId="{0438ECD2-E041-4BA7-98FE-524C810151D8}" srcOrd="1" destOrd="0" presId="urn:microsoft.com/office/officeart/2005/8/layout/hierarchy2"/>
    <dgm:cxn modelId="{8E812AEB-2472-4DB6-8567-C7DD895BDF08}" type="presParOf" srcId="{0438ECD2-E041-4BA7-98FE-524C810151D8}" destId="{D60EC224-05CC-4C6B-82B0-0ED191E1C6A2}" srcOrd="0" destOrd="0" presId="urn:microsoft.com/office/officeart/2005/8/layout/hierarchy2"/>
    <dgm:cxn modelId="{4A909DCA-B543-47BA-BFC5-3E8C3144DA98}" type="presParOf" srcId="{D60EC224-05CC-4C6B-82B0-0ED191E1C6A2}" destId="{CC62B161-AAC2-40DB-B3F3-99622EAD8023}" srcOrd="0" destOrd="0" presId="urn:microsoft.com/office/officeart/2005/8/layout/hierarchy2"/>
    <dgm:cxn modelId="{80B80617-9184-4544-8A71-94DB36D9EF3E}" type="presParOf" srcId="{0438ECD2-E041-4BA7-98FE-524C810151D8}" destId="{DB480154-F8EB-4D93-96DE-66F0D6A5F045}" srcOrd="1" destOrd="0" presId="urn:microsoft.com/office/officeart/2005/8/layout/hierarchy2"/>
    <dgm:cxn modelId="{991E7187-6D62-45B5-A67F-7FEAB8E4F59A}" type="presParOf" srcId="{DB480154-F8EB-4D93-96DE-66F0D6A5F045}" destId="{06B20BF0-B3CD-4E0C-92F2-3F88D8BB6EEB}" srcOrd="0" destOrd="0" presId="urn:microsoft.com/office/officeart/2005/8/layout/hierarchy2"/>
    <dgm:cxn modelId="{C86B58E5-DB46-4C97-91A5-38EE12EE6B7C}" type="presParOf" srcId="{DB480154-F8EB-4D93-96DE-66F0D6A5F045}" destId="{6358A5B4-163D-4B1C-B8FF-810910250E25}" srcOrd="1" destOrd="0" presId="urn:microsoft.com/office/officeart/2005/8/layout/hierarchy2"/>
    <dgm:cxn modelId="{DB279AC0-4867-428D-880C-A821FD57BBB7}" type="presParOf" srcId="{6358A5B4-163D-4B1C-B8FF-810910250E25}" destId="{23695CFE-6DE4-4AC0-847F-4D69C417BB4C}" srcOrd="0" destOrd="0" presId="urn:microsoft.com/office/officeart/2005/8/layout/hierarchy2"/>
    <dgm:cxn modelId="{EA3373C9-3083-4AD7-AA0F-02FD8CAAA895}" type="presParOf" srcId="{23695CFE-6DE4-4AC0-847F-4D69C417BB4C}" destId="{15897A04-254B-4536-9F4C-0731574B0328}" srcOrd="0" destOrd="0" presId="urn:microsoft.com/office/officeart/2005/8/layout/hierarchy2"/>
    <dgm:cxn modelId="{D2988638-5ECE-4A53-A998-17D5E2B99374}" type="presParOf" srcId="{6358A5B4-163D-4B1C-B8FF-810910250E25}" destId="{000BA96F-4641-432B-8039-4148B21F5E17}" srcOrd="1" destOrd="0" presId="urn:microsoft.com/office/officeart/2005/8/layout/hierarchy2"/>
    <dgm:cxn modelId="{1B41E550-8021-49FE-AF1E-65F4697EE476}" type="presParOf" srcId="{000BA96F-4641-432B-8039-4148B21F5E17}" destId="{5E9DF48F-64BE-4C1E-A72B-16C9B08D5B61}" srcOrd="0" destOrd="0" presId="urn:microsoft.com/office/officeart/2005/8/layout/hierarchy2"/>
    <dgm:cxn modelId="{AFB1C798-EDA3-4CE8-814B-1824B9752C6A}" type="presParOf" srcId="{000BA96F-4641-432B-8039-4148B21F5E17}" destId="{6EE8F6E3-B2F5-4180-834B-D885D5D1F74B}" srcOrd="1" destOrd="0" presId="urn:microsoft.com/office/officeart/2005/8/layout/hierarchy2"/>
    <dgm:cxn modelId="{FFCED2EA-7803-4E64-98AC-0BF87285DAD2}" type="presParOf" srcId="{6358A5B4-163D-4B1C-B8FF-810910250E25}" destId="{5A3DA887-93FE-4C14-B65F-674FB25DC805}" srcOrd="2" destOrd="0" presId="urn:microsoft.com/office/officeart/2005/8/layout/hierarchy2"/>
    <dgm:cxn modelId="{770598A3-9390-4593-8E63-0F46EA2B894C}" type="presParOf" srcId="{5A3DA887-93FE-4C14-B65F-674FB25DC805}" destId="{2DA2F2F0-E2ED-4832-8D59-C2CAEFD894B8}" srcOrd="0" destOrd="0" presId="urn:microsoft.com/office/officeart/2005/8/layout/hierarchy2"/>
    <dgm:cxn modelId="{460C8B90-B1C9-40BF-81BD-B82B0D80CE3A}" type="presParOf" srcId="{6358A5B4-163D-4B1C-B8FF-810910250E25}" destId="{D0D3D14B-5C1C-4316-A9E5-FF8F2ADBEE2C}" srcOrd="3" destOrd="0" presId="urn:microsoft.com/office/officeart/2005/8/layout/hierarchy2"/>
    <dgm:cxn modelId="{3F416A83-942F-46EE-89D0-777292F75310}" type="presParOf" srcId="{D0D3D14B-5C1C-4316-A9E5-FF8F2ADBEE2C}" destId="{0FD72ED7-1C57-4272-992C-3E71DE06746D}" srcOrd="0" destOrd="0" presId="urn:microsoft.com/office/officeart/2005/8/layout/hierarchy2"/>
    <dgm:cxn modelId="{EE5CC1EF-6548-44C8-9939-CDA7203E586E}" type="presParOf" srcId="{D0D3D14B-5C1C-4316-A9E5-FF8F2ADBEE2C}" destId="{69F907B1-5E21-4DB5-AF73-42315FBF0AB9}" srcOrd="1" destOrd="0" presId="urn:microsoft.com/office/officeart/2005/8/layout/hierarchy2"/>
    <dgm:cxn modelId="{B64B7273-5905-4049-A655-A6CBC730DC5E}" type="presParOf" srcId="{0438ECD2-E041-4BA7-98FE-524C810151D8}" destId="{86CBD6F0-008C-4CB8-A565-83D744D5D74E}" srcOrd="2" destOrd="0" presId="urn:microsoft.com/office/officeart/2005/8/layout/hierarchy2"/>
    <dgm:cxn modelId="{7846C745-492E-43D2-B296-72ED25B239C3}" type="presParOf" srcId="{86CBD6F0-008C-4CB8-A565-83D744D5D74E}" destId="{2C79CE7E-29C1-48CB-AC2C-C08731304761}" srcOrd="0" destOrd="0" presId="urn:microsoft.com/office/officeart/2005/8/layout/hierarchy2"/>
    <dgm:cxn modelId="{3CF68E2F-3C80-41FB-9BEC-51668094091B}" type="presParOf" srcId="{0438ECD2-E041-4BA7-98FE-524C810151D8}" destId="{31D8DB1A-A3CD-431F-8749-7D93DE5E98DC}" srcOrd="3" destOrd="0" presId="urn:microsoft.com/office/officeart/2005/8/layout/hierarchy2"/>
    <dgm:cxn modelId="{8F5042DE-9251-430A-8E7F-2DB3D1F28073}" type="presParOf" srcId="{31D8DB1A-A3CD-431F-8749-7D93DE5E98DC}" destId="{0D4F3439-9129-4FAF-BB5B-98D74BFC45A8}" srcOrd="0" destOrd="0" presId="urn:microsoft.com/office/officeart/2005/8/layout/hierarchy2"/>
    <dgm:cxn modelId="{B2289708-3ED5-4BBC-931A-3CF7321EEBE8}" type="presParOf" srcId="{31D8DB1A-A3CD-431F-8749-7D93DE5E98DC}" destId="{3F47CCCB-546C-43CA-BB67-42127BF502FE}" srcOrd="1" destOrd="0" presId="urn:microsoft.com/office/officeart/2005/8/layout/hierarchy2"/>
    <dgm:cxn modelId="{925CE94C-F4D9-4BCC-8AD0-273F130031AD}" type="presParOf" srcId="{3F47CCCB-546C-43CA-BB67-42127BF502FE}" destId="{ED702788-F0A7-49CE-B46D-91C01D62D925}" srcOrd="0" destOrd="0" presId="urn:microsoft.com/office/officeart/2005/8/layout/hierarchy2"/>
    <dgm:cxn modelId="{8BD2BD29-93E1-409D-9A12-7E42878A979B}" type="presParOf" srcId="{ED702788-F0A7-49CE-B46D-91C01D62D925}" destId="{34FA42FE-DFEE-4EDB-8964-0988FD4F3674}" srcOrd="0" destOrd="0" presId="urn:microsoft.com/office/officeart/2005/8/layout/hierarchy2"/>
    <dgm:cxn modelId="{6A3A41BD-A9E0-4CD3-8315-5194B0B988E2}" type="presParOf" srcId="{3F47CCCB-546C-43CA-BB67-42127BF502FE}" destId="{6F2D8975-9608-42A5-A1B7-7EE2336CA518}" srcOrd="1" destOrd="0" presId="urn:microsoft.com/office/officeart/2005/8/layout/hierarchy2"/>
    <dgm:cxn modelId="{3DB8FA88-6334-4FCE-A0CD-5C2D9B4018D8}" type="presParOf" srcId="{6F2D8975-9608-42A5-A1B7-7EE2336CA518}" destId="{DFF0BED4-74BC-4FBD-A814-D6AB4017E67D}" srcOrd="0" destOrd="0" presId="urn:microsoft.com/office/officeart/2005/8/layout/hierarchy2"/>
    <dgm:cxn modelId="{C38B9B50-F0E9-45DC-8B3B-B6AB1E051D19}" type="presParOf" srcId="{6F2D8975-9608-42A5-A1B7-7EE2336CA518}" destId="{DEA5C3B3-3433-4B8A-9F88-A8113A50E2EC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8CAF1-33CD-4A4C-BB84-9B14856C4EA9}">
      <dsp:nvSpPr>
        <dsp:cNvPr id="0" name=""/>
        <dsp:cNvSpPr/>
      </dsp:nvSpPr>
      <dsp:spPr>
        <a:xfrm>
          <a:off x="5942" y="1840600"/>
          <a:ext cx="1521735" cy="760867"/>
        </a:xfrm>
        <a:prstGeom prst="roundRect">
          <a:avLst>
            <a:gd name="adj" fmla="val 10000"/>
          </a:avLst>
        </a:prstGeom>
        <a:solidFill>
          <a:srgbClr val="1601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Materia prima</a:t>
          </a:r>
          <a:endParaRPr lang="es-CL" sz="2400" kern="1200" dirty="0"/>
        </a:p>
      </dsp:txBody>
      <dsp:txXfrm>
        <a:off x="28227" y="1862885"/>
        <a:ext cx="1477165" cy="716297"/>
      </dsp:txXfrm>
    </dsp:sp>
    <dsp:sp modelId="{D60EC224-05CC-4C6B-82B0-0ED191E1C6A2}">
      <dsp:nvSpPr>
        <dsp:cNvPr id="0" name=""/>
        <dsp:cNvSpPr/>
      </dsp:nvSpPr>
      <dsp:spPr>
        <a:xfrm rot="18770822">
          <a:off x="1384483" y="1875810"/>
          <a:ext cx="895081" cy="34199"/>
        </a:xfrm>
        <a:custGeom>
          <a:avLst/>
          <a:gdLst/>
          <a:ahLst/>
          <a:cxnLst/>
          <a:rect l="0" t="0" r="0" b="0"/>
          <a:pathLst>
            <a:path>
              <a:moveTo>
                <a:pt x="0" y="17099"/>
              </a:moveTo>
              <a:lnTo>
                <a:pt x="895081" y="170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1809647" y="1870533"/>
        <a:ext cx="44754" cy="44754"/>
      </dsp:txXfrm>
    </dsp:sp>
    <dsp:sp modelId="{06B20BF0-B3CD-4E0C-92F2-3F88D8BB6EEB}">
      <dsp:nvSpPr>
        <dsp:cNvPr id="0" name=""/>
        <dsp:cNvSpPr/>
      </dsp:nvSpPr>
      <dsp:spPr>
        <a:xfrm>
          <a:off x="2136371" y="1184352"/>
          <a:ext cx="1521735" cy="76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Calidad</a:t>
          </a:r>
          <a:endParaRPr lang="es-CL" sz="2400" kern="1200" dirty="0"/>
        </a:p>
      </dsp:txBody>
      <dsp:txXfrm>
        <a:off x="2158656" y="1206637"/>
        <a:ext cx="1477165" cy="716297"/>
      </dsp:txXfrm>
    </dsp:sp>
    <dsp:sp modelId="{23695CFE-6DE4-4AC0-847F-4D69C417BB4C}">
      <dsp:nvSpPr>
        <dsp:cNvPr id="0" name=""/>
        <dsp:cNvSpPr/>
      </dsp:nvSpPr>
      <dsp:spPr>
        <a:xfrm rot="19457599">
          <a:off x="3587648" y="1328936"/>
          <a:ext cx="749609" cy="34199"/>
        </a:xfrm>
        <a:custGeom>
          <a:avLst/>
          <a:gdLst/>
          <a:ahLst/>
          <a:cxnLst/>
          <a:rect l="0" t="0" r="0" b="0"/>
          <a:pathLst>
            <a:path>
              <a:moveTo>
                <a:pt x="0" y="17099"/>
              </a:moveTo>
              <a:lnTo>
                <a:pt x="749609" y="170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3943713" y="1327296"/>
        <a:ext cx="37480" cy="37480"/>
      </dsp:txXfrm>
    </dsp:sp>
    <dsp:sp modelId="{5E9DF48F-64BE-4C1E-A72B-16C9B08D5B61}">
      <dsp:nvSpPr>
        <dsp:cNvPr id="0" name=""/>
        <dsp:cNvSpPr/>
      </dsp:nvSpPr>
      <dsp:spPr>
        <a:xfrm>
          <a:off x="4266800" y="746853"/>
          <a:ext cx="2279985" cy="76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Contenido principios activos</a:t>
          </a:r>
          <a:endParaRPr lang="es-CL" sz="2400" kern="1200" dirty="0"/>
        </a:p>
      </dsp:txBody>
      <dsp:txXfrm>
        <a:off x="4289085" y="769138"/>
        <a:ext cx="2235415" cy="716297"/>
      </dsp:txXfrm>
    </dsp:sp>
    <dsp:sp modelId="{5A3DA887-93FE-4C14-B65F-674FB25DC805}">
      <dsp:nvSpPr>
        <dsp:cNvPr id="0" name=""/>
        <dsp:cNvSpPr/>
      </dsp:nvSpPr>
      <dsp:spPr>
        <a:xfrm rot="2142401">
          <a:off x="3587648" y="1766435"/>
          <a:ext cx="749609" cy="34199"/>
        </a:xfrm>
        <a:custGeom>
          <a:avLst/>
          <a:gdLst/>
          <a:ahLst/>
          <a:cxnLst/>
          <a:rect l="0" t="0" r="0" b="0"/>
          <a:pathLst>
            <a:path>
              <a:moveTo>
                <a:pt x="0" y="17099"/>
              </a:moveTo>
              <a:lnTo>
                <a:pt x="749609" y="170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3943713" y="1764795"/>
        <a:ext cx="37480" cy="37480"/>
      </dsp:txXfrm>
    </dsp:sp>
    <dsp:sp modelId="{0FD72ED7-1C57-4272-992C-3E71DE06746D}">
      <dsp:nvSpPr>
        <dsp:cNvPr id="0" name=""/>
        <dsp:cNvSpPr/>
      </dsp:nvSpPr>
      <dsp:spPr>
        <a:xfrm>
          <a:off x="4266800" y="1621851"/>
          <a:ext cx="2279985" cy="76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Homogeneidad</a:t>
          </a:r>
          <a:endParaRPr lang="es-CL" sz="2400" kern="1200" dirty="0"/>
        </a:p>
      </dsp:txBody>
      <dsp:txXfrm>
        <a:off x="4289085" y="1644136"/>
        <a:ext cx="2235415" cy="716297"/>
      </dsp:txXfrm>
    </dsp:sp>
    <dsp:sp modelId="{86CBD6F0-008C-4CB8-A565-83D744D5D74E}">
      <dsp:nvSpPr>
        <dsp:cNvPr id="0" name=""/>
        <dsp:cNvSpPr/>
      </dsp:nvSpPr>
      <dsp:spPr>
        <a:xfrm rot="2829178">
          <a:off x="1384483" y="2532058"/>
          <a:ext cx="895081" cy="34199"/>
        </a:xfrm>
        <a:custGeom>
          <a:avLst/>
          <a:gdLst/>
          <a:ahLst/>
          <a:cxnLst/>
          <a:rect l="0" t="0" r="0" b="0"/>
          <a:pathLst>
            <a:path>
              <a:moveTo>
                <a:pt x="0" y="17099"/>
              </a:moveTo>
              <a:lnTo>
                <a:pt x="895081" y="170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1809647" y="2526781"/>
        <a:ext cx="44754" cy="44754"/>
      </dsp:txXfrm>
    </dsp:sp>
    <dsp:sp modelId="{0D4F3439-9129-4FAF-BB5B-98D74BFC45A8}">
      <dsp:nvSpPr>
        <dsp:cNvPr id="0" name=""/>
        <dsp:cNvSpPr/>
      </dsp:nvSpPr>
      <dsp:spPr>
        <a:xfrm>
          <a:off x="2136371" y="2496848"/>
          <a:ext cx="1521735" cy="760867"/>
        </a:xfrm>
        <a:prstGeom prst="roundRect">
          <a:avLst>
            <a:gd name="adj" fmla="val 10000"/>
          </a:avLst>
        </a:prstGeom>
        <a:solidFill>
          <a:srgbClr val="3803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Cantidad</a:t>
          </a:r>
          <a:endParaRPr lang="es-CL" sz="2400" kern="1200" dirty="0"/>
        </a:p>
      </dsp:txBody>
      <dsp:txXfrm>
        <a:off x="2158656" y="2519133"/>
        <a:ext cx="1477165" cy="716297"/>
      </dsp:txXfrm>
    </dsp:sp>
    <dsp:sp modelId="{ED702788-F0A7-49CE-B46D-91C01D62D925}">
      <dsp:nvSpPr>
        <dsp:cNvPr id="0" name=""/>
        <dsp:cNvSpPr/>
      </dsp:nvSpPr>
      <dsp:spPr>
        <a:xfrm>
          <a:off x="3658106" y="2860182"/>
          <a:ext cx="608694" cy="34199"/>
        </a:xfrm>
        <a:custGeom>
          <a:avLst/>
          <a:gdLst/>
          <a:ahLst/>
          <a:cxnLst/>
          <a:rect l="0" t="0" r="0" b="0"/>
          <a:pathLst>
            <a:path>
              <a:moveTo>
                <a:pt x="0" y="17099"/>
              </a:moveTo>
              <a:lnTo>
                <a:pt x="608694" y="170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3947236" y="2862065"/>
        <a:ext cx="30434" cy="30434"/>
      </dsp:txXfrm>
    </dsp:sp>
    <dsp:sp modelId="{DFF0BED4-74BC-4FBD-A814-D6AB4017E67D}">
      <dsp:nvSpPr>
        <dsp:cNvPr id="0" name=""/>
        <dsp:cNvSpPr/>
      </dsp:nvSpPr>
      <dsp:spPr>
        <a:xfrm>
          <a:off x="4266800" y="2496848"/>
          <a:ext cx="2279985" cy="760867"/>
        </a:xfrm>
        <a:prstGeom prst="roundRect">
          <a:avLst>
            <a:gd name="adj" fmla="val 10000"/>
          </a:avLst>
        </a:prstGeom>
        <a:solidFill>
          <a:srgbClr val="38037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Producción sustentable</a:t>
          </a:r>
          <a:endParaRPr lang="es-CL" sz="2400" kern="1200" dirty="0"/>
        </a:p>
      </dsp:txBody>
      <dsp:txXfrm>
        <a:off x="4289085" y="2519133"/>
        <a:ext cx="2235415" cy="716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0.05906</cdr:x>
      <cdr:y>0.14175</cdr:y>
    </cdr:from>
    <cdr:to>
      <cdr:x>0.11283</cdr:x>
      <cdr:y>0.24806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95536" y="576064"/>
          <a:ext cx="36004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L" sz="1800" dirty="0" smtClean="0"/>
            <a:t>%</a:t>
          </a:r>
          <a:endParaRPr lang="es-CL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7500"/>
            <a:ext cx="7543800" cy="2161646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0000"/>
            <a:ext cx="6461760" cy="8890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1752600" cy="4876271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572000"/>
            <a:ext cx="7659687" cy="973667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3210719"/>
            <a:ext cx="6135687" cy="13612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0"/>
            <a:ext cx="3657600" cy="3825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280160"/>
            <a:ext cx="3657600" cy="3825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3657600" cy="53313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3657600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279261"/>
            <a:ext cx="3657600" cy="53313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812396"/>
            <a:ext cx="3657600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579620"/>
            <a:ext cx="7772400" cy="49530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080000"/>
            <a:ext cx="7772401" cy="508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17500"/>
            <a:ext cx="7772400" cy="411903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9398"/>
            <a:ext cx="7772400" cy="495522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5080000"/>
            <a:ext cx="7772400" cy="51054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7620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7620000" cy="400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572000"/>
            <a:ext cx="685800" cy="57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707467"/>
            <a:ext cx="548640" cy="33020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2EC041C-E18D-4A7E-9911-8C24F01CE093}" type="slidenum">
              <a:rPr lang="es-CL" smtClean="0"/>
              <a:t>‹Nº›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784184" y="3343487"/>
            <a:ext cx="197273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754552" y="1341120"/>
            <a:ext cx="20319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8AA8206-39C4-45DA-A74E-F5216D22BFB8}" type="datetimeFigureOut">
              <a:rPr lang="es-CL" smtClean="0"/>
              <a:t>04-12-2018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emf"/><Relationship Id="rId18" Type="http://schemas.openxmlformats.org/officeDocument/2006/relationships/image" Target="../media/image39.png"/><Relationship Id="rId26" Type="http://schemas.openxmlformats.org/officeDocument/2006/relationships/image" Target="../media/image47.emf"/><Relationship Id="rId39" Type="http://schemas.openxmlformats.org/officeDocument/2006/relationships/image" Target="../media/image60.jpeg"/><Relationship Id="rId21" Type="http://schemas.openxmlformats.org/officeDocument/2006/relationships/image" Target="../media/image42.png"/><Relationship Id="rId34" Type="http://schemas.openxmlformats.org/officeDocument/2006/relationships/image" Target="../media/image55.emf"/><Relationship Id="rId7" Type="http://schemas.openxmlformats.org/officeDocument/2006/relationships/image" Target="../media/image28.emf"/><Relationship Id="rId12" Type="http://schemas.openxmlformats.org/officeDocument/2006/relationships/image" Target="../media/image33.emf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jpe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24" Type="http://schemas.openxmlformats.org/officeDocument/2006/relationships/image" Target="../media/image45.png"/><Relationship Id="rId32" Type="http://schemas.openxmlformats.org/officeDocument/2006/relationships/image" Target="../media/image53.emf"/><Relationship Id="rId37" Type="http://schemas.openxmlformats.org/officeDocument/2006/relationships/image" Target="../media/image58.png"/><Relationship Id="rId40" Type="http://schemas.openxmlformats.org/officeDocument/2006/relationships/image" Target="../media/image61.jpeg"/><Relationship Id="rId5" Type="http://schemas.openxmlformats.org/officeDocument/2006/relationships/image" Target="../media/image26.emf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emf"/><Relationship Id="rId36" Type="http://schemas.openxmlformats.org/officeDocument/2006/relationships/image" Target="../media/image57.png"/><Relationship Id="rId10" Type="http://schemas.openxmlformats.org/officeDocument/2006/relationships/image" Target="../media/image31.emf"/><Relationship Id="rId19" Type="http://schemas.openxmlformats.org/officeDocument/2006/relationships/image" Target="../media/image40.png"/><Relationship Id="rId31" Type="http://schemas.openxmlformats.org/officeDocument/2006/relationships/image" Target="../media/image52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emf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8" Type="http://schemas.openxmlformats.org/officeDocument/2006/relationships/image" Target="../media/image29.emf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85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65.jpeg"/><Relationship Id="rId7" Type="http://schemas.openxmlformats.org/officeDocument/2006/relationships/image" Target="../media/image11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66.png"/><Relationship Id="rId9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57434"/>
            <a:ext cx="7118330" cy="1608178"/>
          </a:xfrm>
        </p:spPr>
        <p:txBody>
          <a:bodyPr>
            <a:noAutofit/>
          </a:bodyPr>
          <a:lstStyle/>
          <a:p>
            <a:r>
              <a:rPr lang="es-CL" sz="5400" dirty="0" smtClean="0"/>
              <a:t>El </a:t>
            </a:r>
            <a:r>
              <a:rPr lang="es-CL" sz="5400" dirty="0"/>
              <a:t>caso de la domesticación del </a:t>
            </a:r>
            <a:r>
              <a:rPr lang="es-CL" sz="5400" dirty="0" smtClean="0"/>
              <a:t>MAQUI</a:t>
            </a:r>
            <a:endParaRPr lang="es-CL" sz="5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277213"/>
            <a:ext cx="7118330" cy="900100"/>
          </a:xfrm>
        </p:spPr>
        <p:txBody>
          <a:bodyPr>
            <a:normAutofit fontScale="55000" lnSpcReduction="20000"/>
          </a:bodyPr>
          <a:lstStyle/>
          <a:p>
            <a:r>
              <a:rPr lang="es-CL" dirty="0" smtClean="0"/>
              <a:t>IX SEMINARIO DE LA ACADEMIA CHILENA DE CIENCIAS AGRONÓMICAS</a:t>
            </a:r>
          </a:p>
          <a:p>
            <a:r>
              <a:rPr lang="es-CL" dirty="0" smtClean="0"/>
              <a:t>Intensificación sostenible de la producción frutícola, vinícola y hortícola para una alimentación saludable</a:t>
            </a:r>
          </a:p>
          <a:p>
            <a:endParaRPr lang="es-CL" dirty="0" smtClean="0"/>
          </a:p>
          <a:p>
            <a:r>
              <a:rPr lang="es-CL" dirty="0" smtClean="0"/>
              <a:t>El mejoramiento genético y la domesticación de las especies</a:t>
            </a:r>
            <a:endParaRPr lang="es-CL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115616" y="4081636"/>
            <a:ext cx="6400800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err="1" smtClean="0"/>
              <a:t>Hermine</a:t>
            </a:r>
            <a:r>
              <a:rPr lang="es-CL" sz="2400" dirty="0" smtClean="0"/>
              <a:t> </a:t>
            </a:r>
            <a:r>
              <a:rPr lang="es-CL" sz="2400" dirty="0" err="1" smtClean="0"/>
              <a:t>Vogel</a:t>
            </a:r>
            <a:endParaRPr lang="es-CL" sz="2400" dirty="0" smtClean="0"/>
          </a:p>
          <a:p>
            <a:r>
              <a:rPr lang="es-CL" sz="2400" dirty="0" smtClean="0"/>
              <a:t>Facultad de Ciencias Agrarias</a:t>
            </a:r>
          </a:p>
          <a:p>
            <a:r>
              <a:rPr lang="es-CL" sz="2400" dirty="0" smtClean="0"/>
              <a:t>Universidad de Talca</a:t>
            </a:r>
            <a:endParaRPr lang="es-CL" sz="24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3" r="50000"/>
          <a:stretch/>
        </p:blipFill>
        <p:spPr>
          <a:xfrm>
            <a:off x="7801898" y="0"/>
            <a:ext cx="13421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5" b="6667"/>
          <a:stretch/>
        </p:blipFill>
        <p:spPr>
          <a:xfrm>
            <a:off x="879369" y="4208140"/>
            <a:ext cx="3610189" cy="775236"/>
          </a:xfrm>
          <a:prstGeom prst="rect">
            <a:avLst/>
          </a:prstGeom>
        </p:spPr>
      </p:pic>
      <p:pic>
        <p:nvPicPr>
          <p:cNvPr id="3075" name="Picture 3" descr="C:\Users\Usuario\Pictures\Registro variedades\219\Los Niches 8sep15\P1050407 H pi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8169" r="4362" b="9572"/>
          <a:stretch/>
        </p:blipFill>
        <p:spPr bwMode="auto">
          <a:xfrm>
            <a:off x="879365" y="1306532"/>
            <a:ext cx="3610188" cy="277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25" y="959196"/>
            <a:ext cx="4855845" cy="5246688"/>
          </a:xfrm>
          <a:prstGeom prst="rect">
            <a:avLst/>
          </a:prstGeom>
          <a:solidFill>
            <a:srgbClr val="003300"/>
          </a:solidFill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0" y="5220099"/>
            <a:ext cx="47205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P Salgado, K </a:t>
            </a:r>
            <a:r>
              <a:rPr lang="en-US" sz="1000" dirty="0" err="1"/>
              <a:t>Prinz</a:t>
            </a:r>
            <a:r>
              <a:rPr lang="en-US" sz="1000" dirty="0"/>
              <a:t>, R </a:t>
            </a:r>
            <a:r>
              <a:rPr lang="en-US" sz="1000" dirty="0" err="1"/>
              <a:t>Finkeldey</a:t>
            </a:r>
            <a:r>
              <a:rPr lang="en-US" sz="1000" dirty="0"/>
              <a:t>, C. </a:t>
            </a:r>
            <a:r>
              <a:rPr lang="en-US" sz="1000" dirty="0" err="1"/>
              <a:t>Ramírez</a:t>
            </a:r>
            <a:r>
              <a:rPr lang="en-US" sz="1000" dirty="0"/>
              <a:t>, H Vogel. 2017. Genetic variability of </a:t>
            </a:r>
            <a:r>
              <a:rPr lang="en-US" sz="1000" i="1" dirty="0" err="1"/>
              <a:t>Aristotelia</a:t>
            </a:r>
            <a:r>
              <a:rPr lang="en-US" sz="1000" i="1" dirty="0"/>
              <a:t> </a:t>
            </a:r>
            <a:r>
              <a:rPr lang="en-US" sz="1000" i="1" dirty="0" err="1"/>
              <a:t>chilensis</a:t>
            </a:r>
            <a:r>
              <a:rPr lang="en-US" sz="1000" i="1" dirty="0"/>
              <a:t> </a:t>
            </a:r>
            <a:r>
              <a:rPr lang="en-US" sz="1000" dirty="0"/>
              <a:t>(‘‘</a:t>
            </a:r>
            <a:r>
              <a:rPr lang="en-US" sz="1000" dirty="0" err="1"/>
              <a:t>maqui</a:t>
            </a:r>
            <a:r>
              <a:rPr lang="en-US" sz="1000" dirty="0"/>
              <a:t>’’) based on AFLP and chloroplast microsatellite </a:t>
            </a:r>
            <a:r>
              <a:rPr lang="en-US" sz="1000" dirty="0" smtClean="0"/>
              <a:t>markers. Genetic Resources and Crop Evolution </a:t>
            </a:r>
            <a:r>
              <a:rPr lang="en-US" sz="1000" dirty="0"/>
              <a:t>64: </a:t>
            </a:r>
            <a:r>
              <a:rPr lang="en-US" sz="1000" dirty="0" smtClean="0"/>
              <a:t>2083–2091. DOI </a:t>
            </a:r>
            <a:r>
              <a:rPr lang="en-US" sz="1000" dirty="0"/>
              <a:t>10.1007/s10722-017-0498-0</a:t>
            </a:r>
            <a:endParaRPr lang="es-CL" sz="1000" dirty="0"/>
          </a:p>
        </p:txBody>
      </p:sp>
      <p:sp>
        <p:nvSpPr>
          <p:cNvPr id="5" name="4 Rectángulo"/>
          <p:cNvSpPr/>
          <p:nvPr/>
        </p:nvSpPr>
        <p:spPr>
          <a:xfrm>
            <a:off x="6443748" y="1638317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Rectángulo"/>
          <p:cNvSpPr/>
          <p:nvPr/>
        </p:nvSpPr>
        <p:spPr>
          <a:xfrm>
            <a:off x="8028384" y="3877617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Rectángulo"/>
          <p:cNvSpPr/>
          <p:nvPr/>
        </p:nvSpPr>
        <p:spPr>
          <a:xfrm>
            <a:off x="8047208" y="3959832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Rectángulo"/>
          <p:cNvSpPr/>
          <p:nvPr/>
        </p:nvSpPr>
        <p:spPr>
          <a:xfrm>
            <a:off x="7797984" y="3997631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Rectángulo"/>
          <p:cNvSpPr/>
          <p:nvPr/>
        </p:nvSpPr>
        <p:spPr>
          <a:xfrm>
            <a:off x="7211717" y="4386359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7009064" y="4458761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Rectángulo"/>
          <p:cNvSpPr/>
          <p:nvPr/>
        </p:nvSpPr>
        <p:spPr>
          <a:xfrm>
            <a:off x="6603878" y="4462254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Rectángulo"/>
          <p:cNvSpPr/>
          <p:nvPr/>
        </p:nvSpPr>
        <p:spPr>
          <a:xfrm>
            <a:off x="6517493" y="4387097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Rectángulo"/>
          <p:cNvSpPr/>
          <p:nvPr/>
        </p:nvSpPr>
        <p:spPr>
          <a:xfrm>
            <a:off x="6193457" y="4452934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Rectángulo"/>
          <p:cNvSpPr/>
          <p:nvPr/>
        </p:nvSpPr>
        <p:spPr>
          <a:xfrm>
            <a:off x="6399411" y="4339299"/>
            <a:ext cx="216024" cy="38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17 Rectángulo"/>
          <p:cNvSpPr/>
          <p:nvPr/>
        </p:nvSpPr>
        <p:spPr>
          <a:xfrm>
            <a:off x="8028384" y="3757604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Rectángulo"/>
          <p:cNvSpPr/>
          <p:nvPr/>
        </p:nvSpPr>
        <p:spPr>
          <a:xfrm>
            <a:off x="8014008" y="3558278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19 Rectángulo"/>
          <p:cNvSpPr/>
          <p:nvPr/>
        </p:nvSpPr>
        <p:spPr>
          <a:xfrm>
            <a:off x="7886288" y="4171518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20 Rectángulo"/>
          <p:cNvSpPr/>
          <p:nvPr/>
        </p:nvSpPr>
        <p:spPr>
          <a:xfrm>
            <a:off x="7548867" y="4078590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Rectángulo"/>
          <p:cNvSpPr/>
          <p:nvPr/>
        </p:nvSpPr>
        <p:spPr>
          <a:xfrm>
            <a:off x="7535298" y="4328003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22 Rectángulo"/>
          <p:cNvSpPr/>
          <p:nvPr/>
        </p:nvSpPr>
        <p:spPr>
          <a:xfrm>
            <a:off x="5436096" y="4215749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23 Rectángulo"/>
          <p:cNvSpPr/>
          <p:nvPr/>
        </p:nvSpPr>
        <p:spPr>
          <a:xfrm>
            <a:off x="5328084" y="2857504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24 Rectángulo"/>
          <p:cNvSpPr/>
          <p:nvPr/>
        </p:nvSpPr>
        <p:spPr>
          <a:xfrm>
            <a:off x="5083730" y="2903074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25 Rectángulo"/>
          <p:cNvSpPr/>
          <p:nvPr/>
        </p:nvSpPr>
        <p:spPr>
          <a:xfrm>
            <a:off x="5219498" y="3544442"/>
            <a:ext cx="216024" cy="380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26 Rectángulo"/>
          <p:cNvSpPr/>
          <p:nvPr/>
        </p:nvSpPr>
        <p:spPr>
          <a:xfrm>
            <a:off x="8316416" y="3457567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27 Rectángulo"/>
          <p:cNvSpPr/>
          <p:nvPr/>
        </p:nvSpPr>
        <p:spPr>
          <a:xfrm>
            <a:off x="8039046" y="3037524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28 Rectángulo"/>
          <p:cNvSpPr/>
          <p:nvPr/>
        </p:nvSpPr>
        <p:spPr>
          <a:xfrm>
            <a:off x="6711890" y="4580127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9 Rectángulo"/>
          <p:cNvSpPr/>
          <p:nvPr/>
        </p:nvSpPr>
        <p:spPr>
          <a:xfrm>
            <a:off x="7994300" y="3157537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30 Rectángulo"/>
          <p:cNvSpPr/>
          <p:nvPr/>
        </p:nvSpPr>
        <p:spPr>
          <a:xfrm>
            <a:off x="6048164" y="4281071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31 Rectángulo"/>
          <p:cNvSpPr/>
          <p:nvPr/>
        </p:nvSpPr>
        <p:spPr>
          <a:xfrm>
            <a:off x="7155472" y="4540347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32 Rectángulo"/>
          <p:cNvSpPr/>
          <p:nvPr/>
        </p:nvSpPr>
        <p:spPr>
          <a:xfrm>
            <a:off x="7165242" y="2377451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33 Rectángulo"/>
          <p:cNvSpPr/>
          <p:nvPr/>
        </p:nvSpPr>
        <p:spPr>
          <a:xfrm>
            <a:off x="7764891" y="2941174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34 Rectángulo"/>
          <p:cNvSpPr/>
          <p:nvPr/>
        </p:nvSpPr>
        <p:spPr>
          <a:xfrm>
            <a:off x="6409481" y="2333095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35 Rectángulo"/>
          <p:cNvSpPr/>
          <p:nvPr/>
        </p:nvSpPr>
        <p:spPr>
          <a:xfrm>
            <a:off x="6291399" y="2437457"/>
            <a:ext cx="216024" cy="380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36 Rectángulo"/>
          <p:cNvSpPr/>
          <p:nvPr/>
        </p:nvSpPr>
        <p:spPr>
          <a:xfrm>
            <a:off x="6927914" y="2437456"/>
            <a:ext cx="216024" cy="380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37 Rectángulo"/>
          <p:cNvSpPr/>
          <p:nvPr/>
        </p:nvSpPr>
        <p:spPr>
          <a:xfrm>
            <a:off x="5150499" y="3075623"/>
            <a:ext cx="216024" cy="38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38 Rectángulo"/>
          <p:cNvSpPr/>
          <p:nvPr/>
        </p:nvSpPr>
        <p:spPr>
          <a:xfrm>
            <a:off x="8028384" y="3337557"/>
            <a:ext cx="216024" cy="380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39 Rectángulo"/>
          <p:cNvSpPr/>
          <p:nvPr/>
        </p:nvSpPr>
        <p:spPr>
          <a:xfrm>
            <a:off x="5227113" y="2557471"/>
            <a:ext cx="216024" cy="380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40 Rectángulo"/>
          <p:cNvSpPr/>
          <p:nvPr/>
        </p:nvSpPr>
        <p:spPr>
          <a:xfrm>
            <a:off x="5155506" y="3217544"/>
            <a:ext cx="216024" cy="38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41 Rectángulo"/>
          <p:cNvSpPr/>
          <p:nvPr/>
        </p:nvSpPr>
        <p:spPr>
          <a:xfrm>
            <a:off x="5219498" y="3375654"/>
            <a:ext cx="216024" cy="38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42 Rectángulo"/>
          <p:cNvSpPr/>
          <p:nvPr/>
        </p:nvSpPr>
        <p:spPr>
          <a:xfrm>
            <a:off x="6075375" y="4387098"/>
            <a:ext cx="216024" cy="38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43 Rectángulo"/>
          <p:cNvSpPr/>
          <p:nvPr/>
        </p:nvSpPr>
        <p:spPr>
          <a:xfrm>
            <a:off x="5083730" y="4254034"/>
            <a:ext cx="216024" cy="38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44 Rectángulo"/>
          <p:cNvSpPr/>
          <p:nvPr/>
        </p:nvSpPr>
        <p:spPr>
          <a:xfrm>
            <a:off x="6876256" y="1717377"/>
            <a:ext cx="216024" cy="38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45 Rectángulo"/>
          <p:cNvSpPr/>
          <p:nvPr/>
        </p:nvSpPr>
        <p:spPr>
          <a:xfrm>
            <a:off x="5544108" y="4506996"/>
            <a:ext cx="216024" cy="380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46 Rectángulo"/>
          <p:cNvSpPr/>
          <p:nvPr/>
        </p:nvSpPr>
        <p:spPr>
          <a:xfrm>
            <a:off x="5183084" y="3834055"/>
            <a:ext cx="216024" cy="380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47 Rectángulo"/>
          <p:cNvSpPr/>
          <p:nvPr/>
        </p:nvSpPr>
        <p:spPr>
          <a:xfrm>
            <a:off x="7964760" y="2595569"/>
            <a:ext cx="216024" cy="380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48 Rectángulo"/>
          <p:cNvSpPr/>
          <p:nvPr/>
        </p:nvSpPr>
        <p:spPr>
          <a:xfrm>
            <a:off x="8276381" y="3662878"/>
            <a:ext cx="216024" cy="380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49 Rectángulo"/>
          <p:cNvSpPr/>
          <p:nvPr/>
        </p:nvSpPr>
        <p:spPr>
          <a:xfrm>
            <a:off x="5652120" y="2178381"/>
            <a:ext cx="216024" cy="380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50 Rectángulo"/>
          <p:cNvSpPr/>
          <p:nvPr/>
        </p:nvSpPr>
        <p:spPr>
          <a:xfrm>
            <a:off x="5883408" y="1957404"/>
            <a:ext cx="216024" cy="380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51 Rectángulo"/>
          <p:cNvSpPr/>
          <p:nvPr/>
        </p:nvSpPr>
        <p:spPr>
          <a:xfrm>
            <a:off x="7801927" y="2519371"/>
            <a:ext cx="216024" cy="380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52 Rectángulo"/>
          <p:cNvSpPr/>
          <p:nvPr/>
        </p:nvSpPr>
        <p:spPr>
          <a:xfrm>
            <a:off x="5047494" y="3662879"/>
            <a:ext cx="216024" cy="38099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4" name="53 Rectángulo"/>
          <p:cNvSpPr/>
          <p:nvPr/>
        </p:nvSpPr>
        <p:spPr>
          <a:xfrm>
            <a:off x="7560332" y="4207442"/>
            <a:ext cx="216024" cy="38099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5" name="54 Rectángulo"/>
          <p:cNvSpPr/>
          <p:nvPr/>
        </p:nvSpPr>
        <p:spPr>
          <a:xfrm>
            <a:off x="7645969" y="2297517"/>
            <a:ext cx="216024" cy="380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6" name="55 Rectángulo"/>
          <p:cNvSpPr/>
          <p:nvPr/>
        </p:nvSpPr>
        <p:spPr>
          <a:xfrm>
            <a:off x="7452320" y="2235529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7" name="56 Rectángulo"/>
          <p:cNvSpPr/>
          <p:nvPr/>
        </p:nvSpPr>
        <p:spPr>
          <a:xfrm>
            <a:off x="7263484" y="2504376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57 Rectángulo"/>
          <p:cNvSpPr/>
          <p:nvPr/>
        </p:nvSpPr>
        <p:spPr>
          <a:xfrm>
            <a:off x="7980096" y="3235144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58 Rectángulo"/>
          <p:cNvSpPr/>
          <p:nvPr/>
        </p:nvSpPr>
        <p:spPr>
          <a:xfrm>
            <a:off x="7796966" y="2819404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59 Rectángulo"/>
          <p:cNvSpPr/>
          <p:nvPr/>
        </p:nvSpPr>
        <p:spPr>
          <a:xfrm>
            <a:off x="7903969" y="2216479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1" name="60 Rectángulo"/>
          <p:cNvSpPr/>
          <p:nvPr/>
        </p:nvSpPr>
        <p:spPr>
          <a:xfrm>
            <a:off x="8030625" y="2941173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61 Rectángulo"/>
          <p:cNvSpPr/>
          <p:nvPr/>
        </p:nvSpPr>
        <p:spPr>
          <a:xfrm>
            <a:off x="4737319" y="4209231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3" name="62 Rectángulo"/>
          <p:cNvSpPr/>
          <p:nvPr/>
        </p:nvSpPr>
        <p:spPr>
          <a:xfrm>
            <a:off x="5320022" y="2293487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4" name="63 Rectángulo"/>
          <p:cNvSpPr/>
          <p:nvPr/>
        </p:nvSpPr>
        <p:spPr>
          <a:xfrm>
            <a:off x="5750902" y="4228281"/>
            <a:ext cx="216024" cy="380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5" name="64 Rectángulo"/>
          <p:cNvSpPr/>
          <p:nvPr/>
        </p:nvSpPr>
        <p:spPr>
          <a:xfrm>
            <a:off x="7365379" y="4313447"/>
            <a:ext cx="216024" cy="38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273330" y="121196"/>
            <a:ext cx="8475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MX" altLang="es-CL" sz="1400" b="1" dirty="0"/>
              <a:t>Recoger material de propagación del material genético más apropiado y mejorar genéticamente la población</a:t>
            </a:r>
          </a:p>
        </p:txBody>
      </p:sp>
      <p:sp>
        <p:nvSpPr>
          <p:cNvPr id="67" name="1 Título"/>
          <p:cNvSpPr txBox="1">
            <a:spLocks/>
          </p:cNvSpPr>
          <p:nvPr/>
        </p:nvSpPr>
        <p:spPr>
          <a:xfrm>
            <a:off x="467544" y="560621"/>
            <a:ext cx="8291264" cy="600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sz="3600" smtClean="0"/>
              <a:t>Estudio de la variabilidad genética</a:t>
            </a:r>
            <a:endParaRPr lang="es-CL" sz="3600" i="1" dirty="0"/>
          </a:p>
        </p:txBody>
      </p:sp>
    </p:spTree>
    <p:extLst>
      <p:ext uri="{BB962C8B-B14F-4D97-AF65-F5344CB8AC3E}">
        <p14:creationId xmlns:p14="http://schemas.microsoft.com/office/powerpoint/2010/main" val="21610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7" y="4778676"/>
            <a:ext cx="511175" cy="65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91" y="651820"/>
            <a:ext cx="515938" cy="3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290" y="2794302"/>
            <a:ext cx="27305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7787" y="3004645"/>
            <a:ext cx="265113" cy="13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277" y="2930566"/>
            <a:ext cx="317500" cy="2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827" y="2968933"/>
            <a:ext cx="374650" cy="19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225" y="2897491"/>
            <a:ext cx="28733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041" y="740455"/>
            <a:ext cx="427038" cy="25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416" y="1333487"/>
            <a:ext cx="173038" cy="12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457" y="1301737"/>
            <a:ext cx="128587" cy="18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115" y="2148041"/>
            <a:ext cx="100012" cy="33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841" y="799987"/>
            <a:ext cx="273050" cy="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868" y="671619"/>
            <a:ext cx="330200" cy="19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468" y="748350"/>
            <a:ext cx="330200" cy="19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031" y="662354"/>
            <a:ext cx="436562" cy="26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066" y="675589"/>
            <a:ext cx="358775" cy="25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2599" y="811846"/>
            <a:ext cx="290513" cy="14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491" y="658430"/>
            <a:ext cx="387350" cy="20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494" y="727177"/>
            <a:ext cx="379413" cy="22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601" y="621344"/>
            <a:ext cx="249237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58" name="6 CuadroTexto"/>
          <p:cNvSpPr txBox="1">
            <a:spLocks noChangeArrowheads="1"/>
          </p:cNvSpPr>
          <p:nvPr/>
        </p:nvSpPr>
        <p:spPr bwMode="auto">
          <a:xfrm>
            <a:off x="205966" y="1018262"/>
            <a:ext cx="8794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2007: Muestreo </a:t>
            </a: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30 individuos x 9 poblaciones silvestres de &gt; 50 </a:t>
            </a:r>
            <a:r>
              <a:rPr lang="es-CL" altLang="es-CL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maquis; regiones </a:t>
            </a: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s-CL" altLang="es-CL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          </a:t>
            </a:r>
            <a:r>
              <a:rPr lang="es-CL" altLang="es-CL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14359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018" y="651774"/>
            <a:ext cx="706438" cy="33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0" name="Picture 2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116" y="667649"/>
            <a:ext cx="579437" cy="29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1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516" y="716596"/>
            <a:ext cx="517525" cy="23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2" name="Picture 2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3" y="692785"/>
            <a:ext cx="506413" cy="30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3" name="Picture 2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706" y="675585"/>
            <a:ext cx="506412" cy="30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4" name="Picture 2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329" y="1316291"/>
            <a:ext cx="304800" cy="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5" name="Picture 2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466" y="1303062"/>
            <a:ext cx="304800" cy="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6" name="Picture 2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979" y="1320259"/>
            <a:ext cx="304800" cy="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7" name="Picture 3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816" y="1325551"/>
            <a:ext cx="304800" cy="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8" name="Picture 3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316" y="1308353"/>
            <a:ext cx="304800" cy="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9" name="Picture 3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554" y="1316291"/>
            <a:ext cx="304800" cy="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0" name="Picture 3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866" y="1325551"/>
            <a:ext cx="304800" cy="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1" name="Picture 3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791" y="1316291"/>
            <a:ext cx="304800" cy="1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2" name="Picture 36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02" y="2158627"/>
            <a:ext cx="515938" cy="32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3" name="Picture 3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664" y="1580873"/>
            <a:ext cx="2066925" cy="2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4" name="Picture 3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041" y="1580873"/>
            <a:ext cx="2203450" cy="2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5" name="Picture 39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476" y="1596748"/>
            <a:ext cx="2117725" cy="2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6" name="7 CuadroTexto"/>
          <p:cNvSpPr txBox="1">
            <a:spLocks noChangeArrowheads="1"/>
          </p:cNvSpPr>
          <p:nvPr/>
        </p:nvSpPr>
        <p:spPr bwMode="auto">
          <a:xfrm>
            <a:off x="165202" y="1849420"/>
            <a:ext cx="8921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 las 10 mejores plantas de cada macal, propagación por estacas                                          </a:t>
            </a:r>
          </a:p>
        </p:txBody>
      </p:sp>
      <p:pic>
        <p:nvPicPr>
          <p:cNvPr id="14377" name="Picture 40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127" y="2158624"/>
            <a:ext cx="96838" cy="33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8" name="Picture 41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975" y="2150688"/>
            <a:ext cx="96837" cy="33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9" name="Picture 42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448" y="2148041"/>
            <a:ext cx="96837" cy="33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0" name="Picture 43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650" y="2158624"/>
            <a:ext cx="96837" cy="33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1" name="Picture 4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715" y="2138779"/>
            <a:ext cx="487362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2" name="Picture 4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515" y="2138779"/>
            <a:ext cx="487362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3" name="Picture 4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7015" y="2150688"/>
            <a:ext cx="487362" cy="33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4" name="Picture 4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162" y="2158624"/>
            <a:ext cx="487363" cy="33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5" name="Picture 4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465" y="2153331"/>
            <a:ext cx="487362" cy="33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6" name="Picture 49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5690" y="2153331"/>
            <a:ext cx="487362" cy="33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7" name="Picture 5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987" y="2170529"/>
            <a:ext cx="487363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8" name="Picture 51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860" y="2175823"/>
            <a:ext cx="487363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9" name="8 CuadroTexto"/>
          <p:cNvSpPr txBox="1">
            <a:spLocks noChangeArrowheads="1"/>
          </p:cNvSpPr>
          <p:nvPr/>
        </p:nvSpPr>
        <p:spPr bwMode="auto">
          <a:xfrm>
            <a:off x="155677" y="2561468"/>
            <a:ext cx="8921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2009: ensayo </a:t>
            </a:r>
            <a:r>
              <a:rPr lang="es-CL" altLang="es-CL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clonal</a:t>
            </a: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Estación Experimental </a:t>
            </a:r>
            <a:r>
              <a:rPr lang="es-CL" altLang="es-CL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Panguilemo</a:t>
            </a: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(Universidad de Talca)</a:t>
            </a:r>
          </a:p>
        </p:txBody>
      </p:sp>
      <p:pic>
        <p:nvPicPr>
          <p:cNvPr id="14390" name="Picture 52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952" y="2855823"/>
            <a:ext cx="528638" cy="32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1" name="Picture 5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91" y="1352006"/>
            <a:ext cx="539750" cy="33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2" name="Picture 54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262" y="2785041"/>
            <a:ext cx="1463675" cy="36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3" name="Picture 5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0937" y="2785041"/>
            <a:ext cx="1463675" cy="36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4" name="Picture 56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550" y="2785041"/>
            <a:ext cx="1463675" cy="36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95" name="9 CuadroTexto"/>
          <p:cNvSpPr txBox="1">
            <a:spLocks noChangeArrowheads="1"/>
          </p:cNvSpPr>
          <p:nvPr/>
        </p:nvSpPr>
        <p:spPr bwMode="auto">
          <a:xfrm>
            <a:off x="180975" y="3190468"/>
            <a:ext cx="8756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2012: Establecimiento de  45 clones x 5 plantas en 5 lugares   (Proyecto FONDEF D10I1252)                       </a:t>
            </a:r>
            <a:r>
              <a:rPr lang="es-CL" altLang="es-CL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alt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96" name="Picture 57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3485421"/>
            <a:ext cx="528638" cy="33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7" name="Picture 58"/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3473920"/>
            <a:ext cx="481012" cy="16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8" name="Picture 59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663" y="3639283"/>
            <a:ext cx="476250" cy="16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9" name="Picture 60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3809943"/>
            <a:ext cx="476250" cy="16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0" name="Picture 61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613" y="3503026"/>
            <a:ext cx="476250" cy="16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1" name="Picture 62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138" y="3657807"/>
            <a:ext cx="476250" cy="16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2" name="Picture 63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138" y="3809943"/>
            <a:ext cx="476250" cy="16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3" name="Picture 64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175" y="3475246"/>
            <a:ext cx="941388" cy="6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4" name="Picture 65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6154" y="3469950"/>
            <a:ext cx="9747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5" name="Picture 6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185" y="3468633"/>
            <a:ext cx="974725" cy="6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06" name="Picture 67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3483180"/>
            <a:ext cx="787400" cy="41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07" name="10 CuadroTexto"/>
          <p:cNvSpPr txBox="1">
            <a:spLocks noChangeArrowheads="1"/>
          </p:cNvSpPr>
          <p:nvPr/>
        </p:nvSpPr>
        <p:spPr bwMode="auto">
          <a:xfrm>
            <a:off x="142875" y="4450459"/>
            <a:ext cx="8769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900113" indent="-900113">
              <a:spcBef>
                <a:spcPct val="0"/>
              </a:spcBef>
              <a:buFontTx/>
              <a:buNone/>
            </a:pPr>
            <a:r>
              <a:rPr lang="es-CL" altLang="es-C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2013/14: Evaluación de producción frutal 2ª temporada: factores de rendimiento, calidad y distribución de bayas (Proyecto FONDEF D10I1252)</a:t>
            </a:r>
          </a:p>
        </p:txBody>
      </p:sp>
      <p:sp>
        <p:nvSpPr>
          <p:cNvPr id="14408" name="12 CuadroTexto"/>
          <p:cNvSpPr txBox="1">
            <a:spLocks noChangeArrowheads="1"/>
          </p:cNvSpPr>
          <p:nvPr/>
        </p:nvSpPr>
        <p:spPr bwMode="auto">
          <a:xfrm>
            <a:off x="1143025" y="5381574"/>
            <a:ext cx="4896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 7-10 clones “favoritos”</a:t>
            </a:r>
          </a:p>
        </p:txBody>
      </p:sp>
      <p:sp>
        <p:nvSpPr>
          <p:cNvPr id="18" name="17 Flecha abajo"/>
          <p:cNvSpPr/>
          <p:nvPr/>
        </p:nvSpPr>
        <p:spPr>
          <a:xfrm>
            <a:off x="3019425" y="5007306"/>
            <a:ext cx="474662" cy="395552"/>
          </a:xfrm>
          <a:prstGeom prst="downArrow">
            <a:avLst>
              <a:gd name="adj1" fmla="val 50000"/>
              <a:gd name="adj2" fmla="val 33923"/>
            </a:avLst>
          </a:prstGeom>
          <a:solidFill>
            <a:srgbClr val="99FF66">
              <a:alpha val="20000"/>
            </a:srgb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b="1">
              <a:ln w="18000">
                <a:solidFill>
                  <a:srgbClr val="FEB80A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085056" y="4150719"/>
            <a:ext cx="5695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1200" i="1" dirty="0">
                <a:solidFill>
                  <a:prstClr val="white">
                    <a:lumMod val="50000"/>
                  </a:prstClr>
                </a:solidFill>
              </a:rPr>
              <a:t>Curicó                     </a:t>
            </a:r>
            <a:r>
              <a:rPr lang="es-CL" sz="1200" i="1" dirty="0" smtClean="0">
                <a:solidFill>
                  <a:prstClr val="white">
                    <a:lumMod val="50000"/>
                  </a:prstClr>
                </a:solidFill>
              </a:rPr>
              <a:t>         </a:t>
            </a:r>
            <a:r>
              <a:rPr lang="es-CL" sz="1200" i="1" dirty="0">
                <a:solidFill>
                  <a:prstClr val="white">
                    <a:lumMod val="50000"/>
                  </a:prstClr>
                </a:solidFill>
              </a:rPr>
              <a:t>Talca               </a:t>
            </a:r>
            <a:r>
              <a:rPr lang="es-CL" sz="1200" i="1" dirty="0" smtClean="0">
                <a:solidFill>
                  <a:prstClr val="white">
                    <a:lumMod val="50000"/>
                  </a:prstClr>
                </a:solidFill>
              </a:rPr>
              <a:t>           </a:t>
            </a:r>
            <a:r>
              <a:rPr lang="es-CL" sz="1200" i="1" dirty="0">
                <a:solidFill>
                  <a:prstClr val="white">
                    <a:lumMod val="50000"/>
                  </a:prstClr>
                </a:solidFill>
              </a:rPr>
              <a:t>Chillán                </a:t>
            </a:r>
            <a:r>
              <a:rPr lang="es-CL" sz="1200" i="1" dirty="0" err="1">
                <a:solidFill>
                  <a:prstClr val="white">
                    <a:lumMod val="50000"/>
                  </a:prstClr>
                </a:solidFill>
              </a:rPr>
              <a:t>Panguipulli</a:t>
            </a:r>
            <a:r>
              <a:rPr lang="es-CL" sz="1200" i="1" dirty="0">
                <a:solidFill>
                  <a:prstClr val="white">
                    <a:lumMod val="50000"/>
                  </a:prstClr>
                </a:solidFill>
              </a:rPr>
              <a:t>         </a:t>
            </a:r>
            <a:r>
              <a:rPr lang="es-CL" sz="1200" i="1" dirty="0" smtClean="0">
                <a:solidFill>
                  <a:prstClr val="white">
                    <a:lumMod val="50000"/>
                  </a:prstClr>
                </a:solidFill>
              </a:rPr>
              <a:t>          </a:t>
            </a:r>
            <a:r>
              <a:rPr lang="es-CL" sz="1200" i="1" dirty="0">
                <a:solidFill>
                  <a:prstClr val="white">
                    <a:lumMod val="50000"/>
                  </a:prstClr>
                </a:solidFill>
              </a:rPr>
              <a:t>Osorno </a:t>
            </a:r>
            <a:endParaRPr lang="es-CL" i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416" name="Picture 2" descr="C:\Users\Usuario\Pictures\Registro variedades\219\Panguilemo ensayo clonal\P1060275 kl.jp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560" y="5107737"/>
            <a:ext cx="487363" cy="54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7" name="Picture 3" descr="C:\Users\Usuario\Pictures\Registro variedades\617\Panguilemo ensayo clonal\P1060262 kl.jpg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292" y="5114345"/>
            <a:ext cx="1049337" cy="52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8" name="Picture 4" descr="C:\Users\Usuario\Pictures\Registro variedades\312\Panguilemo ensayo cllonal\P1060270 kl.jpg"/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360" y="5114351"/>
            <a:ext cx="862013" cy="53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1 Título"/>
          <p:cNvSpPr txBox="1">
            <a:spLocks/>
          </p:cNvSpPr>
          <p:nvPr/>
        </p:nvSpPr>
        <p:spPr>
          <a:xfrm>
            <a:off x="444500" y="210393"/>
            <a:ext cx="8229600" cy="60282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altLang="es-CL" sz="2400" b="1" u="sng" dirty="0" smtClean="0">
                <a:solidFill>
                  <a:schemeClr val="accent5">
                    <a:lumMod val="50000"/>
                  </a:schemeClr>
                </a:solidFill>
              </a:rPr>
              <a:t>Domesticación de </a:t>
            </a:r>
            <a:r>
              <a:rPr lang="es-CL" altLang="es-CL" sz="2400" b="1" i="1" u="sng" dirty="0" err="1" smtClean="0">
                <a:solidFill>
                  <a:schemeClr val="accent5">
                    <a:lumMod val="50000"/>
                  </a:schemeClr>
                </a:solidFill>
              </a:rPr>
              <a:t>Aristotelia</a:t>
            </a:r>
            <a:r>
              <a:rPr lang="es-CL" altLang="es-CL" sz="2400" b="1" i="1" u="sng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CL" altLang="es-CL" sz="2400" b="1" i="1" u="sng" dirty="0" err="1" smtClean="0">
                <a:solidFill>
                  <a:schemeClr val="accent5">
                    <a:lumMod val="50000"/>
                  </a:schemeClr>
                </a:solidFill>
              </a:rPr>
              <a:t>chilensis</a:t>
            </a:r>
            <a:endParaRPr lang="es-CL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9" name="78 Rectángulo"/>
          <p:cNvSpPr/>
          <p:nvPr/>
        </p:nvSpPr>
        <p:spPr>
          <a:xfrm>
            <a:off x="321733" y="0"/>
            <a:ext cx="8475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MX" altLang="es-CL" sz="1400" b="1" dirty="0"/>
              <a:t>Recoger material de propagación del material genético más apropiado y mejorar genéticamente la población</a:t>
            </a:r>
          </a:p>
        </p:txBody>
      </p:sp>
    </p:spTree>
    <p:extLst>
      <p:ext uri="{BB962C8B-B14F-4D97-AF65-F5344CB8AC3E}">
        <p14:creationId xmlns:p14="http://schemas.microsoft.com/office/powerpoint/2010/main" val="24310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LUNA NUEVA</a:t>
            </a:r>
            <a:endParaRPr lang="es-CL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/>
          <a:stretch/>
        </p:blipFill>
        <p:spPr>
          <a:xfrm>
            <a:off x="0" y="3272450"/>
            <a:ext cx="3189040" cy="2340260"/>
          </a:xfrm>
        </p:spPr>
      </p:pic>
      <p:pic>
        <p:nvPicPr>
          <p:cNvPr id="7" name="6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r="15667"/>
          <a:stretch/>
        </p:blipFill>
        <p:spPr>
          <a:xfrm>
            <a:off x="3379" y="137198"/>
            <a:ext cx="1553378" cy="3000333"/>
          </a:xfr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89" y="4952896"/>
            <a:ext cx="1472891" cy="69003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952893"/>
            <a:ext cx="586788" cy="69003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8" y="4952897"/>
            <a:ext cx="1114625" cy="690038"/>
          </a:xfrm>
          <a:prstGeom prst="rect">
            <a:avLst/>
          </a:prstGeom>
        </p:spPr>
      </p:pic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647440"/>
              </p:ext>
            </p:extLst>
          </p:nvPr>
        </p:nvGraphicFramePr>
        <p:xfrm>
          <a:off x="3923928" y="1177316"/>
          <a:ext cx="4426995" cy="3704428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1656184"/>
                <a:gridCol w="2770811"/>
              </a:tblGrid>
              <a:tr h="4434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b="0" dirty="0">
                          <a:effectLst/>
                        </a:rPr>
                        <a:t>Vigor</a:t>
                      </a:r>
                      <a:endParaRPr lang="es-CL" sz="1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b="0" dirty="0">
                          <a:effectLst/>
                        </a:rPr>
                        <a:t>Bajo</a:t>
                      </a:r>
                      <a:endParaRPr lang="es-CL" sz="1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67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b="0" dirty="0">
                          <a:effectLst/>
                        </a:rPr>
                        <a:t>Precocidad</a:t>
                      </a:r>
                      <a:endParaRPr lang="es-CL" sz="1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dirty="0">
                          <a:effectLst/>
                        </a:rPr>
                        <a:t>Muy precoz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34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b="0" dirty="0">
                          <a:effectLst/>
                        </a:rPr>
                        <a:t>Fecha de floración</a:t>
                      </a:r>
                      <a:endParaRPr lang="es-CL" sz="1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dirty="0">
                          <a:effectLst/>
                        </a:rPr>
                        <a:t>Inicio </a:t>
                      </a:r>
                      <a:r>
                        <a:rPr lang="es-ES" sz="1700" dirty="0" smtClean="0">
                          <a:effectLst/>
                        </a:rPr>
                        <a:t>de </a:t>
                      </a:r>
                      <a:r>
                        <a:rPr lang="es-ES" sz="1700" dirty="0">
                          <a:effectLst/>
                        </a:rPr>
                        <a:t>octubre </a:t>
                      </a:r>
                      <a:r>
                        <a:rPr lang="es-ES" sz="1700" dirty="0" smtClean="0">
                          <a:effectLst/>
                        </a:rPr>
                        <a:t>(</a:t>
                      </a:r>
                      <a:r>
                        <a:rPr lang="es-ES" sz="1700" dirty="0">
                          <a:effectLst/>
                        </a:rPr>
                        <a:t>Zona Centro Sur)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34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b="0">
                          <a:effectLst/>
                        </a:rPr>
                        <a:t>Tamaño de fruto</a:t>
                      </a:r>
                      <a:endParaRPr lang="es-CL" sz="1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dirty="0">
                          <a:effectLst/>
                        </a:rPr>
                        <a:t>Mediano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436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b="0" dirty="0">
                          <a:effectLst/>
                        </a:rPr>
                        <a:t>Madurez</a:t>
                      </a:r>
                      <a:endParaRPr lang="es-CL" sz="1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dirty="0">
                          <a:effectLst/>
                        </a:rPr>
                        <a:t>Mediados de diciembre (Región del Maule)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8195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b="0" dirty="0">
                          <a:effectLst/>
                        </a:rPr>
                        <a:t>Entrada en producción</a:t>
                      </a:r>
                      <a:endParaRPr lang="es-CL" sz="1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dirty="0" smtClean="0">
                          <a:effectLst/>
                        </a:rPr>
                        <a:t>En zona Centro Sur</a:t>
                      </a:r>
                      <a:r>
                        <a:rPr lang="es-ES" sz="1700" baseline="0" dirty="0" smtClean="0">
                          <a:effectLst/>
                        </a:rPr>
                        <a:t> a</a:t>
                      </a:r>
                      <a:r>
                        <a:rPr lang="es-ES" sz="1700" dirty="0" smtClean="0">
                          <a:effectLst/>
                        </a:rPr>
                        <a:t> </a:t>
                      </a:r>
                      <a:r>
                        <a:rPr lang="es-ES" sz="1700" dirty="0">
                          <a:effectLst/>
                        </a:rPr>
                        <a:t>partir del 2° </a:t>
                      </a:r>
                      <a:r>
                        <a:rPr lang="es-ES" sz="1700" dirty="0" smtClean="0">
                          <a:effectLst/>
                        </a:rPr>
                        <a:t>año </a:t>
                      </a:r>
                      <a:r>
                        <a:rPr lang="es-ES" sz="1700" dirty="0">
                          <a:effectLst/>
                        </a:rPr>
                        <a:t>plantas </a:t>
                      </a:r>
                      <a:r>
                        <a:rPr lang="es-ES" sz="1700" dirty="0" smtClean="0">
                          <a:effectLst/>
                        </a:rPr>
                        <a:t>provenientes </a:t>
                      </a:r>
                      <a:r>
                        <a:rPr lang="es-ES" sz="1700" dirty="0">
                          <a:effectLst/>
                        </a:rPr>
                        <a:t>de </a:t>
                      </a:r>
                      <a:r>
                        <a:rPr lang="es-ES" sz="1700" dirty="0" smtClean="0">
                          <a:effectLst/>
                        </a:rPr>
                        <a:t>estacas</a:t>
                      </a:r>
                      <a:r>
                        <a:rPr lang="es-ES" sz="1700" baseline="0" dirty="0" smtClean="0">
                          <a:effectLst/>
                        </a:rPr>
                        <a:t> enraizadas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293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b="0" dirty="0">
                          <a:effectLst/>
                        </a:rPr>
                        <a:t>Zona </a:t>
                      </a:r>
                      <a:r>
                        <a:rPr lang="es-ES" sz="1700" b="0" dirty="0" smtClean="0">
                          <a:effectLst/>
                        </a:rPr>
                        <a:t>geográfica</a:t>
                      </a:r>
                      <a:endParaRPr lang="es-CL" sz="1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s-ES" sz="1700" dirty="0">
                          <a:effectLst/>
                        </a:rPr>
                        <a:t>Zona Centro Sur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1622"/>
            <a:ext cx="2016224" cy="308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5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8064" y="1257322"/>
            <a:ext cx="3783905" cy="952500"/>
          </a:xfrm>
        </p:spPr>
        <p:txBody>
          <a:bodyPr/>
          <a:lstStyle/>
          <a:p>
            <a:r>
              <a:rPr lang="es-CL" dirty="0" smtClean="0"/>
              <a:t>MORENA</a:t>
            </a:r>
            <a:endParaRPr lang="es-CL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954693"/>
            <a:ext cx="4032445" cy="2760307"/>
          </a:xfrm>
        </p:spPr>
      </p:pic>
      <p:graphicFrame>
        <p:nvGraphicFramePr>
          <p:cNvPr id="9" name="8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6386824"/>
              </p:ext>
            </p:extLst>
          </p:nvPr>
        </p:nvGraphicFramePr>
        <p:xfrm>
          <a:off x="4609645" y="2497460"/>
          <a:ext cx="3765012" cy="2979420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1565283"/>
                <a:gridCol w="2199729"/>
              </a:tblGrid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Vigor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b="0" dirty="0">
                          <a:effectLst/>
                        </a:rPr>
                        <a:t>Medio</a:t>
                      </a:r>
                      <a:endParaRPr lang="es-CL" sz="1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Precocidad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Medio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</a:tr>
              <a:tr h="58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Fecha de floración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Mediados de octubre </a:t>
                      </a:r>
                      <a:endParaRPr lang="es-ES" sz="17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 smtClean="0">
                          <a:effectLst/>
                        </a:rPr>
                        <a:t>(</a:t>
                      </a:r>
                      <a:r>
                        <a:rPr lang="es-ES" sz="1700" dirty="0">
                          <a:effectLst/>
                        </a:rPr>
                        <a:t>Zona Centro Sur)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>
                          <a:effectLst/>
                        </a:rPr>
                        <a:t>Tamaño de fruto</a:t>
                      </a:r>
                      <a:endParaRPr lang="es-CL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Mediano-grande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</a:tr>
              <a:tr h="58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Madurez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Fines de diciembre </a:t>
                      </a:r>
                      <a:endParaRPr lang="es-ES" sz="17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 smtClean="0">
                          <a:effectLst/>
                        </a:rPr>
                        <a:t>(</a:t>
                      </a:r>
                      <a:r>
                        <a:rPr lang="es-ES" sz="1700" dirty="0">
                          <a:effectLst/>
                        </a:rPr>
                        <a:t>VII Región)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</a:tr>
              <a:tr h="58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Entrada en producción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En la zona Centro Sur a partir del 2° </a:t>
                      </a:r>
                      <a:r>
                        <a:rPr lang="es-ES" sz="1700" dirty="0" smtClean="0">
                          <a:effectLst/>
                        </a:rPr>
                        <a:t>año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>
                          <a:effectLst/>
                        </a:rPr>
                        <a:t>Zona geográfica</a:t>
                      </a:r>
                      <a:endParaRPr lang="es-CL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700" dirty="0">
                          <a:effectLst/>
                        </a:rPr>
                        <a:t>Zona Centro Sur</a:t>
                      </a:r>
                      <a:endParaRPr lang="es-CL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062" marR="30062" marT="0" marB="0" anchor="ctr"/>
                </a:tc>
              </a:tr>
            </a:tbl>
          </a:graphicData>
        </a:graphic>
      </p:graphicFrame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91" y="380690"/>
            <a:ext cx="1472891" cy="69003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38" y="380687"/>
            <a:ext cx="586788" cy="69003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99" y="380690"/>
            <a:ext cx="1114625" cy="69003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7"/>
          <a:stretch/>
        </p:blipFill>
        <p:spPr bwMode="auto">
          <a:xfrm>
            <a:off x="258554" y="0"/>
            <a:ext cx="4032448" cy="289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8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000" y="1237320"/>
            <a:ext cx="7921432" cy="952500"/>
          </a:xfrm>
        </p:spPr>
        <p:txBody>
          <a:bodyPr/>
          <a:lstStyle/>
          <a:p>
            <a:pPr algn="r"/>
            <a:r>
              <a:rPr lang="es-CL" dirty="0" smtClean="0"/>
              <a:t>PERLA NEGRA</a:t>
            </a:r>
            <a:endParaRPr lang="es-CL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98922"/>
              </p:ext>
            </p:extLst>
          </p:nvPr>
        </p:nvGraphicFramePr>
        <p:xfrm>
          <a:off x="4932040" y="2283934"/>
          <a:ext cx="3816424" cy="3039638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1458472"/>
                <a:gridCol w="2357952"/>
              </a:tblGrid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b="0" dirty="0">
                          <a:effectLst/>
                        </a:rPr>
                        <a:t>Vigor</a:t>
                      </a:r>
                      <a:endParaRPr lang="es-CL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b="0" dirty="0">
                          <a:effectLst/>
                        </a:rPr>
                        <a:t>Medio-bajo</a:t>
                      </a:r>
                      <a:endParaRPr lang="es-CL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19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b="0" dirty="0">
                          <a:effectLst/>
                        </a:rPr>
                        <a:t>Precocidad</a:t>
                      </a:r>
                      <a:endParaRPr lang="es-CL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dirty="0">
                          <a:effectLst/>
                        </a:rPr>
                        <a:t>Medio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b="0" dirty="0">
                          <a:effectLst/>
                        </a:rPr>
                        <a:t>Fecha de floración</a:t>
                      </a:r>
                      <a:endParaRPr lang="es-CL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dirty="0">
                          <a:effectLst/>
                        </a:rPr>
                        <a:t>Fines de octubre </a:t>
                      </a:r>
                      <a:r>
                        <a:rPr lang="es-ES" sz="1600" dirty="0" smtClean="0">
                          <a:effectLst/>
                        </a:rPr>
                        <a:t>(Centro </a:t>
                      </a:r>
                      <a:r>
                        <a:rPr lang="es-ES" sz="1600" dirty="0">
                          <a:effectLst/>
                        </a:rPr>
                        <a:t>Sur) hasta mediados de noviembre (Zona Sur)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34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b="0" dirty="0">
                          <a:effectLst/>
                        </a:rPr>
                        <a:t>Tamaño de fruto</a:t>
                      </a:r>
                      <a:endParaRPr lang="es-CL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dirty="0">
                          <a:effectLst/>
                        </a:rPr>
                        <a:t>Grande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82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b="0" dirty="0">
                          <a:effectLst/>
                        </a:rPr>
                        <a:t>Madurez</a:t>
                      </a:r>
                      <a:endParaRPr lang="es-CL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Dic-ene (Centro-Sur</a:t>
                      </a:r>
                      <a:r>
                        <a:rPr lang="es-ES" sz="1600" dirty="0">
                          <a:effectLst/>
                        </a:rPr>
                        <a:t>) </a:t>
                      </a:r>
                      <a:r>
                        <a:rPr lang="es-ES" sz="1600" dirty="0" smtClean="0">
                          <a:effectLst/>
                        </a:rPr>
                        <a:t>hasta fines </a:t>
                      </a:r>
                      <a:r>
                        <a:rPr lang="es-ES" sz="1600" dirty="0">
                          <a:effectLst/>
                        </a:rPr>
                        <a:t>de febrero (Sur)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82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b="0" dirty="0">
                          <a:effectLst/>
                        </a:rPr>
                        <a:t>Entrada en producción</a:t>
                      </a:r>
                      <a:endParaRPr lang="es-CL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dirty="0">
                          <a:effectLst/>
                        </a:rPr>
                        <a:t>A partir del 3</a:t>
                      </a:r>
                      <a:r>
                        <a:rPr lang="es-ES" sz="1600" baseline="30000" dirty="0">
                          <a:effectLst/>
                        </a:rPr>
                        <a:t>er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smtClean="0">
                          <a:effectLst/>
                        </a:rPr>
                        <a:t>año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82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b="0" dirty="0">
                          <a:effectLst/>
                        </a:rPr>
                        <a:t>Zona geográfica </a:t>
                      </a:r>
                      <a:endParaRPr lang="es-CL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" sz="1600" dirty="0">
                          <a:effectLst/>
                        </a:rPr>
                        <a:t>Zona Sur</a:t>
                      </a:r>
                      <a:endParaRPr lang="es-C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24" y="245810"/>
            <a:ext cx="1472891" cy="690039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71" y="245808"/>
            <a:ext cx="586788" cy="69003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32" y="245811"/>
            <a:ext cx="1114625" cy="69003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"/>
            <a:ext cx="3960440" cy="570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2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5" y="1775360"/>
            <a:ext cx="6694508" cy="1802220"/>
          </a:xfrm>
        </p:spPr>
        <p:txBody>
          <a:bodyPr>
            <a:noAutofit/>
          </a:bodyPr>
          <a:lstStyle/>
          <a:p>
            <a:r>
              <a:rPr lang="es-CL" sz="4800" dirty="0" smtClean="0"/>
              <a:t>Cómo lograr rendimientos seguros y estándares de calidad para estas variedades?</a:t>
            </a:r>
            <a:endParaRPr lang="es-CL" sz="4800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1371601" y="4057633"/>
            <a:ext cx="5504656" cy="64136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CL" sz="2800" b="1" dirty="0" smtClean="0">
                <a:solidFill>
                  <a:srgbClr val="160131"/>
                </a:solidFill>
              </a:rPr>
              <a:t>Estudios de Cultivo</a:t>
            </a:r>
            <a:endParaRPr lang="es-CL" sz="2800" b="1" dirty="0">
              <a:solidFill>
                <a:srgbClr val="16013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4" y="1766"/>
            <a:ext cx="1444625" cy="571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7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4160" y="553244"/>
            <a:ext cx="8229600" cy="708422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 smtClean="0"/>
              <a:t>Propagación</a:t>
            </a:r>
            <a:endParaRPr lang="es-CL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t="15873" r="36496"/>
          <a:stretch/>
        </p:blipFill>
        <p:spPr>
          <a:xfrm>
            <a:off x="395536" y="1489349"/>
            <a:ext cx="2029148" cy="387349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1" t="19140" r="33710" b="3468"/>
          <a:stretch/>
        </p:blipFill>
        <p:spPr>
          <a:xfrm>
            <a:off x="2452132" y="1489348"/>
            <a:ext cx="2055632" cy="387349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12741"/>
          <a:stretch/>
        </p:blipFill>
        <p:spPr>
          <a:xfrm>
            <a:off x="4626865" y="1489347"/>
            <a:ext cx="4080599" cy="3834107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23528" y="11930"/>
            <a:ext cx="4111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s-MX" altLang="es-CL" b="1" dirty="0"/>
              <a:t>Encontrar la mejor forma de propagación</a:t>
            </a:r>
          </a:p>
        </p:txBody>
      </p:sp>
    </p:spTree>
    <p:extLst>
      <p:ext uri="{BB962C8B-B14F-4D97-AF65-F5344CB8AC3E}">
        <p14:creationId xmlns:p14="http://schemas.microsoft.com/office/powerpoint/2010/main" val="163897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708422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 smtClean="0"/>
              <a:t>Propagación </a:t>
            </a:r>
            <a:r>
              <a:rPr lang="es-CL" i="1" dirty="0" smtClean="0"/>
              <a:t>in vitro</a:t>
            </a:r>
            <a:endParaRPr lang="es-CL" i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r="-2780"/>
          <a:stretch/>
        </p:blipFill>
        <p:spPr>
          <a:xfrm>
            <a:off x="281264" y="1129308"/>
            <a:ext cx="2346520" cy="1994053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79512" y="5154309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prstClr val="black"/>
                </a:solidFill>
              </a:rPr>
              <a:t>Proyecto FONDEF “Efecto de factores determinantes en la </a:t>
            </a:r>
            <a:r>
              <a:rPr lang="es-CL" sz="1400" dirty="0" err="1">
                <a:solidFill>
                  <a:prstClr val="black"/>
                </a:solidFill>
              </a:rPr>
              <a:t>micropropagación</a:t>
            </a:r>
            <a:r>
              <a:rPr lang="es-CL" sz="1400" dirty="0">
                <a:solidFill>
                  <a:prstClr val="black"/>
                </a:solidFill>
              </a:rPr>
              <a:t> de clones seleccionados de maqui (</a:t>
            </a:r>
            <a:r>
              <a:rPr lang="es-CL" sz="1400" i="1" dirty="0" err="1">
                <a:solidFill>
                  <a:prstClr val="black"/>
                </a:solidFill>
              </a:rPr>
              <a:t>Aristotelia</a:t>
            </a:r>
            <a:r>
              <a:rPr lang="es-CL" sz="1400" i="1" dirty="0">
                <a:solidFill>
                  <a:prstClr val="black"/>
                </a:solidFill>
              </a:rPr>
              <a:t> </a:t>
            </a:r>
            <a:r>
              <a:rPr lang="es-CL" sz="1400" i="1" dirty="0" err="1">
                <a:solidFill>
                  <a:prstClr val="black"/>
                </a:solidFill>
              </a:rPr>
              <a:t>chilensis</a:t>
            </a:r>
            <a:r>
              <a:rPr lang="es-CL" sz="1400" dirty="0">
                <a:solidFill>
                  <a:prstClr val="black"/>
                </a:solidFill>
              </a:rPr>
              <a:t>) para el desarrollo de un protocolo eficiente de multiplicación in vitro</a:t>
            </a:r>
            <a:r>
              <a:rPr lang="es-CL" sz="1400" dirty="0" smtClean="0">
                <a:solidFill>
                  <a:prstClr val="black"/>
                </a:solidFill>
              </a:rPr>
              <a:t>” ID14I10108 y 20108</a:t>
            </a:r>
            <a:endParaRPr lang="es-CL" sz="1400" dirty="0">
              <a:solidFill>
                <a:prstClr val="black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/>
          <a:stretch/>
        </p:blipFill>
        <p:spPr>
          <a:xfrm>
            <a:off x="6537960" y="1129309"/>
            <a:ext cx="2526461" cy="4011936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3" r="3516" b="53422"/>
          <a:stretch/>
        </p:blipFill>
        <p:spPr>
          <a:xfrm>
            <a:off x="2699792" y="1129308"/>
            <a:ext cx="3696529" cy="199405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4" y="3378667"/>
            <a:ext cx="2346520" cy="175914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b="15610"/>
          <a:stretch/>
        </p:blipFill>
        <p:spPr>
          <a:xfrm rot="5400000">
            <a:off x="2574821" y="3517171"/>
            <a:ext cx="1762107" cy="151216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34045" r="17006" b="15110"/>
          <a:stretch/>
        </p:blipFill>
        <p:spPr>
          <a:xfrm>
            <a:off x="4318612" y="3390547"/>
            <a:ext cx="2077708" cy="1747269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323528" y="11930"/>
            <a:ext cx="4111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s-MX" altLang="es-CL" b="1" dirty="0"/>
              <a:t>Encontrar la mejor forma de propagación</a:t>
            </a:r>
          </a:p>
        </p:txBody>
      </p:sp>
    </p:spTree>
    <p:extLst>
      <p:ext uri="{BB962C8B-B14F-4D97-AF65-F5344CB8AC3E}">
        <p14:creationId xmlns:p14="http://schemas.microsoft.com/office/powerpoint/2010/main" val="13651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5"/>
          <a:stretch/>
        </p:blipFill>
        <p:spPr bwMode="auto">
          <a:xfrm>
            <a:off x="827584" y="3576486"/>
            <a:ext cx="7234710" cy="157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2" y="5133644"/>
            <a:ext cx="8532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 smtClean="0">
                <a:solidFill>
                  <a:prstClr val="black"/>
                </a:solidFill>
              </a:rPr>
              <a:t>H. </a:t>
            </a:r>
            <a:r>
              <a:rPr lang="es-CL" sz="1400" dirty="0" err="1" smtClean="0">
                <a:solidFill>
                  <a:prstClr val="black"/>
                </a:solidFill>
              </a:rPr>
              <a:t>Vogel</a:t>
            </a:r>
            <a:r>
              <a:rPr lang="es-CL" sz="1400" dirty="0" smtClean="0">
                <a:solidFill>
                  <a:prstClr val="black"/>
                </a:solidFill>
              </a:rPr>
              <a:t>, P. </a:t>
            </a:r>
            <a:r>
              <a:rPr lang="es-CL" sz="1400" dirty="0" err="1" smtClean="0">
                <a:solidFill>
                  <a:prstClr val="black"/>
                </a:solidFill>
              </a:rPr>
              <a:t>Peñailillo</a:t>
            </a:r>
            <a:r>
              <a:rPr lang="es-CL" sz="1400" dirty="0" smtClean="0">
                <a:solidFill>
                  <a:prstClr val="black"/>
                </a:solidFill>
              </a:rPr>
              <a:t>, U. </a:t>
            </a:r>
            <a:r>
              <a:rPr lang="es-CL" sz="1400" dirty="0" err="1" smtClean="0">
                <a:solidFill>
                  <a:prstClr val="black"/>
                </a:solidFill>
              </a:rPr>
              <a:t>Doll</a:t>
            </a:r>
            <a:r>
              <a:rPr lang="es-CL" sz="1400" dirty="0" smtClean="0">
                <a:solidFill>
                  <a:prstClr val="black"/>
                </a:solidFill>
              </a:rPr>
              <a:t>, G. Contreras, G. </a:t>
            </a:r>
            <a:r>
              <a:rPr lang="es-CL" sz="1400" dirty="0" err="1" smtClean="0">
                <a:solidFill>
                  <a:prstClr val="black"/>
                </a:solidFill>
              </a:rPr>
              <a:t>Catenacci</a:t>
            </a:r>
            <a:r>
              <a:rPr lang="es-CL" sz="1400" dirty="0" smtClean="0">
                <a:solidFill>
                  <a:prstClr val="black"/>
                </a:solidFill>
              </a:rPr>
              <a:t>, B. González (2014) Maqui (</a:t>
            </a:r>
            <a:r>
              <a:rPr lang="es-CL" sz="1400" i="1" dirty="0" err="1" smtClean="0">
                <a:solidFill>
                  <a:prstClr val="black"/>
                </a:solidFill>
              </a:rPr>
              <a:t>Aristotelia</a:t>
            </a:r>
            <a:r>
              <a:rPr lang="es-CL" sz="1400" i="1" dirty="0" smtClean="0">
                <a:solidFill>
                  <a:prstClr val="black"/>
                </a:solidFill>
              </a:rPr>
              <a:t> </a:t>
            </a:r>
            <a:r>
              <a:rPr lang="es-CL" sz="1400" i="1" dirty="0" err="1" smtClean="0">
                <a:solidFill>
                  <a:prstClr val="black"/>
                </a:solidFill>
              </a:rPr>
              <a:t>chilensis</a:t>
            </a:r>
            <a:r>
              <a:rPr lang="es-CL" sz="1400" dirty="0" smtClean="0">
                <a:solidFill>
                  <a:prstClr val="black"/>
                </a:solidFill>
              </a:rPr>
              <a:t>): </a:t>
            </a:r>
          </a:p>
          <a:p>
            <a:r>
              <a:rPr lang="es-CL" sz="1400" dirty="0" err="1" smtClean="0">
                <a:solidFill>
                  <a:prstClr val="black"/>
                </a:solidFill>
              </a:rPr>
              <a:t>Morpho</a:t>
            </a:r>
            <a:r>
              <a:rPr lang="es-CL" sz="1400" dirty="0" smtClean="0">
                <a:solidFill>
                  <a:prstClr val="black"/>
                </a:solidFill>
              </a:rPr>
              <a:t>-phenological </a:t>
            </a:r>
            <a:r>
              <a:rPr lang="es-CL" sz="1400" dirty="0" err="1" smtClean="0">
                <a:solidFill>
                  <a:prstClr val="black"/>
                </a:solidFill>
              </a:rPr>
              <a:t>characterization</a:t>
            </a:r>
            <a:r>
              <a:rPr lang="es-CL" sz="1400" dirty="0" smtClean="0">
                <a:solidFill>
                  <a:prstClr val="black"/>
                </a:solidFill>
              </a:rPr>
              <a:t> to </a:t>
            </a:r>
            <a:r>
              <a:rPr lang="es-CL" sz="1400" dirty="0" err="1" smtClean="0">
                <a:solidFill>
                  <a:prstClr val="black"/>
                </a:solidFill>
              </a:rPr>
              <a:t>design</a:t>
            </a:r>
            <a:r>
              <a:rPr lang="es-CL" sz="1400" dirty="0" smtClean="0">
                <a:solidFill>
                  <a:prstClr val="black"/>
                </a:solidFill>
              </a:rPr>
              <a:t> </a:t>
            </a:r>
            <a:r>
              <a:rPr lang="es-CL" sz="1400" dirty="0" err="1" smtClean="0">
                <a:solidFill>
                  <a:prstClr val="black"/>
                </a:solidFill>
              </a:rPr>
              <a:t>high-yielding</a:t>
            </a:r>
            <a:r>
              <a:rPr lang="es-CL" sz="1400" dirty="0" smtClean="0">
                <a:solidFill>
                  <a:prstClr val="black"/>
                </a:solidFill>
              </a:rPr>
              <a:t> </a:t>
            </a:r>
            <a:r>
              <a:rPr lang="es-CL" sz="1400" dirty="0" err="1" smtClean="0">
                <a:solidFill>
                  <a:prstClr val="black"/>
                </a:solidFill>
              </a:rPr>
              <a:t>cultivation</a:t>
            </a:r>
            <a:r>
              <a:rPr lang="es-CL" sz="1400" dirty="0" smtClean="0">
                <a:solidFill>
                  <a:prstClr val="black"/>
                </a:solidFill>
              </a:rPr>
              <a:t> </a:t>
            </a:r>
            <a:r>
              <a:rPr lang="es-CL" sz="1400" dirty="0" err="1" smtClean="0">
                <a:solidFill>
                  <a:prstClr val="black"/>
                </a:solidFill>
              </a:rPr>
              <a:t>techniques</a:t>
            </a:r>
            <a:r>
              <a:rPr lang="es-CL" sz="1400" dirty="0" smtClean="0">
                <a:solidFill>
                  <a:prstClr val="black"/>
                </a:solidFill>
              </a:rPr>
              <a:t>. JARMAP 1(4): 123-133</a:t>
            </a:r>
            <a:endParaRPr lang="es-CL" sz="1400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Usuario\Documents\Publicaciones\Manuskripte fertig\Publicado\Maqui fenologia 2014\Esquema arboles02_TRIANGULUM Ltda-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1"/>
          <a:stretch/>
        </p:blipFill>
        <p:spPr bwMode="auto">
          <a:xfrm>
            <a:off x="1014838" y="1718133"/>
            <a:ext cx="6869530" cy="18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79512" y="228865"/>
            <a:ext cx="8784976" cy="324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1800" b="1" dirty="0" smtClean="0">
                <a:solidFill>
                  <a:prstClr val="black"/>
                </a:solidFill>
              </a:rPr>
              <a:t>Encontrar las condiciones óptimas de cultivo</a:t>
            </a:r>
            <a:endParaRPr lang="es-CL" sz="1800" b="1" dirty="0">
              <a:solidFill>
                <a:prstClr val="black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34612" y="553244"/>
            <a:ext cx="7772400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 err="1" smtClean="0"/>
              <a:t>Maqui</a:t>
            </a:r>
            <a:r>
              <a:rPr lang="en-US" sz="2200" dirty="0" smtClean="0"/>
              <a:t> (</a:t>
            </a:r>
            <a:r>
              <a:rPr lang="en-US" sz="2200" i="1" dirty="0" err="1" smtClean="0"/>
              <a:t>Aristotelia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chilensis</a:t>
            </a:r>
            <a:r>
              <a:rPr lang="en-US" sz="2200" dirty="0" smtClean="0"/>
              <a:t>): </a:t>
            </a:r>
            <a:br>
              <a:rPr lang="en-US" sz="2200" dirty="0" smtClean="0"/>
            </a:br>
            <a:r>
              <a:rPr lang="en-US" sz="2200" b="1" dirty="0" err="1" smtClean="0"/>
              <a:t>Caracterización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morfo-fenológica</a:t>
            </a:r>
            <a:r>
              <a:rPr lang="en-US" sz="2200" b="1" dirty="0" smtClean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err="1" smtClean="0"/>
              <a:t>para</a:t>
            </a:r>
            <a:r>
              <a:rPr lang="en-US" sz="2200" dirty="0" smtClean="0"/>
              <a:t> </a:t>
            </a:r>
            <a:r>
              <a:rPr lang="en-US" sz="2200" dirty="0" err="1" smtClean="0"/>
              <a:t>diseñar</a:t>
            </a:r>
            <a:r>
              <a:rPr lang="en-US" sz="2200" dirty="0" smtClean="0"/>
              <a:t> </a:t>
            </a:r>
            <a:r>
              <a:rPr lang="en-US" sz="2200" dirty="0" err="1" smtClean="0"/>
              <a:t>técnicas</a:t>
            </a:r>
            <a:r>
              <a:rPr lang="en-US" sz="2200" dirty="0" smtClean="0"/>
              <a:t> de </a:t>
            </a:r>
            <a:r>
              <a:rPr lang="en-US" sz="2200" dirty="0" err="1" smtClean="0"/>
              <a:t>cultivo</a:t>
            </a:r>
            <a:r>
              <a:rPr lang="en-US" sz="2200" dirty="0" smtClean="0"/>
              <a:t> de alto </a:t>
            </a:r>
            <a:r>
              <a:rPr lang="en-US" sz="2200" dirty="0" err="1" smtClean="0"/>
              <a:t>rendimiento</a:t>
            </a:r>
            <a:endParaRPr lang="es-CL" sz="2200" dirty="0"/>
          </a:p>
        </p:txBody>
      </p:sp>
    </p:spTree>
    <p:extLst>
      <p:ext uri="{BB962C8B-B14F-4D97-AF65-F5344CB8AC3E}">
        <p14:creationId xmlns:p14="http://schemas.microsoft.com/office/powerpoint/2010/main" val="12130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5" y="228866"/>
            <a:ext cx="7242175" cy="952500"/>
          </a:xfrm>
        </p:spPr>
        <p:txBody>
          <a:bodyPr>
            <a:normAutofit/>
          </a:bodyPr>
          <a:lstStyle/>
          <a:p>
            <a:pPr algn="l"/>
            <a:r>
              <a:rPr lang="es-CL" b="1" dirty="0" smtClean="0"/>
              <a:t>Maqui</a:t>
            </a:r>
            <a:endParaRPr lang="es-CL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333501"/>
            <a:ext cx="3168352" cy="3771636"/>
          </a:xfrm>
        </p:spPr>
        <p:txBody>
          <a:bodyPr>
            <a:normAutofit/>
          </a:bodyPr>
          <a:lstStyle/>
          <a:p>
            <a:r>
              <a:rPr lang="es-CL" i="1" dirty="0" err="1" smtClean="0"/>
              <a:t>Aristotelia</a:t>
            </a:r>
            <a:r>
              <a:rPr lang="es-CL" i="1" dirty="0" smtClean="0"/>
              <a:t> </a:t>
            </a:r>
            <a:r>
              <a:rPr lang="es-CL" i="1" dirty="0" err="1" smtClean="0"/>
              <a:t>chilensis</a:t>
            </a:r>
            <a:r>
              <a:rPr lang="es-CL" dirty="0" smtClean="0"/>
              <a:t> </a:t>
            </a:r>
          </a:p>
          <a:p>
            <a:r>
              <a:rPr lang="es-CL" dirty="0" err="1" smtClean="0"/>
              <a:t>Elaeocarpaceae</a:t>
            </a:r>
            <a:endParaRPr lang="es-CL" dirty="0" smtClean="0"/>
          </a:p>
          <a:p>
            <a:r>
              <a:rPr lang="es-CL" dirty="0" smtClean="0"/>
              <a:t>Especie dioica </a:t>
            </a:r>
          </a:p>
          <a:p>
            <a:r>
              <a:rPr lang="es-CL" dirty="0"/>
              <a:t>Árbol /arbusto </a:t>
            </a:r>
            <a:endParaRPr lang="es-CL" dirty="0" smtClean="0"/>
          </a:p>
          <a:p>
            <a:r>
              <a:rPr lang="es-CL" dirty="0" smtClean="0"/>
              <a:t>Siempreverde</a:t>
            </a:r>
            <a:r>
              <a:rPr lang="es-CL" baseline="30000" dirty="0" smtClean="0"/>
              <a:t>1</a:t>
            </a:r>
            <a:r>
              <a:rPr lang="es-CL" dirty="0" smtClean="0"/>
              <a:t> </a:t>
            </a:r>
            <a:r>
              <a:rPr lang="es-CL" dirty="0"/>
              <a:t>o invierno-verde</a:t>
            </a:r>
            <a:r>
              <a:rPr lang="es-CL" baseline="30000" dirty="0"/>
              <a:t>2</a:t>
            </a:r>
            <a:endParaRPr lang="es-CL" baseline="30000" dirty="0" smtClean="0"/>
          </a:p>
          <a:p>
            <a:endParaRPr lang="es-CL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5867" b="15733"/>
          <a:stretch/>
        </p:blipFill>
        <p:spPr>
          <a:xfrm>
            <a:off x="3223576" y="1067965"/>
            <a:ext cx="5683486" cy="4200466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11560" y="4945732"/>
            <a:ext cx="216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1400" baseline="30000" dirty="0">
                <a:solidFill>
                  <a:prstClr val="black"/>
                </a:solidFill>
              </a:rPr>
              <a:t>1</a:t>
            </a:r>
            <a:r>
              <a:rPr lang="es-CL" sz="1400" dirty="0">
                <a:solidFill>
                  <a:prstClr val="black"/>
                </a:solidFill>
              </a:rPr>
              <a:t> Rodríguez (2005) </a:t>
            </a:r>
          </a:p>
          <a:p>
            <a:pPr lvl="0"/>
            <a:r>
              <a:rPr lang="es-CL" sz="1400" baseline="30000" dirty="0">
                <a:solidFill>
                  <a:prstClr val="black"/>
                </a:solidFill>
              </a:rPr>
              <a:t>2</a:t>
            </a:r>
            <a:r>
              <a:rPr lang="es-CL" sz="1400" dirty="0">
                <a:solidFill>
                  <a:prstClr val="black"/>
                </a:solidFill>
              </a:rPr>
              <a:t> Damascos y Prado (2001</a:t>
            </a:r>
            <a:r>
              <a:rPr lang="es-CL" sz="1400" dirty="0" smtClean="0">
                <a:solidFill>
                  <a:prstClr val="black"/>
                </a:solidFill>
              </a:rPr>
              <a:t>)</a:t>
            </a:r>
            <a:endParaRPr lang="es-CL" sz="1400" dirty="0">
              <a:solidFill>
                <a:prstClr val="black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776699" y="5222731"/>
            <a:ext cx="5683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000" dirty="0" smtClean="0"/>
              <a:t>Macal en </a:t>
            </a:r>
            <a:r>
              <a:rPr lang="es-CL" sz="1000" dirty="0" err="1" smtClean="0"/>
              <a:t>Mañihuales</a:t>
            </a:r>
            <a:r>
              <a:rPr lang="es-CL" sz="1000" dirty="0" smtClean="0"/>
              <a:t>, Región de </a:t>
            </a:r>
            <a:r>
              <a:rPr lang="es-CL" sz="1000" dirty="0"/>
              <a:t>A</a:t>
            </a:r>
            <a:r>
              <a:rPr lang="es-CL" sz="1000" dirty="0" smtClean="0"/>
              <a:t>ysén, 3 </a:t>
            </a:r>
            <a:r>
              <a:rPr lang="es-CL" sz="1000" dirty="0" err="1" smtClean="0"/>
              <a:t>sep</a:t>
            </a:r>
            <a:r>
              <a:rPr lang="es-CL" sz="1000" dirty="0" smtClean="0"/>
              <a:t> 2018</a:t>
            </a:r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17383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3281" y="459061"/>
            <a:ext cx="7620000" cy="800103"/>
          </a:xfrm>
        </p:spPr>
        <p:txBody>
          <a:bodyPr>
            <a:noAutofit/>
          </a:bodyPr>
          <a:lstStyle/>
          <a:p>
            <a:pPr algn="ctr"/>
            <a:r>
              <a:rPr lang="es-CL" sz="3400" dirty="0" smtClean="0"/>
              <a:t>SUELO y NUTRICIÓN</a:t>
            </a:r>
            <a:endParaRPr lang="es-CL" sz="340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t="29024" r="3893" b="10039"/>
          <a:stretch/>
        </p:blipFill>
        <p:spPr>
          <a:xfrm>
            <a:off x="5284134" y="3696414"/>
            <a:ext cx="2612831" cy="189229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64776"/>
            <a:ext cx="1524765" cy="230551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-2621" r="18981" b="2621"/>
          <a:stretch/>
        </p:blipFill>
        <p:spPr>
          <a:xfrm>
            <a:off x="565008" y="1252806"/>
            <a:ext cx="3574949" cy="432153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81" y="1364776"/>
            <a:ext cx="2081706" cy="2313006"/>
          </a:xfrm>
          <a:prstGeom prst="rect">
            <a:avLst/>
          </a:prstGeom>
        </p:spPr>
      </p:pic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0309"/>
              </p:ext>
            </p:extLst>
          </p:nvPr>
        </p:nvGraphicFramePr>
        <p:xfrm>
          <a:off x="3635375" y="3737684"/>
          <a:ext cx="1512888" cy="2143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7" imgW="7767000" imgH="9717840" progId="AcroExch.Document.DC">
                  <p:embed/>
                </p:oleObj>
              </mc:Choice>
              <mc:Fallback>
                <p:oleObj name="Acrobat Document" r:id="rId7" imgW="7767000" imgH="971784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737684"/>
                        <a:ext cx="1512888" cy="2143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/>
        </p:nvSpPr>
        <p:spPr>
          <a:xfrm>
            <a:off x="395536" y="11930"/>
            <a:ext cx="4474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/>
              <a:t>Encontrar las condiciones óptimas de cultivo </a:t>
            </a:r>
          </a:p>
        </p:txBody>
      </p:sp>
    </p:spTree>
    <p:extLst>
      <p:ext uri="{BB962C8B-B14F-4D97-AF65-F5344CB8AC3E}">
        <p14:creationId xmlns:p14="http://schemas.microsoft.com/office/powerpoint/2010/main" val="4344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9"/>
          <a:stretch/>
        </p:blipFill>
        <p:spPr>
          <a:xfrm>
            <a:off x="2987829" y="3742548"/>
            <a:ext cx="3123765" cy="176351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8" y="1051755"/>
            <a:ext cx="3312367" cy="256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42550"/>
            <a:ext cx="2376264" cy="177024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16245" r="3866" b="6225"/>
          <a:stretch/>
        </p:blipFill>
        <p:spPr>
          <a:xfrm>
            <a:off x="6228185" y="3735115"/>
            <a:ext cx="2232248" cy="176755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/>
          <a:stretch/>
        </p:blipFill>
        <p:spPr>
          <a:xfrm>
            <a:off x="3959745" y="1051754"/>
            <a:ext cx="2734452" cy="2561153"/>
          </a:xfrm>
          <a:prstGeom prst="rect">
            <a:avLst/>
          </a:prstGeom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67544" y="409227"/>
            <a:ext cx="7620000" cy="642527"/>
          </a:xfrm>
        </p:spPr>
        <p:txBody>
          <a:bodyPr/>
          <a:lstStyle/>
          <a:p>
            <a:pPr algn="ctr"/>
            <a:r>
              <a:rPr lang="es-CL" sz="3200" dirty="0"/>
              <a:t>LUZ - </a:t>
            </a:r>
            <a:r>
              <a:rPr lang="es-CL" sz="3200" dirty="0" smtClean="0"/>
              <a:t>SOMBRA</a:t>
            </a:r>
            <a:endParaRPr lang="es-CL" sz="3200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179346" y="87327"/>
            <a:ext cx="7620000" cy="393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CL" sz="1800" dirty="0" smtClean="0">
                <a:solidFill>
                  <a:schemeClr val="tx1"/>
                </a:solidFill>
              </a:rPr>
              <a:t>Encontrar las condiciones óptimas de cultivo</a:t>
            </a:r>
            <a:endParaRPr lang="es-CL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7"/>
          <a:stretch/>
        </p:blipFill>
        <p:spPr bwMode="auto">
          <a:xfrm>
            <a:off x="58270" y="67756"/>
            <a:ext cx="4248472" cy="2529409"/>
          </a:xfrm>
          <a:prstGeom prst="rect">
            <a:avLst/>
          </a:prstGeom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</p:spPr>
      </p:pic>
      <p:pic>
        <p:nvPicPr>
          <p:cNvPr id="5" name="4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b="8100"/>
          <a:stretch/>
        </p:blipFill>
        <p:spPr bwMode="auto">
          <a:xfrm>
            <a:off x="58272" y="2676782"/>
            <a:ext cx="4248471" cy="23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2381" r="6753" b="5211"/>
          <a:stretch/>
        </p:blipFill>
        <p:spPr bwMode="auto">
          <a:xfrm>
            <a:off x="4427984" y="67756"/>
            <a:ext cx="2842352" cy="55451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1" y="5114836"/>
            <a:ext cx="43067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smtClean="0">
                <a:latin typeface="Arial Narrow" panose="020B0606020202030204" pitchFamily="34" charset="0"/>
              </a:rPr>
              <a:t>Mariana Moya Solar. 2018. Efecto </a:t>
            </a:r>
            <a:r>
              <a:rPr lang="es-ES" sz="1100" dirty="0">
                <a:latin typeface="Arial Narrow" panose="020B0606020202030204" pitchFamily="34" charset="0"/>
              </a:rPr>
              <a:t>de la aplicación de ácido </a:t>
            </a:r>
            <a:r>
              <a:rPr lang="es-ES" sz="1100" dirty="0" err="1">
                <a:latin typeface="Arial Narrow" panose="020B0606020202030204" pitchFamily="34" charset="0"/>
              </a:rPr>
              <a:t>giberélico</a:t>
            </a:r>
            <a:r>
              <a:rPr lang="es-ES" sz="1100" dirty="0">
                <a:latin typeface="Arial Narrow" panose="020B0606020202030204" pitchFamily="34" charset="0"/>
              </a:rPr>
              <a:t> y nivel de intensidad de luz solar sobre el crecimiento y productividad en </a:t>
            </a:r>
            <a:r>
              <a:rPr lang="es-ES" sz="1100" i="1" dirty="0" err="1">
                <a:latin typeface="Arial Narrow" panose="020B0606020202030204" pitchFamily="34" charset="0"/>
              </a:rPr>
              <a:t>Aristotelia</a:t>
            </a:r>
            <a:r>
              <a:rPr lang="es-ES" sz="1100" i="1" dirty="0">
                <a:latin typeface="Arial Narrow" panose="020B0606020202030204" pitchFamily="34" charset="0"/>
              </a:rPr>
              <a:t> </a:t>
            </a:r>
            <a:r>
              <a:rPr lang="es-ES" sz="1100" i="1" dirty="0" err="1">
                <a:latin typeface="Arial Narrow" panose="020B0606020202030204" pitchFamily="34" charset="0"/>
              </a:rPr>
              <a:t>chilensis</a:t>
            </a:r>
            <a:r>
              <a:rPr lang="es-ES" sz="1100" dirty="0">
                <a:latin typeface="Arial Narrow" panose="020B0606020202030204" pitchFamily="34" charset="0"/>
              </a:rPr>
              <a:t> Mol. (</a:t>
            </a:r>
            <a:r>
              <a:rPr lang="es-ES" sz="1100" dirty="0" err="1">
                <a:latin typeface="Arial Narrow" panose="020B0606020202030204" pitchFamily="34" charset="0"/>
              </a:rPr>
              <a:t>Stuntz</a:t>
            </a:r>
            <a:r>
              <a:rPr lang="es-ES" sz="1100" dirty="0" smtClean="0">
                <a:latin typeface="Arial Narrow" panose="020B0606020202030204" pitchFamily="34" charset="0"/>
              </a:rPr>
              <a:t>). Tesis Magíster en Horticultura. Universidad de Talca</a:t>
            </a:r>
            <a:endParaRPr lang="es-CL" sz="1100" dirty="0">
              <a:latin typeface="Arial Narrow" panose="020B0606020202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536" y="29721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spc="50" dirty="0" smtClean="0"/>
              <a:t>T100 Control (sin cobertura)</a:t>
            </a:r>
          </a:p>
          <a:p>
            <a:r>
              <a:rPr lang="es-CL" sz="1000" spc="50" dirty="0" smtClean="0"/>
              <a:t>T50   Malla negra</a:t>
            </a:r>
          </a:p>
          <a:p>
            <a:r>
              <a:rPr lang="es-CL" sz="1000" spc="50" dirty="0" smtClean="0"/>
              <a:t>T25   </a:t>
            </a:r>
            <a:r>
              <a:rPr lang="es-CL" sz="1000" spc="50" dirty="0" err="1" smtClean="0"/>
              <a:t>Polycarbonato</a:t>
            </a:r>
            <a:r>
              <a:rPr lang="es-CL" sz="1000" spc="50" dirty="0" smtClean="0"/>
              <a:t> transparente</a:t>
            </a:r>
          </a:p>
          <a:p>
            <a:r>
              <a:rPr lang="es-CL" sz="1000" spc="50" dirty="0" smtClean="0"/>
              <a:t>T10   </a:t>
            </a:r>
            <a:r>
              <a:rPr lang="es-CL" sz="1000" spc="50" dirty="0" err="1" smtClean="0"/>
              <a:t>Polycarbonato</a:t>
            </a:r>
            <a:r>
              <a:rPr lang="es-CL" sz="1000" spc="50" dirty="0" smtClean="0"/>
              <a:t>+ malla negra</a:t>
            </a:r>
            <a:endParaRPr lang="es-CL" sz="1000" spc="50" dirty="0"/>
          </a:p>
        </p:txBody>
      </p:sp>
      <p:sp>
        <p:nvSpPr>
          <p:cNvPr id="9" name="8 CuadroTexto"/>
          <p:cNvSpPr txBox="1"/>
          <p:nvPr/>
        </p:nvSpPr>
        <p:spPr>
          <a:xfrm>
            <a:off x="6300192" y="3836819"/>
            <a:ext cx="55708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CL" sz="900" dirty="0" smtClean="0"/>
              <a:t>Flores</a:t>
            </a:r>
          </a:p>
          <a:p>
            <a:r>
              <a:rPr lang="es-CL" sz="900" dirty="0" smtClean="0"/>
              <a:t>Frutos</a:t>
            </a:r>
            <a:endParaRPr lang="es-CL" sz="900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1" r="7756" b="44097"/>
          <a:stretch/>
        </p:blipFill>
        <p:spPr>
          <a:xfrm>
            <a:off x="7339706" y="2676782"/>
            <a:ext cx="1784733" cy="293613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4" t="30582" r="45978" b="37769"/>
          <a:stretch/>
        </p:blipFill>
        <p:spPr>
          <a:xfrm>
            <a:off x="7380338" y="155448"/>
            <a:ext cx="1699236" cy="24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3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79" y="0"/>
            <a:ext cx="8994042" cy="952500"/>
          </a:xfrm>
        </p:spPr>
        <p:txBody>
          <a:bodyPr>
            <a:normAutofit/>
          </a:bodyPr>
          <a:lstStyle/>
          <a:p>
            <a:pPr algn="l"/>
            <a:r>
              <a:rPr lang="es-CL" dirty="0" smtClean="0"/>
              <a:t>Poda y rendimiento de frutos</a:t>
            </a:r>
            <a:endParaRPr lang="es-C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7201" r="18544" b="28157"/>
          <a:stretch/>
        </p:blipFill>
        <p:spPr bwMode="auto">
          <a:xfrm>
            <a:off x="2987825" y="1122758"/>
            <a:ext cx="4240073" cy="156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70796" y="1561356"/>
            <a:ext cx="1959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CL" sz="1200" dirty="0" smtClean="0"/>
              <a:t>Control sin poda</a:t>
            </a:r>
          </a:p>
          <a:p>
            <a:pPr algn="r">
              <a:lnSpc>
                <a:spcPct val="150000"/>
              </a:lnSpc>
            </a:pPr>
            <a:r>
              <a:rPr lang="es-CL" sz="1200" dirty="0" smtClean="0"/>
              <a:t>Despunte</a:t>
            </a:r>
          </a:p>
          <a:p>
            <a:pPr algn="r">
              <a:lnSpc>
                <a:spcPct val="150000"/>
              </a:lnSpc>
            </a:pPr>
            <a:r>
              <a:rPr lang="es-CL" sz="1200" dirty="0" smtClean="0"/>
              <a:t>Poda renovación</a:t>
            </a:r>
          </a:p>
          <a:p>
            <a:pPr algn="r">
              <a:lnSpc>
                <a:spcPct val="150000"/>
              </a:lnSpc>
            </a:pPr>
            <a:r>
              <a:rPr lang="es-CL" sz="1200" dirty="0" smtClean="0"/>
              <a:t>Poda </a:t>
            </a:r>
            <a:r>
              <a:rPr lang="es-CL" sz="1200" dirty="0" err="1" smtClean="0"/>
              <a:t>renov</a:t>
            </a:r>
            <a:r>
              <a:rPr lang="es-CL" sz="1200" dirty="0" smtClean="0"/>
              <a:t> + despunte</a:t>
            </a:r>
            <a:endParaRPr lang="es-CL" sz="1200" dirty="0"/>
          </a:p>
        </p:txBody>
      </p:sp>
      <p:sp>
        <p:nvSpPr>
          <p:cNvPr id="5" name="4 Rectángulo"/>
          <p:cNvSpPr/>
          <p:nvPr/>
        </p:nvSpPr>
        <p:spPr>
          <a:xfrm>
            <a:off x="2699792" y="5220066"/>
            <a:ext cx="57308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100" dirty="0">
                <a:solidFill>
                  <a:srgbClr val="002060"/>
                </a:solidFill>
              </a:rPr>
              <a:t>U. DOLL, D. MOSQUEIRA, J. MOSQUEIRA, B. GONZÁLEZ, H. VOGEL (2017) </a:t>
            </a:r>
            <a:r>
              <a:rPr lang="es-CL" sz="1100" dirty="0" err="1">
                <a:solidFill>
                  <a:srgbClr val="002060"/>
                </a:solidFill>
              </a:rPr>
              <a:t>Pruning</a:t>
            </a:r>
            <a:r>
              <a:rPr lang="es-CL" sz="1100" dirty="0">
                <a:solidFill>
                  <a:srgbClr val="002060"/>
                </a:solidFill>
              </a:rPr>
              <a:t> maqui (</a:t>
            </a:r>
            <a:r>
              <a:rPr lang="es-CL" sz="1100" i="1" dirty="0" err="1">
                <a:solidFill>
                  <a:srgbClr val="002060"/>
                </a:solidFill>
              </a:rPr>
              <a:t>Aristotelia</a:t>
            </a:r>
            <a:r>
              <a:rPr lang="es-CL" sz="1100" i="1" dirty="0">
                <a:solidFill>
                  <a:srgbClr val="002060"/>
                </a:solidFill>
              </a:rPr>
              <a:t> </a:t>
            </a:r>
            <a:r>
              <a:rPr lang="es-CL" sz="1100" i="1" dirty="0" err="1">
                <a:solidFill>
                  <a:srgbClr val="002060"/>
                </a:solidFill>
              </a:rPr>
              <a:t>chilensis</a:t>
            </a:r>
            <a:r>
              <a:rPr lang="es-CL" sz="1100" dirty="0">
                <a:solidFill>
                  <a:srgbClr val="002060"/>
                </a:solidFill>
              </a:rPr>
              <a:t>) </a:t>
            </a:r>
            <a:r>
              <a:rPr lang="es-CL" sz="1100" dirty="0" err="1">
                <a:solidFill>
                  <a:srgbClr val="002060"/>
                </a:solidFill>
              </a:rPr>
              <a:t>to</a:t>
            </a:r>
            <a:r>
              <a:rPr lang="es-CL" sz="1100" dirty="0">
                <a:solidFill>
                  <a:srgbClr val="002060"/>
                </a:solidFill>
              </a:rPr>
              <a:t> </a:t>
            </a:r>
            <a:r>
              <a:rPr lang="es-CL" sz="1100" dirty="0" err="1">
                <a:solidFill>
                  <a:srgbClr val="002060"/>
                </a:solidFill>
              </a:rPr>
              <a:t>optimize</a:t>
            </a:r>
            <a:r>
              <a:rPr lang="es-CL" sz="1100" dirty="0">
                <a:solidFill>
                  <a:srgbClr val="002060"/>
                </a:solidFill>
              </a:rPr>
              <a:t> </a:t>
            </a:r>
            <a:r>
              <a:rPr lang="es-CL" sz="1100" dirty="0" err="1" smtClean="0">
                <a:solidFill>
                  <a:srgbClr val="002060"/>
                </a:solidFill>
              </a:rPr>
              <a:t>fruit</a:t>
            </a:r>
            <a:r>
              <a:rPr lang="es-CL" sz="1100" dirty="0" smtClean="0">
                <a:solidFill>
                  <a:srgbClr val="002060"/>
                </a:solidFill>
              </a:rPr>
              <a:t> </a:t>
            </a:r>
            <a:r>
              <a:rPr lang="es-CL" sz="1100" dirty="0" err="1" smtClean="0">
                <a:solidFill>
                  <a:srgbClr val="002060"/>
                </a:solidFill>
              </a:rPr>
              <a:t>production</a:t>
            </a:r>
            <a:r>
              <a:rPr lang="es-CL" sz="1100" dirty="0">
                <a:solidFill>
                  <a:srgbClr val="002060"/>
                </a:solidFill>
              </a:rPr>
              <a:t>. JARMAP 6: 10-14. </a:t>
            </a:r>
            <a:r>
              <a:rPr lang="es-CL" sz="1100" dirty="0" smtClean="0">
                <a:solidFill>
                  <a:srgbClr val="002060"/>
                </a:solidFill>
              </a:rPr>
              <a:t>DOI </a:t>
            </a:r>
            <a:r>
              <a:rPr lang="es-CL" sz="1100" dirty="0">
                <a:solidFill>
                  <a:srgbClr val="002060"/>
                </a:solidFill>
              </a:rPr>
              <a:t>10.1016/j.jarmap.2016.12.001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2987825" y="2945939"/>
            <a:ext cx="5442848" cy="20467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CL" sz="1600" dirty="0" smtClean="0"/>
              <a:t>El despunte en primavera vs. verano produce mayores rendimientos de frutos en las temporadas siguientes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CL" sz="1600" dirty="0" smtClean="0"/>
              <a:t>Ramas reproductivas se desarrollan sobre ramas jóvenes y las vegetativas sobre ramas más viajas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CL" sz="1600" dirty="0" smtClean="0"/>
              <a:t>El hábito de crecimiento difiere entre genotipos de maqui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s-CL" sz="1600" dirty="0" smtClean="0"/>
              <a:t>Las plantas deberán renovarse constantemente y brotes apicales deberán despuntarse en plantas vigorosas</a:t>
            </a:r>
            <a:endParaRPr lang="es-CL" sz="1600" dirty="0"/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1995" r="43896"/>
          <a:stretch/>
        </p:blipFill>
        <p:spPr>
          <a:xfrm>
            <a:off x="258478" y="1921396"/>
            <a:ext cx="2523702" cy="35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40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28866"/>
            <a:ext cx="8579297" cy="952500"/>
          </a:xfrm>
        </p:spPr>
        <p:txBody>
          <a:bodyPr/>
          <a:lstStyle/>
          <a:p>
            <a:pPr algn="l"/>
            <a:r>
              <a:rPr lang="es-CL" dirty="0" smtClean="0"/>
              <a:t>Sistemas de conducción</a:t>
            </a:r>
            <a:endParaRPr lang="es-CL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1561" y="913284"/>
            <a:ext cx="3113584" cy="225861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61" y="3296366"/>
            <a:ext cx="3113584" cy="225861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719122"/>
            <a:ext cx="5287869" cy="383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8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60719"/>
            <a:ext cx="3645024" cy="303752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1" y="176254"/>
            <a:ext cx="3717032" cy="309752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76255"/>
            <a:ext cx="4101075" cy="34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6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6"/>
            <a:ext cx="7355160" cy="952500"/>
          </a:xfrm>
        </p:spPr>
        <p:txBody>
          <a:bodyPr/>
          <a:lstStyle/>
          <a:p>
            <a:pPr algn="r"/>
            <a:r>
              <a:rPr lang="es-CL" dirty="0" smtClean="0"/>
              <a:t>COSECHA</a:t>
            </a:r>
            <a:endParaRPr lang="es-CL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199" y="1435485"/>
            <a:ext cx="4986050" cy="33655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9"/>
          <a:stretch/>
        </p:blipFill>
        <p:spPr bwMode="auto">
          <a:xfrm>
            <a:off x="5076056" y="1701306"/>
            <a:ext cx="2736304" cy="388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820652" y="5354822"/>
            <a:ext cx="1055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 smtClean="0">
                <a:solidFill>
                  <a:schemeClr val="bg1"/>
                </a:solidFill>
              </a:rPr>
              <a:t>Jorge Riquelme</a:t>
            </a:r>
            <a:endParaRPr lang="es-CL" sz="900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304" y="49188"/>
            <a:ext cx="433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s-MX" altLang="es-CL" b="1" dirty="0"/>
              <a:t>Examinar las posibilidades de </a:t>
            </a:r>
            <a:r>
              <a:rPr lang="es-MX" altLang="es-CL" b="1" u="sng" dirty="0"/>
              <a:t>mecanización</a:t>
            </a:r>
          </a:p>
        </p:txBody>
      </p:sp>
    </p:spTree>
    <p:extLst>
      <p:ext uri="{BB962C8B-B14F-4D97-AF65-F5344CB8AC3E}">
        <p14:creationId xmlns:p14="http://schemas.microsoft.com/office/powerpoint/2010/main" val="38025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553244"/>
            <a:ext cx="7524348" cy="952500"/>
          </a:xfrm>
        </p:spPr>
        <p:txBody>
          <a:bodyPr>
            <a:noAutofit/>
          </a:bodyPr>
          <a:lstStyle/>
          <a:p>
            <a:pPr algn="l"/>
            <a:r>
              <a:rPr lang="es-CL" sz="2400" b="1" dirty="0" smtClean="0"/>
              <a:t>Características frutales en diferentes estados de madurez</a:t>
            </a:r>
            <a:endParaRPr lang="es-CL" sz="2400" b="1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80014"/>
              </p:ext>
            </p:extLst>
          </p:nvPr>
        </p:nvGraphicFramePr>
        <p:xfrm>
          <a:off x="1187634" y="1921396"/>
          <a:ext cx="5544616" cy="25603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368152"/>
                <a:gridCol w="1008112"/>
                <a:gridCol w="936104"/>
                <a:gridCol w="648072"/>
                <a:gridCol w="648072"/>
                <a:gridCol w="936104"/>
              </a:tblGrid>
              <a:tr h="533400">
                <a:tc>
                  <a:txBody>
                    <a:bodyPr/>
                    <a:lstStyle/>
                    <a:p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Peso fruto</a:t>
                      </a:r>
                    </a:p>
                    <a:p>
                      <a:pPr algn="ctr"/>
                      <a:r>
                        <a:rPr lang="es-CL" sz="1400" b="0" dirty="0" smtClean="0"/>
                        <a:t>(mg MF)</a:t>
                      </a:r>
                      <a:endParaRPr lang="es-CL" sz="1400" b="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Diámetro</a:t>
                      </a:r>
                    </a:p>
                    <a:p>
                      <a:pPr algn="ctr"/>
                      <a:r>
                        <a:rPr lang="es-CL" sz="1400" b="0" dirty="0" smtClean="0"/>
                        <a:t>(mm)</a:t>
                      </a:r>
                      <a:endParaRPr lang="es-CL" sz="1400" b="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dirty="0" smtClean="0"/>
                        <a:t>SS</a:t>
                      </a:r>
                    </a:p>
                    <a:p>
                      <a:pPr algn="ctr"/>
                      <a:r>
                        <a:rPr lang="es-CL" sz="1400" b="0" dirty="0" smtClean="0"/>
                        <a:t>(</a:t>
                      </a:r>
                      <a:r>
                        <a:rPr lang="es-CL" sz="1400" b="0" dirty="0" err="1" smtClean="0"/>
                        <a:t>°Brix</a:t>
                      </a:r>
                      <a:r>
                        <a:rPr lang="es-CL" sz="1400" b="0" dirty="0" smtClean="0"/>
                        <a:t>)</a:t>
                      </a:r>
                      <a:endParaRPr lang="es-CL" sz="1400" b="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Pulpa</a:t>
                      </a:r>
                    </a:p>
                    <a:p>
                      <a:pPr algn="ctr"/>
                      <a:r>
                        <a:rPr lang="es-CL" sz="1400" dirty="0" smtClean="0"/>
                        <a:t>(%)</a:t>
                      </a:r>
                      <a:endParaRPr lang="es-CL" sz="1400" b="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0" algn="l"/>
                        </a:tabLst>
                      </a:pPr>
                      <a:r>
                        <a:rPr lang="es-CL" sz="1400" dirty="0" smtClean="0"/>
                        <a:t>Humedad (%)</a:t>
                      </a:r>
                      <a:endParaRPr lang="es-CL" sz="1400" b="0" dirty="0"/>
                    </a:p>
                  </a:txBody>
                  <a:tcPr marT="38100" marB="38100"/>
                </a:tc>
              </a:tr>
              <a:tr h="258688">
                <a:tc>
                  <a:txBody>
                    <a:bodyPr/>
                    <a:lstStyle/>
                    <a:p>
                      <a:r>
                        <a:rPr lang="es-CL" sz="1400" dirty="0" smtClean="0"/>
                        <a:t>Verde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88900" indent="0" algn="ctr"/>
                      <a:r>
                        <a:rPr lang="es-CL" sz="1400" dirty="0" smtClean="0"/>
                        <a:t>71     c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s-CL" sz="1400" dirty="0" smtClean="0"/>
                        <a:t>4.6</a:t>
                      </a:r>
                      <a:r>
                        <a:rPr lang="es-CL" sz="1400" baseline="0" dirty="0" smtClean="0"/>
                        <a:t> c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88900" indent="0" algn="ctr"/>
                      <a:r>
                        <a:rPr lang="es-CL" sz="1400" dirty="0" smtClean="0"/>
                        <a:t>10 b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42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66 a</a:t>
                      </a:r>
                      <a:endParaRPr lang="es-CL" sz="1400" dirty="0"/>
                    </a:p>
                  </a:txBody>
                  <a:tcPr marT="38100" marB="38100"/>
                </a:tc>
              </a:tr>
              <a:tr h="185152">
                <a:tc>
                  <a:txBody>
                    <a:bodyPr/>
                    <a:lstStyle/>
                    <a:p>
                      <a:r>
                        <a:rPr lang="es-CL" sz="1400" dirty="0" smtClean="0"/>
                        <a:t>Rojo claro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88900" indent="0" algn="ctr"/>
                      <a:r>
                        <a:rPr lang="es-CL" sz="1400" dirty="0" smtClean="0"/>
                        <a:t>87   </a:t>
                      </a:r>
                      <a:r>
                        <a:rPr lang="es-CL" sz="1400" dirty="0" err="1" smtClean="0"/>
                        <a:t>bc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s-CL" sz="1400" dirty="0" smtClean="0"/>
                        <a:t>5.0 </a:t>
                      </a:r>
                      <a:r>
                        <a:rPr lang="es-CL" sz="1400" dirty="0" err="1" smtClean="0"/>
                        <a:t>bc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88900" indent="0" algn="ctr"/>
                      <a:r>
                        <a:rPr lang="es-CL" sz="1400" dirty="0" smtClean="0"/>
                        <a:t>11 b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36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63 a</a:t>
                      </a:r>
                      <a:endParaRPr lang="es-CL" sz="1400" dirty="0"/>
                    </a:p>
                  </a:txBody>
                  <a:tcPr marT="38100" marB="38100"/>
                </a:tc>
              </a:tr>
              <a:tr h="111616">
                <a:tc>
                  <a:txBody>
                    <a:bodyPr/>
                    <a:lstStyle/>
                    <a:p>
                      <a:r>
                        <a:rPr lang="es-CL" sz="1400" dirty="0" smtClean="0"/>
                        <a:t>Rojo oscuro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101    b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s-CL" sz="1400" dirty="0" smtClean="0"/>
                        <a:t>5.3 b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88900" indent="0" algn="ctr"/>
                      <a:r>
                        <a:rPr lang="es-CL" sz="1400" dirty="0" smtClean="0"/>
                        <a:t>11 b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41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64 a</a:t>
                      </a:r>
                      <a:endParaRPr lang="es-CL" sz="1400" dirty="0"/>
                    </a:p>
                  </a:txBody>
                  <a:tcPr marT="38100" marB="38100"/>
                </a:tc>
              </a:tr>
              <a:tr h="182096">
                <a:tc>
                  <a:txBody>
                    <a:bodyPr/>
                    <a:lstStyle/>
                    <a:p>
                      <a:r>
                        <a:rPr lang="es-CL" sz="1400" dirty="0" smtClean="0"/>
                        <a:t>Negro brillante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140    a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s-CL" sz="1400" dirty="0" smtClean="0"/>
                        <a:t>5.8 a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92075" indent="0" algn="ctr"/>
                      <a:r>
                        <a:rPr lang="es-CL" sz="1400" dirty="0" smtClean="0"/>
                        <a:t>16 a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46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63 a</a:t>
                      </a:r>
                      <a:endParaRPr lang="es-CL" sz="1400" dirty="0"/>
                    </a:p>
                  </a:txBody>
                  <a:tcPr marT="38100" marB="38100"/>
                </a:tc>
              </a:tr>
              <a:tr h="180568">
                <a:tc>
                  <a:txBody>
                    <a:bodyPr/>
                    <a:lstStyle/>
                    <a:p>
                      <a:r>
                        <a:rPr lang="es-CL" sz="1400" dirty="0" smtClean="0"/>
                        <a:t>Negro opaco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88900" indent="0" algn="ctr"/>
                      <a:r>
                        <a:rPr lang="es-CL" sz="1400" dirty="0" smtClean="0"/>
                        <a:t>73   </a:t>
                      </a:r>
                      <a:r>
                        <a:rPr lang="es-CL" sz="1400" dirty="0" err="1" smtClean="0"/>
                        <a:t>bc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s-CL" sz="1400" dirty="0" smtClean="0"/>
                        <a:t>4.5 </a:t>
                      </a:r>
                      <a:r>
                        <a:rPr lang="es-CL" sz="1400" dirty="0" err="1" smtClean="0"/>
                        <a:t>bc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49</a:t>
                      </a:r>
                      <a:endParaRPr lang="es-CL" sz="14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51 b</a:t>
                      </a:r>
                      <a:endParaRPr lang="es-CL" sz="1400" dirty="0"/>
                    </a:p>
                  </a:txBody>
                  <a:tcPr marT="38100" marB="38100"/>
                </a:tc>
              </a:tr>
              <a:tr h="179040">
                <a:tc>
                  <a:txBody>
                    <a:bodyPr/>
                    <a:lstStyle/>
                    <a:p>
                      <a:r>
                        <a:rPr lang="es-CL" sz="1400" dirty="0" err="1" smtClean="0"/>
                        <a:t>Dif</a:t>
                      </a:r>
                      <a:r>
                        <a:rPr lang="es-CL" sz="1400" dirty="0" smtClean="0"/>
                        <a:t>. entre años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*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*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err="1" smtClean="0"/>
                        <a:t>ns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err="1" smtClean="0"/>
                        <a:t>ns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77512">
                <a:tc>
                  <a:txBody>
                    <a:bodyPr/>
                    <a:lstStyle/>
                    <a:p>
                      <a:r>
                        <a:rPr lang="es-CL" sz="1400" dirty="0" err="1" smtClean="0"/>
                        <a:t>Dif</a:t>
                      </a:r>
                      <a:r>
                        <a:rPr lang="es-CL" sz="1400" baseline="0" dirty="0" smtClean="0"/>
                        <a:t>. </a:t>
                      </a:r>
                      <a:r>
                        <a:rPr lang="es-CL" sz="1400" dirty="0" smtClean="0"/>
                        <a:t>genotipos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*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*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err="1" smtClean="0"/>
                        <a:t>ns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*</a:t>
                      </a:r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1400" dirty="0"/>
                    </a:p>
                  </a:txBody>
                  <a:tcPr marT="38100" marB="381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7" r="39194"/>
          <a:stretch/>
        </p:blipFill>
        <p:spPr>
          <a:xfrm>
            <a:off x="7919884" y="3223"/>
            <a:ext cx="1253613" cy="57150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49790" y="114376"/>
            <a:ext cx="445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s-MX" altLang="es-CL" b="1" dirty="0"/>
              <a:t>Elegir la época de recolección más apropiada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0" y="5270087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B. GONZÁLEZ, H. VOGEL, I. RAZMILIC, E. WOLFRAM (2015) Polyphenol, anthocyanin content and antioxidant capacity in different parts of </a:t>
            </a:r>
            <a:r>
              <a:rPr lang="en-US" sz="1100" dirty="0" err="1"/>
              <a:t>maqui</a:t>
            </a:r>
            <a:r>
              <a:rPr lang="en-US" sz="1100" dirty="0"/>
              <a:t> fruits (</a:t>
            </a:r>
            <a:r>
              <a:rPr lang="en-US" sz="1100" i="1" dirty="0" err="1"/>
              <a:t>Aristotelia</a:t>
            </a:r>
            <a:r>
              <a:rPr lang="en-US" sz="1100" i="1" dirty="0"/>
              <a:t> </a:t>
            </a:r>
            <a:r>
              <a:rPr lang="en-US" sz="1100" i="1" dirty="0" err="1"/>
              <a:t>chilensi</a:t>
            </a:r>
            <a:r>
              <a:rPr lang="en-US" sz="1100" dirty="0" err="1"/>
              <a:t>s</a:t>
            </a:r>
            <a:r>
              <a:rPr lang="en-US" sz="1100" dirty="0"/>
              <a:t>) during ripening and conservation treatments after harvest. Industrial Crops and Products 76 (2015) 158–165</a:t>
            </a:r>
            <a:endParaRPr lang="es-CL" sz="1100" dirty="0"/>
          </a:p>
        </p:txBody>
      </p:sp>
    </p:spTree>
    <p:extLst>
      <p:ext uri="{BB962C8B-B14F-4D97-AF65-F5344CB8AC3E}">
        <p14:creationId xmlns:p14="http://schemas.microsoft.com/office/powerpoint/2010/main" val="39762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19" y="228865"/>
            <a:ext cx="7128793" cy="952500"/>
          </a:xfrm>
        </p:spPr>
        <p:txBody>
          <a:bodyPr>
            <a:noAutofit/>
          </a:bodyPr>
          <a:lstStyle/>
          <a:p>
            <a:pPr algn="l"/>
            <a:r>
              <a:rPr lang="es-CL" sz="2800" b="1" dirty="0" smtClean="0"/>
              <a:t>Contenido de </a:t>
            </a:r>
            <a:r>
              <a:rPr lang="es-CL" sz="2800" b="1" dirty="0" err="1" smtClean="0"/>
              <a:t>polifenoles</a:t>
            </a:r>
            <a:r>
              <a:rPr lang="es-CL" sz="2800" b="1" dirty="0" smtClean="0"/>
              <a:t> durante la madurez</a:t>
            </a:r>
            <a:endParaRPr lang="es-CL" sz="28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r="39194"/>
          <a:stretch/>
        </p:blipFill>
        <p:spPr>
          <a:xfrm>
            <a:off x="7270955" y="3223"/>
            <a:ext cx="1902542" cy="5715000"/>
          </a:xfrm>
          <a:prstGeom prst="rect">
            <a:avLst/>
          </a:prstGeom>
        </p:spPr>
      </p:pic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3962400894"/>
              </p:ext>
            </p:extLst>
          </p:nvPr>
        </p:nvGraphicFramePr>
        <p:xfrm>
          <a:off x="0" y="757267"/>
          <a:ext cx="6876256" cy="338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4355976" y="4477680"/>
            <a:ext cx="2188900" cy="923330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CL" dirty="0" err="1" smtClean="0">
                <a:solidFill>
                  <a:schemeClr val="accent4">
                    <a:lumMod val="75000"/>
                  </a:schemeClr>
                </a:solidFill>
              </a:rPr>
              <a:t>Columns</a:t>
            </a:r>
            <a:r>
              <a:rPr lang="es-CL" dirty="0" smtClean="0">
                <a:solidFill>
                  <a:schemeClr val="accent4">
                    <a:lumMod val="75000"/>
                  </a:schemeClr>
                </a:solidFill>
              </a:rPr>
              <a:t>: </a:t>
            </a:r>
          </a:p>
          <a:p>
            <a:pPr algn="r"/>
            <a:r>
              <a:rPr lang="es-CL" dirty="0" err="1" smtClean="0">
                <a:solidFill>
                  <a:schemeClr val="accent4">
                    <a:lumMod val="75000"/>
                  </a:schemeClr>
                </a:solidFill>
              </a:rPr>
              <a:t>Antioxidant</a:t>
            </a:r>
            <a:r>
              <a:rPr lang="es-CL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accent4">
                    <a:lumMod val="75000"/>
                  </a:schemeClr>
                </a:solidFill>
              </a:rPr>
              <a:t>capacity</a:t>
            </a:r>
            <a:r>
              <a:rPr lang="es-CL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accent4">
                    <a:lumMod val="75000"/>
                  </a:schemeClr>
                </a:solidFill>
              </a:rPr>
              <a:t>by</a:t>
            </a:r>
            <a:r>
              <a:rPr lang="es-CL" dirty="0" smtClean="0">
                <a:solidFill>
                  <a:schemeClr val="accent4">
                    <a:lumMod val="75000"/>
                  </a:schemeClr>
                </a:solidFill>
              </a:rPr>
              <a:t> ORAC </a:t>
            </a:r>
            <a:endParaRPr lang="es-CL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V="1">
            <a:off x="6588224" y="1417340"/>
            <a:ext cx="0" cy="2520280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5796137" y="940813"/>
            <a:ext cx="150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chemeClr val="accent4">
                    <a:lumMod val="75000"/>
                  </a:schemeClr>
                </a:solidFill>
              </a:rPr>
              <a:t>ORAC: </a:t>
            </a:r>
          </a:p>
          <a:p>
            <a:pPr algn="r"/>
            <a:r>
              <a:rPr lang="es-CL" sz="1600" dirty="0" smtClean="0">
                <a:solidFill>
                  <a:schemeClr val="accent4">
                    <a:lumMod val="75000"/>
                  </a:schemeClr>
                </a:solidFill>
              </a:rPr>
              <a:t>µmol ET/g MS)</a:t>
            </a:r>
            <a:endParaRPr lang="es-CL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3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141410"/>
              </p:ext>
            </p:extLst>
          </p:nvPr>
        </p:nvGraphicFramePr>
        <p:xfrm>
          <a:off x="467544" y="1537353"/>
          <a:ext cx="6275040" cy="3780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14 CuadroTexto"/>
          <p:cNvSpPr txBox="1"/>
          <p:nvPr/>
        </p:nvSpPr>
        <p:spPr>
          <a:xfrm>
            <a:off x="6481558" y="1772664"/>
            <a:ext cx="6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accent4">
                    <a:lumMod val="75000"/>
                  </a:schemeClr>
                </a:solidFill>
              </a:rPr>
              <a:t>- 200</a:t>
            </a:r>
            <a:endParaRPr lang="es-CL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481558" y="2815399"/>
            <a:ext cx="6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accent4">
                    <a:lumMod val="75000"/>
                  </a:schemeClr>
                </a:solidFill>
              </a:rPr>
              <a:t>- 100</a:t>
            </a:r>
            <a:endParaRPr lang="es-CL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81558" y="3817607"/>
            <a:ext cx="6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accent4">
                    <a:lumMod val="75000"/>
                  </a:schemeClr>
                </a:solidFill>
              </a:rPr>
              <a:t>-    0</a:t>
            </a:r>
            <a:endParaRPr lang="es-CL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0" y="5270087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B. GONZÁLEZ, H. VOGEL, I. RAZMILIC, E. WOLFRAM (2015) Polyphenol, anthocyanin content and antioxidant capacity in different parts of </a:t>
            </a:r>
            <a:r>
              <a:rPr lang="en-US" sz="1100" dirty="0" err="1"/>
              <a:t>maqui</a:t>
            </a:r>
            <a:r>
              <a:rPr lang="en-US" sz="1100" dirty="0"/>
              <a:t> fruits (</a:t>
            </a:r>
            <a:r>
              <a:rPr lang="en-US" sz="1100" i="1" dirty="0" err="1"/>
              <a:t>Aristotelia</a:t>
            </a:r>
            <a:r>
              <a:rPr lang="en-US" sz="1100" i="1" dirty="0"/>
              <a:t> </a:t>
            </a:r>
            <a:r>
              <a:rPr lang="en-US" sz="1100" i="1" dirty="0" err="1"/>
              <a:t>chilensi</a:t>
            </a:r>
            <a:r>
              <a:rPr lang="en-US" sz="1100" dirty="0" err="1"/>
              <a:t>s</a:t>
            </a:r>
            <a:r>
              <a:rPr lang="en-US" sz="1100" dirty="0"/>
              <a:t>) during ripening and conservation treatments after harvest. Industrial Crops and Products 76 (2015) 158–165</a:t>
            </a:r>
            <a:endParaRPr lang="es-CL" sz="1100" dirty="0"/>
          </a:p>
        </p:txBody>
      </p:sp>
    </p:spTree>
    <p:extLst>
      <p:ext uri="{BB962C8B-B14F-4D97-AF65-F5344CB8AC3E}">
        <p14:creationId xmlns:p14="http://schemas.microsoft.com/office/powerpoint/2010/main" val="20130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3662" y="277213"/>
            <a:ext cx="6563072" cy="952500"/>
          </a:xfrm>
        </p:spPr>
        <p:txBody>
          <a:bodyPr>
            <a:noAutofit/>
          </a:bodyPr>
          <a:lstStyle/>
          <a:p>
            <a:pPr algn="l"/>
            <a:r>
              <a:rPr lang="es-CL" sz="3200" dirty="0" smtClean="0"/>
              <a:t>HPTLC </a:t>
            </a:r>
            <a:r>
              <a:rPr lang="es-CL" sz="3200" dirty="0" err="1" smtClean="0"/>
              <a:t>fingerprints</a:t>
            </a:r>
            <a:r>
              <a:rPr lang="es-CL" sz="3200" dirty="0" smtClean="0"/>
              <a:t/>
            </a:r>
            <a:br>
              <a:rPr lang="es-CL" sz="3200" dirty="0" smtClean="0"/>
            </a:br>
            <a:r>
              <a:rPr lang="es-CL" sz="3200" dirty="0" err="1" smtClean="0"/>
              <a:t>ripening</a:t>
            </a:r>
            <a:r>
              <a:rPr lang="es-CL" sz="3200" dirty="0" smtClean="0"/>
              <a:t> </a:t>
            </a:r>
            <a:r>
              <a:rPr lang="es-CL" sz="3200" dirty="0" err="1" smtClean="0"/>
              <a:t>stages</a:t>
            </a:r>
            <a:r>
              <a:rPr lang="es-CL" sz="3200" dirty="0" smtClean="0"/>
              <a:t> - clones</a:t>
            </a:r>
            <a:endParaRPr lang="es-CL" sz="32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/>
          <a:stretch/>
        </p:blipFill>
        <p:spPr>
          <a:xfrm>
            <a:off x="323529" y="2172592"/>
            <a:ext cx="6562725" cy="2893270"/>
          </a:xfr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8" r="39194"/>
          <a:stretch/>
        </p:blipFill>
        <p:spPr>
          <a:xfrm>
            <a:off x="8172400" y="-12639"/>
            <a:ext cx="1120878" cy="5715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 rot="16200000">
            <a:off x="629706" y="1280342"/>
            <a:ext cx="9001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CL" sz="1200" dirty="0" err="1" smtClean="0"/>
              <a:t>Ferulic</a:t>
            </a:r>
            <a:r>
              <a:rPr lang="es-CL" sz="1200" dirty="0" smtClean="0"/>
              <a:t> </a:t>
            </a:r>
            <a:r>
              <a:rPr lang="es-CL" sz="1200" dirty="0" err="1" smtClean="0"/>
              <a:t>acid</a:t>
            </a:r>
            <a:endParaRPr lang="es-CL" sz="1200" dirty="0" smtClean="0"/>
          </a:p>
          <a:p>
            <a:pPr>
              <a:spcBef>
                <a:spcPts val="600"/>
              </a:spcBef>
            </a:pPr>
            <a:r>
              <a:rPr lang="es-CL" sz="1200" dirty="0" err="1" smtClean="0"/>
              <a:t>Sinapic</a:t>
            </a:r>
            <a:r>
              <a:rPr lang="es-CL" sz="1200" dirty="0" smtClean="0"/>
              <a:t> </a:t>
            </a:r>
            <a:r>
              <a:rPr lang="es-CL" sz="1200" dirty="0" err="1" smtClean="0"/>
              <a:t>acid</a:t>
            </a:r>
            <a:endParaRPr lang="es-CL" sz="1200" dirty="0" smtClean="0"/>
          </a:p>
          <a:p>
            <a:pPr>
              <a:spcBef>
                <a:spcPts val="600"/>
              </a:spcBef>
            </a:pPr>
            <a:r>
              <a:rPr lang="es-CL" sz="1200" dirty="0" smtClean="0"/>
              <a:t>Mixture 1</a:t>
            </a:r>
            <a:endParaRPr lang="es-CL" sz="1200" dirty="0"/>
          </a:p>
        </p:txBody>
      </p:sp>
      <p:sp>
        <p:nvSpPr>
          <p:cNvPr id="8" name="7 CuadroTexto"/>
          <p:cNvSpPr txBox="1"/>
          <p:nvPr/>
        </p:nvSpPr>
        <p:spPr>
          <a:xfrm rot="16200000">
            <a:off x="1577167" y="1239524"/>
            <a:ext cx="900100" cy="106182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CL" sz="1200" dirty="0" smtClean="0"/>
              <a:t>Green</a:t>
            </a:r>
          </a:p>
          <a:p>
            <a:pPr>
              <a:spcBef>
                <a:spcPts val="600"/>
              </a:spcBef>
            </a:pPr>
            <a:r>
              <a:rPr lang="es-CL" sz="1200" dirty="0" smtClean="0"/>
              <a:t>Light red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Dark</a:t>
            </a:r>
            <a:r>
              <a:rPr lang="es-CL" sz="1200" dirty="0" smtClean="0"/>
              <a:t> red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Shiny</a:t>
            </a:r>
            <a:r>
              <a:rPr lang="es-CL" sz="1200" dirty="0" smtClean="0"/>
              <a:t> </a:t>
            </a:r>
            <a:r>
              <a:rPr lang="es-CL" sz="1200" dirty="0" err="1" smtClean="0"/>
              <a:t>black</a:t>
            </a:r>
            <a:endParaRPr lang="es-CL" sz="1200" dirty="0"/>
          </a:p>
        </p:txBody>
      </p:sp>
      <p:sp>
        <p:nvSpPr>
          <p:cNvPr id="9" name="8 CuadroTexto"/>
          <p:cNvSpPr txBox="1"/>
          <p:nvPr/>
        </p:nvSpPr>
        <p:spPr>
          <a:xfrm rot="16200000">
            <a:off x="2504124" y="1370328"/>
            <a:ext cx="900100" cy="80021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CL" sz="1200" dirty="0" smtClean="0"/>
              <a:t>Green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Dark</a:t>
            </a:r>
            <a:r>
              <a:rPr lang="es-CL" sz="1200" dirty="0" smtClean="0"/>
              <a:t> red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Shiny</a:t>
            </a:r>
            <a:r>
              <a:rPr lang="es-CL" sz="1200" dirty="0" smtClean="0"/>
              <a:t> </a:t>
            </a:r>
            <a:r>
              <a:rPr lang="es-CL" sz="1200" dirty="0" err="1" smtClean="0"/>
              <a:t>black</a:t>
            </a:r>
            <a:endParaRPr lang="es-CL" sz="1200" dirty="0"/>
          </a:p>
        </p:txBody>
      </p:sp>
      <p:sp>
        <p:nvSpPr>
          <p:cNvPr id="10" name="9 CuadroTexto"/>
          <p:cNvSpPr txBox="1"/>
          <p:nvPr/>
        </p:nvSpPr>
        <p:spPr>
          <a:xfrm rot="16200000">
            <a:off x="3435148" y="1237179"/>
            <a:ext cx="900100" cy="106182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CL" sz="1200" dirty="0" smtClean="0"/>
              <a:t>Green</a:t>
            </a:r>
          </a:p>
          <a:p>
            <a:pPr>
              <a:spcBef>
                <a:spcPts val="600"/>
              </a:spcBef>
            </a:pPr>
            <a:r>
              <a:rPr lang="es-CL" sz="1200" dirty="0" smtClean="0"/>
              <a:t>Light red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Dark</a:t>
            </a:r>
            <a:r>
              <a:rPr lang="es-CL" sz="1200" dirty="0" smtClean="0"/>
              <a:t> red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Shiny</a:t>
            </a:r>
            <a:r>
              <a:rPr lang="es-CL" sz="1200" dirty="0" smtClean="0"/>
              <a:t> </a:t>
            </a:r>
            <a:r>
              <a:rPr lang="es-CL" sz="1200" dirty="0" err="1" smtClean="0"/>
              <a:t>black</a:t>
            </a:r>
            <a:endParaRPr lang="es-CL" sz="1200" dirty="0"/>
          </a:p>
        </p:txBody>
      </p:sp>
      <p:sp>
        <p:nvSpPr>
          <p:cNvPr id="12" name="11 CuadroTexto"/>
          <p:cNvSpPr txBox="1"/>
          <p:nvPr/>
        </p:nvSpPr>
        <p:spPr>
          <a:xfrm rot="16200000">
            <a:off x="5610119" y="1237178"/>
            <a:ext cx="9001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CL" sz="1200" dirty="0" smtClean="0"/>
              <a:t>Mixture 2</a:t>
            </a:r>
          </a:p>
          <a:p>
            <a:pPr>
              <a:spcBef>
                <a:spcPts val="600"/>
              </a:spcBef>
            </a:pPr>
            <a:r>
              <a:rPr lang="es-CL" sz="1200" dirty="0" smtClean="0"/>
              <a:t>Mixture 3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Myricetin</a:t>
            </a:r>
            <a:endParaRPr lang="es-CL" sz="1200" dirty="0" smtClean="0"/>
          </a:p>
          <a:p>
            <a:pPr>
              <a:spcBef>
                <a:spcPts val="600"/>
              </a:spcBef>
            </a:pPr>
            <a:r>
              <a:rPr lang="es-CL" sz="1200" dirty="0" err="1" smtClean="0"/>
              <a:t>Cyanidin</a:t>
            </a:r>
            <a:endParaRPr lang="es-CL" sz="1200" dirty="0"/>
          </a:p>
        </p:txBody>
      </p:sp>
      <p:sp>
        <p:nvSpPr>
          <p:cNvPr id="14" name="13 Rectángulo"/>
          <p:cNvSpPr/>
          <p:nvPr/>
        </p:nvSpPr>
        <p:spPr>
          <a:xfrm>
            <a:off x="1496302" y="1318042"/>
            <a:ext cx="1061830" cy="36996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Rectángulo"/>
          <p:cNvSpPr/>
          <p:nvPr/>
        </p:nvSpPr>
        <p:spPr>
          <a:xfrm>
            <a:off x="3354283" y="1318042"/>
            <a:ext cx="1061830" cy="36996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17 CuadroTexto"/>
          <p:cNvSpPr txBox="1"/>
          <p:nvPr/>
        </p:nvSpPr>
        <p:spPr>
          <a:xfrm>
            <a:off x="6914482" y="4003576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DPPH </a:t>
            </a:r>
            <a:r>
              <a:rPr lang="es-CL" sz="1400" dirty="0" err="1" smtClean="0"/>
              <a:t>derivatized</a:t>
            </a:r>
            <a:endParaRPr lang="es-CL" sz="1400" dirty="0" smtClean="0"/>
          </a:p>
          <a:p>
            <a:r>
              <a:rPr lang="es-CL" sz="1400" dirty="0" err="1" smtClean="0"/>
              <a:t>white</a:t>
            </a:r>
            <a:r>
              <a:rPr lang="es-CL" sz="1400" dirty="0" smtClean="0"/>
              <a:t> light</a:t>
            </a:r>
            <a:endParaRPr lang="es-CL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914482" y="2537084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NP/PEG </a:t>
            </a:r>
            <a:r>
              <a:rPr lang="es-CL" sz="1400" dirty="0" err="1" smtClean="0"/>
              <a:t>reagent</a:t>
            </a:r>
            <a:endParaRPr lang="es-CL" sz="1400" dirty="0" smtClean="0"/>
          </a:p>
          <a:p>
            <a:r>
              <a:rPr lang="es-CL" sz="1400" dirty="0" smtClean="0"/>
              <a:t>366 </a:t>
            </a:r>
            <a:r>
              <a:rPr lang="es-CL" sz="1400" dirty="0" err="1" smtClean="0"/>
              <a:t>nm</a:t>
            </a:r>
            <a:endParaRPr lang="es-CL" sz="1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940153" y="5202356"/>
            <a:ext cx="160817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1200" dirty="0" err="1" smtClean="0"/>
              <a:t>Procyanidin</a:t>
            </a:r>
            <a:r>
              <a:rPr lang="es-CL" sz="1200" dirty="0" smtClean="0"/>
              <a:t> A2 and B2</a:t>
            </a:r>
            <a:endParaRPr lang="es-CL" sz="12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416718" y="5240829"/>
            <a:ext cx="244403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CL" sz="1200" dirty="0" err="1" smtClean="0"/>
              <a:t>Delphinidin</a:t>
            </a:r>
            <a:r>
              <a:rPr lang="es-CL" sz="1200" dirty="0" smtClean="0"/>
              <a:t> </a:t>
            </a:r>
            <a:r>
              <a:rPr lang="es-CL" sz="1200" dirty="0" err="1" smtClean="0"/>
              <a:t>chloride</a:t>
            </a:r>
            <a:r>
              <a:rPr lang="es-CL" sz="1200" dirty="0" smtClean="0"/>
              <a:t> and delphinidin-3-O-sambubioside</a:t>
            </a:r>
            <a:endParaRPr lang="es-CL" sz="12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125085" y="5163884"/>
            <a:ext cx="164671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1200" dirty="0" err="1" smtClean="0"/>
              <a:t>Rutin</a:t>
            </a:r>
            <a:r>
              <a:rPr lang="es-CL" sz="1200" dirty="0" smtClean="0"/>
              <a:t>, </a:t>
            </a:r>
            <a:r>
              <a:rPr lang="es-CL" sz="1200" dirty="0" err="1" smtClean="0"/>
              <a:t>chlorogenic</a:t>
            </a:r>
            <a:r>
              <a:rPr lang="es-CL" sz="1200" dirty="0" smtClean="0"/>
              <a:t> </a:t>
            </a:r>
            <a:r>
              <a:rPr lang="es-CL" sz="1200" dirty="0" err="1" smtClean="0"/>
              <a:t>acid</a:t>
            </a:r>
            <a:r>
              <a:rPr lang="es-CL" sz="1200" dirty="0" smtClean="0"/>
              <a:t>, </a:t>
            </a:r>
            <a:r>
              <a:rPr lang="es-CL" sz="1200" dirty="0" err="1" smtClean="0"/>
              <a:t>caffeic</a:t>
            </a:r>
            <a:r>
              <a:rPr lang="es-CL" sz="1200" dirty="0" smtClean="0"/>
              <a:t> </a:t>
            </a:r>
            <a:r>
              <a:rPr lang="es-CL" sz="1200" dirty="0" err="1" smtClean="0"/>
              <a:t>acid</a:t>
            </a:r>
            <a:endParaRPr lang="es-CL" sz="1200" dirty="0"/>
          </a:p>
        </p:txBody>
      </p:sp>
      <p:cxnSp>
        <p:nvCxnSpPr>
          <p:cNvPr id="24" name="23 Conector recto de flecha"/>
          <p:cNvCxnSpPr/>
          <p:nvPr/>
        </p:nvCxnSpPr>
        <p:spPr>
          <a:xfrm flipV="1">
            <a:off x="1331640" y="5017741"/>
            <a:ext cx="0" cy="146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V="1">
            <a:off x="5652120" y="5017740"/>
            <a:ext cx="0" cy="223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flipV="1">
            <a:off x="5940152" y="5013868"/>
            <a:ext cx="0" cy="223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Rectángulo"/>
          <p:cNvSpPr/>
          <p:nvPr/>
        </p:nvSpPr>
        <p:spPr>
          <a:xfrm>
            <a:off x="2558409" y="1308953"/>
            <a:ext cx="795875" cy="36996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29 Rectángulo"/>
          <p:cNvSpPr/>
          <p:nvPr/>
        </p:nvSpPr>
        <p:spPr>
          <a:xfrm>
            <a:off x="4416114" y="1311930"/>
            <a:ext cx="1113141" cy="36996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30 CuadroTexto"/>
          <p:cNvSpPr txBox="1"/>
          <p:nvPr/>
        </p:nvSpPr>
        <p:spPr>
          <a:xfrm rot="16200000">
            <a:off x="4528161" y="1241871"/>
            <a:ext cx="900100" cy="106182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CL" sz="1200" dirty="0" smtClean="0"/>
              <a:t>Green</a:t>
            </a:r>
          </a:p>
          <a:p>
            <a:pPr>
              <a:spcBef>
                <a:spcPts val="600"/>
              </a:spcBef>
            </a:pPr>
            <a:r>
              <a:rPr lang="es-CL" sz="1200" dirty="0" smtClean="0"/>
              <a:t>Light red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Dark</a:t>
            </a:r>
            <a:r>
              <a:rPr lang="es-CL" sz="1200" dirty="0" smtClean="0"/>
              <a:t> red</a:t>
            </a:r>
          </a:p>
          <a:p>
            <a:pPr>
              <a:spcBef>
                <a:spcPts val="600"/>
              </a:spcBef>
            </a:pPr>
            <a:r>
              <a:rPr lang="es-CL" sz="1200" dirty="0" err="1" smtClean="0"/>
              <a:t>Shiny</a:t>
            </a:r>
            <a:r>
              <a:rPr lang="es-CL" sz="1200" dirty="0" smtClean="0"/>
              <a:t> </a:t>
            </a:r>
            <a:r>
              <a:rPr lang="es-CL" sz="1200" dirty="0" err="1" smtClean="0"/>
              <a:t>black</a:t>
            </a:r>
            <a:endParaRPr lang="es-CL" sz="1200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533522" y="1346864"/>
            <a:ext cx="400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/>
              <a:t>Clone SF              Clone SC          Clone EL              Clone PM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1651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Maqui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3144180"/>
          </a:xfrm>
        </p:spPr>
        <p:txBody>
          <a:bodyPr/>
          <a:lstStyle/>
          <a:p>
            <a:r>
              <a:rPr lang="es-CL" dirty="0" smtClean="0"/>
              <a:t>Planta sagrada del pueblo Mapuche</a:t>
            </a:r>
          </a:p>
          <a:p>
            <a:r>
              <a:rPr lang="es-CL" dirty="0"/>
              <a:t>“símbolo de benévola y pacífica </a:t>
            </a:r>
            <a:r>
              <a:rPr lang="es-CL" dirty="0" smtClean="0"/>
              <a:t>intención”</a:t>
            </a:r>
            <a:r>
              <a:rPr lang="es-CL" baseline="30000" dirty="0" smtClean="0"/>
              <a:t>5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8177" y="539026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aseline="30000" dirty="0">
                <a:solidFill>
                  <a:prstClr val="black"/>
                </a:solidFill>
              </a:rPr>
              <a:t>5 </a:t>
            </a:r>
            <a:r>
              <a:rPr lang="es-CL" dirty="0">
                <a:solidFill>
                  <a:prstClr val="black"/>
                </a:solidFill>
              </a:rPr>
              <a:t>Wilhelm de </a:t>
            </a:r>
            <a:r>
              <a:rPr lang="es-CL" dirty="0" err="1">
                <a:solidFill>
                  <a:prstClr val="black"/>
                </a:solidFill>
              </a:rPr>
              <a:t>Mösbach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r="14397"/>
          <a:stretch/>
        </p:blipFill>
        <p:spPr>
          <a:xfrm>
            <a:off x="5508104" y="2652518"/>
            <a:ext cx="1292144" cy="207674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r="21469"/>
          <a:stretch/>
        </p:blipFill>
        <p:spPr>
          <a:xfrm>
            <a:off x="611565" y="2677098"/>
            <a:ext cx="2099259" cy="211288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2" r="17622"/>
          <a:stretch/>
        </p:blipFill>
        <p:spPr>
          <a:xfrm>
            <a:off x="4067949" y="2652516"/>
            <a:ext cx="1269543" cy="210133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r="50000"/>
          <a:stretch/>
        </p:blipFill>
        <p:spPr>
          <a:xfrm>
            <a:off x="2864120" y="2652519"/>
            <a:ext cx="1019773" cy="210133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2" r="31216"/>
          <a:stretch/>
        </p:blipFill>
        <p:spPr>
          <a:xfrm>
            <a:off x="6948269" y="2647237"/>
            <a:ext cx="1257959" cy="20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6563072" cy="952500"/>
          </a:xfrm>
        </p:spPr>
        <p:txBody>
          <a:bodyPr>
            <a:noAutofit/>
          </a:bodyPr>
          <a:lstStyle/>
          <a:p>
            <a:pPr algn="l"/>
            <a:r>
              <a:rPr lang="es-CL" sz="3200" dirty="0" smtClean="0"/>
              <a:t>HPTLC </a:t>
            </a:r>
            <a:r>
              <a:rPr lang="es-CL" sz="3200" dirty="0" err="1" smtClean="0"/>
              <a:t>fingerprints</a:t>
            </a:r>
            <a:r>
              <a:rPr lang="es-CL" sz="3200" dirty="0" smtClean="0"/>
              <a:t> </a:t>
            </a:r>
            <a:br>
              <a:rPr lang="es-CL" sz="3200" dirty="0" smtClean="0"/>
            </a:br>
            <a:r>
              <a:rPr lang="es-CL" sz="3200" dirty="0" err="1" smtClean="0"/>
              <a:t>Seeds</a:t>
            </a:r>
            <a:r>
              <a:rPr lang="es-CL" sz="3200" dirty="0" smtClean="0"/>
              <a:t> – </a:t>
            </a:r>
            <a:r>
              <a:rPr lang="es-CL" sz="3200" dirty="0" err="1" smtClean="0"/>
              <a:t>fleshy</a:t>
            </a:r>
            <a:r>
              <a:rPr lang="es-CL" sz="3200" dirty="0" smtClean="0"/>
              <a:t> </a:t>
            </a:r>
            <a:r>
              <a:rPr lang="es-CL" sz="3200" dirty="0" err="1" smtClean="0"/>
              <a:t>parts</a:t>
            </a:r>
            <a:r>
              <a:rPr lang="es-CL" sz="3200" dirty="0" smtClean="0"/>
              <a:t> of </a:t>
            </a:r>
            <a:r>
              <a:rPr lang="es-CL" sz="3200" dirty="0" err="1" smtClean="0"/>
              <a:t>the</a:t>
            </a:r>
            <a:r>
              <a:rPr lang="es-CL" sz="3200" dirty="0" smtClean="0"/>
              <a:t> </a:t>
            </a:r>
            <a:r>
              <a:rPr lang="es-CL" sz="3200" dirty="0" err="1" smtClean="0"/>
              <a:t>fruit</a:t>
            </a:r>
            <a:endParaRPr lang="es-CL" sz="32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/>
          <a:stretch/>
        </p:blipFill>
        <p:spPr>
          <a:xfrm>
            <a:off x="315886" y="2233744"/>
            <a:ext cx="5624267" cy="3007084"/>
          </a:xfr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r="39194"/>
          <a:stretch/>
        </p:blipFill>
        <p:spPr>
          <a:xfrm>
            <a:off x="7270955" y="3223"/>
            <a:ext cx="1902542" cy="5715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 rot="16200000">
            <a:off x="881592" y="1088393"/>
            <a:ext cx="9001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s-CL" sz="1400" dirty="0" err="1" smtClean="0"/>
              <a:t>Ferulic</a:t>
            </a:r>
            <a:r>
              <a:rPr lang="es-CL" sz="1400" dirty="0" smtClean="0"/>
              <a:t> </a:t>
            </a:r>
            <a:r>
              <a:rPr lang="es-CL" sz="1400" dirty="0" err="1" smtClean="0"/>
              <a:t>acid</a:t>
            </a:r>
            <a:endParaRPr lang="es-CL" sz="1400" dirty="0" smtClean="0"/>
          </a:p>
          <a:p>
            <a:pPr>
              <a:spcBef>
                <a:spcPts val="800"/>
              </a:spcBef>
            </a:pPr>
            <a:r>
              <a:rPr lang="es-CL" sz="1400" dirty="0" err="1" smtClean="0"/>
              <a:t>Sinapic</a:t>
            </a:r>
            <a:r>
              <a:rPr lang="es-CL" sz="1400" dirty="0" smtClean="0"/>
              <a:t> </a:t>
            </a:r>
            <a:r>
              <a:rPr lang="es-CL" sz="1400" dirty="0" err="1" smtClean="0"/>
              <a:t>acid</a:t>
            </a:r>
            <a:endParaRPr lang="es-CL" sz="1400" dirty="0" smtClean="0"/>
          </a:p>
          <a:p>
            <a:pPr>
              <a:spcBef>
                <a:spcPts val="800"/>
              </a:spcBef>
            </a:pPr>
            <a:r>
              <a:rPr lang="es-CL" sz="1400" dirty="0" smtClean="0"/>
              <a:t>Mixture 1</a:t>
            </a:r>
            <a:endParaRPr lang="es-CL" sz="1400" dirty="0"/>
          </a:p>
        </p:txBody>
      </p:sp>
      <p:sp>
        <p:nvSpPr>
          <p:cNvPr id="7" name="6 CuadroTexto"/>
          <p:cNvSpPr txBox="1"/>
          <p:nvPr/>
        </p:nvSpPr>
        <p:spPr>
          <a:xfrm rot="16200000">
            <a:off x="4519804" y="1125582"/>
            <a:ext cx="900100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s-CL" sz="1400" dirty="0" smtClean="0"/>
              <a:t>Mixture 2</a:t>
            </a:r>
          </a:p>
          <a:p>
            <a:pPr>
              <a:spcBef>
                <a:spcPts val="800"/>
              </a:spcBef>
            </a:pPr>
            <a:r>
              <a:rPr lang="es-CL" sz="1400" dirty="0" smtClean="0"/>
              <a:t>Mixture 3</a:t>
            </a:r>
          </a:p>
          <a:p>
            <a:pPr>
              <a:spcBef>
                <a:spcPts val="800"/>
              </a:spcBef>
            </a:pPr>
            <a:r>
              <a:rPr lang="es-CL" sz="1400" dirty="0" err="1" smtClean="0"/>
              <a:t>Myricetin</a:t>
            </a:r>
            <a:endParaRPr lang="es-CL" sz="1400" dirty="0" smtClean="0"/>
          </a:p>
          <a:p>
            <a:pPr>
              <a:spcBef>
                <a:spcPts val="800"/>
              </a:spcBef>
            </a:pPr>
            <a:r>
              <a:rPr lang="es-CL" sz="1400" dirty="0" err="1" smtClean="0"/>
              <a:t>Cyanidin</a:t>
            </a:r>
            <a:endParaRPr lang="es-CL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028642" y="4117640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DPPH </a:t>
            </a:r>
            <a:r>
              <a:rPr lang="es-CL" sz="1400" dirty="0" err="1" smtClean="0"/>
              <a:t>derivatized</a:t>
            </a:r>
            <a:endParaRPr lang="es-CL" sz="1400" dirty="0" smtClean="0"/>
          </a:p>
          <a:p>
            <a:r>
              <a:rPr lang="es-CL" sz="1400" dirty="0" err="1" smtClean="0"/>
              <a:t>white</a:t>
            </a:r>
            <a:r>
              <a:rPr lang="es-CL" sz="1400" dirty="0" smtClean="0"/>
              <a:t> light</a:t>
            </a:r>
            <a:endParaRPr lang="es-CL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984397" y="2579233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NP/PEG </a:t>
            </a:r>
            <a:r>
              <a:rPr lang="es-CL" sz="1400" dirty="0" err="1" smtClean="0"/>
              <a:t>reagent</a:t>
            </a:r>
            <a:endParaRPr lang="es-CL" sz="1400" dirty="0" smtClean="0"/>
          </a:p>
          <a:p>
            <a:r>
              <a:rPr lang="es-CL" sz="1400" dirty="0" smtClean="0"/>
              <a:t>366 </a:t>
            </a:r>
            <a:r>
              <a:rPr lang="es-CL" sz="1400" dirty="0" err="1" smtClean="0"/>
              <a:t>nm</a:t>
            </a:r>
            <a:endParaRPr lang="es-CL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110933" y="5252795"/>
            <a:ext cx="160817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1200" dirty="0" err="1" smtClean="0"/>
              <a:t>Procyanidin</a:t>
            </a:r>
            <a:r>
              <a:rPr lang="es-CL" sz="1200" dirty="0" smtClean="0"/>
              <a:t> A2 and B2</a:t>
            </a:r>
            <a:endParaRPr lang="es-CL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843809" y="5240829"/>
            <a:ext cx="212604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CL" sz="1200" dirty="0" err="1" smtClean="0"/>
              <a:t>Delphinidin</a:t>
            </a:r>
            <a:r>
              <a:rPr lang="es-CL" sz="1200" dirty="0" smtClean="0"/>
              <a:t> </a:t>
            </a:r>
            <a:r>
              <a:rPr lang="es-CL" sz="1200" dirty="0" err="1" smtClean="0"/>
              <a:t>chloride</a:t>
            </a:r>
            <a:r>
              <a:rPr lang="es-CL" sz="1200" dirty="0" smtClean="0"/>
              <a:t> and delphinidin-3-O-sambubioside</a:t>
            </a:r>
            <a:endParaRPr lang="es-CL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125085" y="5163884"/>
            <a:ext cx="164671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1200" dirty="0" err="1" smtClean="0"/>
              <a:t>Rutin</a:t>
            </a:r>
            <a:r>
              <a:rPr lang="es-CL" sz="1200" dirty="0" smtClean="0"/>
              <a:t>, </a:t>
            </a:r>
            <a:r>
              <a:rPr lang="es-CL" sz="1200" dirty="0" err="1" smtClean="0"/>
              <a:t>chlorogenic</a:t>
            </a:r>
            <a:r>
              <a:rPr lang="es-CL" sz="1200" dirty="0" smtClean="0"/>
              <a:t> </a:t>
            </a:r>
            <a:r>
              <a:rPr lang="es-CL" sz="1200" dirty="0" err="1" smtClean="0"/>
              <a:t>acid</a:t>
            </a:r>
            <a:r>
              <a:rPr lang="es-CL" sz="1200" dirty="0" smtClean="0"/>
              <a:t>, </a:t>
            </a:r>
            <a:r>
              <a:rPr lang="es-CL" sz="1200" dirty="0" err="1" smtClean="0"/>
              <a:t>caffeic</a:t>
            </a:r>
            <a:r>
              <a:rPr lang="es-CL" sz="1200" dirty="0" smtClean="0"/>
              <a:t> </a:t>
            </a:r>
            <a:r>
              <a:rPr lang="es-CL" sz="1200" dirty="0" err="1" smtClean="0"/>
              <a:t>acid</a:t>
            </a:r>
            <a:endParaRPr lang="es-CL" sz="1200" dirty="0"/>
          </a:p>
        </p:txBody>
      </p:sp>
      <p:cxnSp>
        <p:nvCxnSpPr>
          <p:cNvPr id="13" name="12 Conector recto de flecha"/>
          <p:cNvCxnSpPr/>
          <p:nvPr/>
        </p:nvCxnSpPr>
        <p:spPr>
          <a:xfrm flipV="1">
            <a:off x="1691680" y="5020359"/>
            <a:ext cx="0" cy="146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4427984" y="5017740"/>
            <a:ext cx="0" cy="223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 flipV="1">
            <a:off x="4788024" y="5054958"/>
            <a:ext cx="334208" cy="223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 rot="16200000">
            <a:off x="2654354" y="495343"/>
            <a:ext cx="90010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</a:pPr>
            <a:r>
              <a:rPr lang="es-CL" sz="1400" dirty="0" err="1" smtClean="0"/>
              <a:t>Flesh</a:t>
            </a:r>
            <a:endParaRPr lang="es-CL" sz="1400" dirty="0" smtClean="0"/>
          </a:p>
          <a:p>
            <a:pPr>
              <a:spcBef>
                <a:spcPts val="700"/>
              </a:spcBef>
            </a:pPr>
            <a:r>
              <a:rPr lang="es-CL" sz="1400" dirty="0" err="1" smtClean="0"/>
              <a:t>Seeds</a:t>
            </a:r>
            <a:endParaRPr lang="es-CL" sz="1400" dirty="0" smtClean="0"/>
          </a:p>
          <a:p>
            <a:pPr>
              <a:spcBef>
                <a:spcPts val="700"/>
              </a:spcBef>
            </a:pPr>
            <a:r>
              <a:rPr lang="es-CL" sz="1400" dirty="0" err="1" smtClean="0"/>
              <a:t>Flesh</a:t>
            </a:r>
            <a:endParaRPr lang="es-CL" sz="1400" dirty="0" smtClean="0"/>
          </a:p>
          <a:p>
            <a:pPr>
              <a:spcBef>
                <a:spcPts val="700"/>
              </a:spcBef>
            </a:pPr>
            <a:r>
              <a:rPr lang="es-CL" sz="1400" dirty="0" err="1" smtClean="0"/>
              <a:t>Seeds</a:t>
            </a:r>
            <a:endParaRPr lang="es-CL" sz="1400" dirty="0" smtClean="0"/>
          </a:p>
          <a:p>
            <a:pPr>
              <a:spcBef>
                <a:spcPts val="700"/>
              </a:spcBef>
            </a:pPr>
            <a:r>
              <a:rPr lang="es-CL" sz="1400" dirty="0" err="1" smtClean="0"/>
              <a:t>Flesh</a:t>
            </a:r>
            <a:endParaRPr lang="es-CL" sz="1400" dirty="0" smtClean="0"/>
          </a:p>
          <a:p>
            <a:pPr>
              <a:spcBef>
                <a:spcPts val="700"/>
              </a:spcBef>
            </a:pPr>
            <a:r>
              <a:rPr lang="es-CL" sz="1400" dirty="0" err="1" smtClean="0"/>
              <a:t>Seeds</a:t>
            </a:r>
            <a:endParaRPr lang="es-CL" sz="1400" dirty="0" smtClean="0"/>
          </a:p>
          <a:p>
            <a:pPr>
              <a:spcBef>
                <a:spcPts val="700"/>
              </a:spcBef>
            </a:pPr>
            <a:r>
              <a:rPr lang="es-CL" sz="1400" dirty="0" err="1" smtClean="0"/>
              <a:t>Flesh</a:t>
            </a:r>
            <a:endParaRPr lang="es-CL" sz="1400" dirty="0" smtClean="0"/>
          </a:p>
          <a:p>
            <a:pPr>
              <a:spcBef>
                <a:spcPts val="700"/>
              </a:spcBef>
            </a:pPr>
            <a:r>
              <a:rPr lang="es-CL" sz="1400" dirty="0" err="1" smtClean="0"/>
              <a:t>Seeds</a:t>
            </a:r>
            <a:endParaRPr lang="es-CL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889132" y="1312306"/>
            <a:ext cx="248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/>
              <a:t>Clones</a:t>
            </a:r>
          </a:p>
          <a:p>
            <a:pPr algn="ctr"/>
            <a:r>
              <a:rPr lang="es-CL" sz="1200" dirty="0" smtClean="0"/>
              <a:t>SF2          SF1           PM1          PM2         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11745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 smtClean="0"/>
              <a:t>Conclusiones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1819" y="1201316"/>
            <a:ext cx="7139136" cy="377163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Los </a:t>
            </a:r>
            <a:r>
              <a:rPr lang="en-US" sz="2400" dirty="0" err="1" smtClean="0"/>
              <a:t>polifenoles</a:t>
            </a:r>
            <a:r>
              <a:rPr lang="en-US" sz="2400" dirty="0" smtClean="0"/>
              <a:t> se </a:t>
            </a:r>
            <a:r>
              <a:rPr lang="en-US" sz="2400" dirty="0" err="1" smtClean="0"/>
              <a:t>encuentran</a:t>
            </a:r>
            <a:r>
              <a:rPr lang="en-US" sz="2400" dirty="0" smtClean="0"/>
              <a:t> en </a:t>
            </a:r>
            <a:r>
              <a:rPr lang="en-US" sz="2400" dirty="0" err="1" smtClean="0"/>
              <a:t>todo</a:t>
            </a:r>
            <a:r>
              <a:rPr lang="en-US" sz="2400" dirty="0" smtClean="0"/>
              <a:t> el </a:t>
            </a:r>
            <a:r>
              <a:rPr lang="en-US" sz="2400" dirty="0" err="1" smtClean="0"/>
              <a:t>fruto</a:t>
            </a:r>
            <a:r>
              <a:rPr lang="en-US" sz="2400" dirty="0" smtClean="0"/>
              <a:t>, los </a:t>
            </a:r>
            <a:r>
              <a:rPr lang="en-US" sz="2400" dirty="0" err="1" smtClean="0"/>
              <a:t>antocianos</a:t>
            </a:r>
            <a:r>
              <a:rPr lang="en-US" sz="2400" dirty="0" smtClean="0"/>
              <a:t> </a:t>
            </a:r>
            <a:r>
              <a:rPr lang="en-US" sz="2400" dirty="0" err="1" smtClean="0"/>
              <a:t>sólo</a:t>
            </a:r>
            <a:r>
              <a:rPr lang="en-US" sz="2400" dirty="0" smtClean="0"/>
              <a:t> en la </a:t>
            </a:r>
            <a:r>
              <a:rPr lang="en-US" sz="2400" dirty="0" err="1" smtClean="0"/>
              <a:t>pulpa</a:t>
            </a:r>
            <a:endParaRPr lang="es-CL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El </a:t>
            </a:r>
            <a:r>
              <a:rPr lang="en-US" sz="2400" dirty="0" err="1" smtClean="0"/>
              <a:t>contenido</a:t>
            </a:r>
            <a:r>
              <a:rPr lang="en-US" sz="2400" dirty="0" smtClean="0"/>
              <a:t> de </a:t>
            </a:r>
            <a:r>
              <a:rPr lang="en-US" sz="2400" dirty="0" err="1" smtClean="0"/>
              <a:t>polifenoles</a:t>
            </a:r>
            <a:r>
              <a:rPr lang="en-US" sz="2400" dirty="0" smtClean="0"/>
              <a:t> se </a:t>
            </a:r>
            <a:r>
              <a:rPr lang="en-US" sz="2400" dirty="0" err="1" smtClean="0"/>
              <a:t>mantiente</a:t>
            </a:r>
            <a:r>
              <a:rPr lang="en-US" sz="2400" dirty="0" smtClean="0"/>
              <a:t> </a:t>
            </a:r>
            <a:r>
              <a:rPr lang="en-US" sz="2400" dirty="0" err="1" smtClean="0"/>
              <a:t>estable</a:t>
            </a:r>
            <a:r>
              <a:rPr lang="en-US" sz="2400" dirty="0" smtClean="0"/>
              <a:t>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la </a:t>
            </a:r>
            <a:r>
              <a:rPr lang="en-US" sz="2400" dirty="0" err="1" smtClean="0"/>
              <a:t>maduración</a:t>
            </a:r>
            <a:r>
              <a:rPr lang="en-US" sz="2400" dirty="0" smtClean="0"/>
              <a:t>, el de </a:t>
            </a:r>
            <a:r>
              <a:rPr lang="en-US" sz="2400" dirty="0" err="1" smtClean="0"/>
              <a:t>antocianos</a:t>
            </a:r>
            <a:r>
              <a:rPr lang="en-US" sz="2400" dirty="0" smtClean="0"/>
              <a:t> </a:t>
            </a:r>
            <a:r>
              <a:rPr lang="en-US" sz="2400" dirty="0" err="1" smtClean="0"/>
              <a:t>aumenta</a:t>
            </a:r>
            <a:endParaRPr lang="es-CL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Durante el </a:t>
            </a:r>
            <a:r>
              <a:rPr lang="en-US" sz="2400" dirty="0" err="1" smtClean="0"/>
              <a:t>secado</a:t>
            </a:r>
            <a:r>
              <a:rPr lang="en-US" sz="2400" dirty="0" smtClean="0"/>
              <a:t>, </a:t>
            </a:r>
            <a:r>
              <a:rPr lang="en-US" sz="2400" dirty="0" err="1" smtClean="0"/>
              <a:t>enfriamiento</a:t>
            </a:r>
            <a:r>
              <a:rPr lang="en-US" sz="2400" dirty="0" smtClean="0"/>
              <a:t> o </a:t>
            </a:r>
            <a:r>
              <a:rPr lang="en-US" sz="2400" dirty="0" err="1" smtClean="0"/>
              <a:t>congelamiento</a:t>
            </a:r>
            <a:r>
              <a:rPr lang="en-US" sz="2400" dirty="0" smtClean="0"/>
              <a:t> los </a:t>
            </a:r>
            <a:r>
              <a:rPr lang="en-US" sz="2400" dirty="0" err="1" smtClean="0"/>
              <a:t>contenidos</a:t>
            </a:r>
            <a:r>
              <a:rPr lang="en-US" sz="2400" dirty="0" smtClean="0"/>
              <a:t> de </a:t>
            </a:r>
            <a:r>
              <a:rPr lang="en-US" sz="2400" dirty="0" err="1" smtClean="0"/>
              <a:t>polifenoles</a:t>
            </a:r>
            <a:r>
              <a:rPr lang="en-US" sz="2400" dirty="0" smtClean="0"/>
              <a:t> y </a:t>
            </a:r>
            <a:r>
              <a:rPr lang="en-US" sz="2400" dirty="0" err="1" smtClean="0"/>
              <a:t>antocianinas</a:t>
            </a:r>
            <a:r>
              <a:rPr lang="en-US" sz="2400" dirty="0" smtClean="0"/>
              <a:t> se </a:t>
            </a:r>
            <a:r>
              <a:rPr lang="en-US" sz="2400" dirty="0" err="1" smtClean="0"/>
              <a:t>mantienen</a:t>
            </a:r>
            <a:endParaRPr lang="en-US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/>
              <a:t>La </a:t>
            </a:r>
            <a:r>
              <a:rPr lang="en-US" sz="2400" dirty="0" err="1" smtClean="0"/>
              <a:t>actividad</a:t>
            </a:r>
            <a:r>
              <a:rPr lang="en-US" sz="2400" dirty="0" smtClean="0"/>
              <a:t> </a:t>
            </a:r>
            <a:r>
              <a:rPr lang="en-US" sz="2400" dirty="0" err="1" smtClean="0"/>
              <a:t>antioxidantes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alta</a:t>
            </a:r>
            <a:r>
              <a:rPr lang="en-US" sz="2400" dirty="0" smtClean="0"/>
              <a:t>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</a:t>
            </a:r>
            <a:r>
              <a:rPr lang="en-US" sz="2400" dirty="0" err="1" smtClean="0"/>
              <a:t>todos</a:t>
            </a:r>
            <a:r>
              <a:rPr lang="en-US" sz="2400" dirty="0" smtClean="0"/>
              <a:t>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etapas</a:t>
            </a:r>
            <a:r>
              <a:rPr lang="en-US" sz="2400" dirty="0" smtClean="0"/>
              <a:t> de </a:t>
            </a:r>
            <a:r>
              <a:rPr lang="en-US" sz="2400" dirty="0" err="1" smtClean="0"/>
              <a:t>madurez</a:t>
            </a:r>
            <a:r>
              <a:rPr lang="en-US" sz="2400" dirty="0" smtClean="0"/>
              <a:t>, </a:t>
            </a:r>
            <a:r>
              <a:rPr lang="en-US" sz="2400" dirty="0" err="1" smtClean="0"/>
              <a:t>especialmente</a:t>
            </a:r>
            <a:r>
              <a:rPr lang="en-US" sz="2400" dirty="0" smtClean="0"/>
              <a:t> en la </a:t>
            </a:r>
            <a:r>
              <a:rPr lang="en-US" sz="2400" dirty="0" err="1" smtClean="0"/>
              <a:t>pulpa</a:t>
            </a:r>
            <a:endParaRPr lang="es-CL" sz="24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r="39194"/>
          <a:stretch/>
        </p:blipFill>
        <p:spPr>
          <a:xfrm>
            <a:off x="7270955" y="3223"/>
            <a:ext cx="1902542" cy="57150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0" y="5270087"/>
            <a:ext cx="8244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B. GONZÁLEZ, H. VOGEL, I. RAZMILIC, E. WOLFRAM (2015) Polyphenol, anthocyanin content and antioxidant capacity in different parts of </a:t>
            </a:r>
            <a:r>
              <a:rPr lang="en-US" sz="1100" dirty="0" err="1"/>
              <a:t>maqui</a:t>
            </a:r>
            <a:r>
              <a:rPr lang="en-US" sz="1100" dirty="0"/>
              <a:t> fruits (</a:t>
            </a:r>
            <a:r>
              <a:rPr lang="en-US" sz="1100" i="1" dirty="0" err="1"/>
              <a:t>Aristotelia</a:t>
            </a:r>
            <a:r>
              <a:rPr lang="en-US" sz="1100" i="1" dirty="0"/>
              <a:t> </a:t>
            </a:r>
            <a:r>
              <a:rPr lang="en-US" sz="1100" i="1" dirty="0" err="1"/>
              <a:t>chilensi</a:t>
            </a:r>
            <a:r>
              <a:rPr lang="en-US" sz="1100" dirty="0" err="1"/>
              <a:t>s</a:t>
            </a:r>
            <a:r>
              <a:rPr lang="en-US" sz="1100" dirty="0"/>
              <a:t>) during ripening and conservation treatments after harvest. Industrial Crops and Products 76 (2015) 158–165</a:t>
            </a:r>
            <a:endParaRPr lang="es-CL" sz="1100" dirty="0"/>
          </a:p>
        </p:txBody>
      </p:sp>
    </p:spTree>
    <p:extLst>
      <p:ext uri="{BB962C8B-B14F-4D97-AF65-F5344CB8AC3E}">
        <p14:creationId xmlns:p14="http://schemas.microsoft.com/office/powerpoint/2010/main" val="17330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09228"/>
            <a:ext cx="5699572" cy="548403"/>
          </a:xfrm>
        </p:spPr>
        <p:txBody>
          <a:bodyPr>
            <a:noAutofit/>
          </a:bodyPr>
          <a:lstStyle/>
          <a:p>
            <a:pPr algn="l"/>
            <a:r>
              <a:rPr lang="es-CL" sz="4000" b="1" dirty="0" smtClean="0"/>
              <a:t>Agradecimientos </a:t>
            </a:r>
            <a:endParaRPr lang="es-CL" sz="4000" b="1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50697" y="1297190"/>
            <a:ext cx="2530624" cy="372041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s-CL" sz="1400" b="1" u="sng" dirty="0" smtClean="0"/>
              <a:t>Investigadores: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Ursula Doll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Benita González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Valeria Muñoz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Mariana Moya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Iván </a:t>
            </a:r>
            <a:r>
              <a:rPr lang="es-CL" sz="1400" dirty="0" err="1" smtClean="0"/>
              <a:t>Razmilic</a:t>
            </a:r>
            <a:endParaRPr lang="es-CL" sz="1400" dirty="0" smtClean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Patricio </a:t>
            </a:r>
            <a:r>
              <a:rPr lang="es-CL" sz="1400" dirty="0" err="1" smtClean="0"/>
              <a:t>Peñailillo</a:t>
            </a:r>
            <a:endParaRPr lang="es-CL" sz="1400" dirty="0" smtClean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Mauricio Lolas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Eduardo Fuentes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es-CL" sz="1400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036209" y="1271515"/>
            <a:ext cx="2520280" cy="183701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es-CL" sz="1400" b="1" u="sng" dirty="0" smtClean="0"/>
              <a:t>Proyectos: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FONDEF D10I1252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FONDEF ID14I10108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FONDEF ID14I20108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/>
              <a:t>FIC BIP 30388036</a:t>
            </a:r>
            <a:endParaRPr lang="es-CL" sz="1400" dirty="0"/>
          </a:p>
        </p:txBody>
      </p:sp>
      <p:sp>
        <p:nvSpPr>
          <p:cNvPr id="6" name="4 Marcador de contenido"/>
          <p:cNvSpPr txBox="1">
            <a:spLocks/>
          </p:cNvSpPr>
          <p:nvPr/>
        </p:nvSpPr>
        <p:spPr>
          <a:xfrm>
            <a:off x="2019985" y="1286891"/>
            <a:ext cx="2304256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s-CL" sz="1400" b="1" u="sng" dirty="0" smtClean="0">
                <a:solidFill>
                  <a:prstClr val="black"/>
                </a:solidFill>
              </a:rPr>
              <a:t>Empresas: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>
                <a:solidFill>
                  <a:prstClr val="black"/>
                </a:solidFill>
              </a:rPr>
              <a:t>Fundación Chile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err="1" smtClean="0">
                <a:solidFill>
                  <a:prstClr val="black"/>
                </a:solidFill>
              </a:rPr>
              <a:t>AgroQueñi</a:t>
            </a:r>
            <a:endParaRPr lang="es-CL" sz="1400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>
                <a:solidFill>
                  <a:prstClr val="black"/>
                </a:solidFill>
              </a:rPr>
              <a:t>Agrícola Ana María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smtClean="0">
                <a:solidFill>
                  <a:prstClr val="black"/>
                </a:solidFill>
              </a:rPr>
              <a:t>Domingo Echegaray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err="1" smtClean="0">
                <a:solidFill>
                  <a:prstClr val="black"/>
                </a:solidFill>
              </a:rPr>
              <a:t>Surfrut</a:t>
            </a:r>
            <a:endParaRPr lang="es-CL" sz="1400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err="1" smtClean="0">
                <a:solidFill>
                  <a:prstClr val="black"/>
                </a:solidFill>
              </a:rPr>
              <a:t>Hortifrut</a:t>
            </a:r>
            <a:endParaRPr lang="es-CL" sz="1400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s-CL" sz="1400" dirty="0" err="1" smtClean="0">
                <a:solidFill>
                  <a:prstClr val="black"/>
                </a:solidFill>
              </a:rPr>
              <a:t>Agromillora</a:t>
            </a:r>
            <a:endParaRPr lang="es-CL" sz="1400" dirty="0">
              <a:solidFill>
                <a:prstClr val="black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3" y="4693569"/>
            <a:ext cx="1472891" cy="690039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7" y="4263869"/>
            <a:ext cx="952191" cy="1119737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7" y="4693568"/>
            <a:ext cx="1114627" cy="69003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93569"/>
            <a:ext cx="2008476" cy="69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90" y="3972981"/>
            <a:ext cx="1272119" cy="679287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7097" r="5000" b="22581"/>
          <a:stretch/>
        </p:blipFill>
        <p:spPr>
          <a:xfrm>
            <a:off x="6023100" y="4251621"/>
            <a:ext cx="3095729" cy="1463380"/>
          </a:xfrm>
          <a:prstGeom prst="rect">
            <a:avLst/>
          </a:prstGeom>
        </p:spPr>
      </p:pic>
      <p:pic>
        <p:nvPicPr>
          <p:cNvPr id="13" name="Picture 2" descr="C:\Users\Usuario\Pictures\CENATIV\Foto grupal Stephany Salinas sep20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56" y="2233300"/>
            <a:ext cx="2777504" cy="18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4" t="7467" r="6035" b="50400"/>
          <a:stretch/>
        </p:blipFill>
        <p:spPr>
          <a:xfrm>
            <a:off x="6376414" y="193203"/>
            <a:ext cx="276758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806865"/>
              </p:ext>
            </p:extLst>
          </p:nvPr>
        </p:nvGraphicFramePr>
        <p:xfrm>
          <a:off x="107504" y="202786"/>
          <a:ext cx="7488832" cy="60752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69293"/>
                <a:gridCol w="5711821"/>
                <a:gridCol w="507718"/>
              </a:tblGrid>
              <a:tr h="558800">
                <a:tc gridSpan="3">
                  <a:txBody>
                    <a:bodyPr/>
                    <a:lstStyle/>
                    <a:p>
                      <a:r>
                        <a:rPr lang="es-CL" sz="1600" dirty="0" smtClean="0"/>
                        <a:t>Tesis de Postgrado (Magíster en Horticultura y Doctorado en Ciencias Agrarias)</a:t>
                      </a:r>
                      <a:endParaRPr lang="es-CL" sz="1600" dirty="0"/>
                    </a:p>
                  </a:txBody>
                  <a:tcPr marT="38100" marB="38100"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281996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b="1" dirty="0">
                          <a:effectLst/>
                          <a:latin typeface="+mn-lt"/>
                          <a:ea typeface="Times New Roman"/>
                        </a:rPr>
                        <a:t>Mariana Moya Solar</a:t>
                      </a:r>
                      <a:endParaRPr lang="es-CL" sz="9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Efecto de la aplicación de ácido </a:t>
                      </a:r>
                      <a:r>
                        <a:rPr lang="es-ES" sz="900" dirty="0" err="1">
                          <a:effectLst/>
                          <a:latin typeface="+mn-lt"/>
                          <a:ea typeface="Times New Roman"/>
                        </a:rPr>
                        <a:t>giberélico</a:t>
                      </a: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 y nivel de intensidad de luz solar sobre el crecimiento y productividad en </a:t>
                      </a:r>
                      <a:r>
                        <a:rPr lang="es-ES" sz="900" i="1" dirty="0" err="1">
                          <a:effectLst/>
                          <a:latin typeface="+mn-lt"/>
                          <a:ea typeface="Times New Roman"/>
                        </a:rPr>
                        <a:t>Aristotelia</a:t>
                      </a:r>
                      <a:r>
                        <a:rPr lang="es-ES" sz="900" i="1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s-ES" sz="900" i="1" dirty="0" err="1">
                          <a:effectLst/>
                          <a:latin typeface="+mn-lt"/>
                          <a:ea typeface="Times New Roman"/>
                        </a:rPr>
                        <a:t>chilensis</a:t>
                      </a: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 Mol. (</a:t>
                      </a:r>
                      <a:r>
                        <a:rPr lang="es-ES" sz="900" dirty="0" err="1">
                          <a:effectLst/>
                          <a:latin typeface="+mn-lt"/>
                          <a:ea typeface="Times New Roman"/>
                        </a:rPr>
                        <a:t>Stuntz</a:t>
                      </a: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)</a:t>
                      </a:r>
                      <a:endParaRPr lang="es-CL" sz="9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2018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11667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b="1" dirty="0">
                          <a:effectLst/>
                          <a:latin typeface="+mn-lt"/>
                          <a:ea typeface="Times New Roman"/>
                        </a:rPr>
                        <a:t>Benita González López</a:t>
                      </a:r>
                      <a:endParaRPr lang="es-CL" sz="9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Variabilidad en biomasa,  actividad antioxidante, </a:t>
                      </a:r>
                      <a:r>
                        <a:rPr lang="es-ES" sz="900" dirty="0" err="1">
                          <a:effectLst/>
                          <a:latin typeface="+mn-lt"/>
                          <a:ea typeface="Times New Roman"/>
                        </a:rPr>
                        <a:t>polifenoles</a:t>
                      </a: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 totales y antocianinas en maqui (</a:t>
                      </a:r>
                      <a:r>
                        <a:rPr lang="es-ES" sz="900" i="1" dirty="0" err="1">
                          <a:effectLst/>
                          <a:latin typeface="+mn-lt"/>
                          <a:ea typeface="Times New Roman"/>
                        </a:rPr>
                        <a:t>Aristotelia</a:t>
                      </a:r>
                      <a:r>
                        <a:rPr lang="es-ES" sz="900" i="1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s-ES" sz="900" i="1" dirty="0" err="1">
                          <a:effectLst/>
                          <a:latin typeface="+mn-lt"/>
                          <a:ea typeface="Times New Roman"/>
                        </a:rPr>
                        <a:t>chilensis</a:t>
                      </a: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 Mol. </a:t>
                      </a:r>
                      <a:r>
                        <a:rPr lang="es-ES" sz="900" dirty="0" err="1">
                          <a:effectLst/>
                          <a:latin typeface="+mn-lt"/>
                          <a:ea typeface="Times New Roman"/>
                        </a:rPr>
                        <a:t>Stuntz</a:t>
                      </a: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).</a:t>
                      </a:r>
                      <a:endParaRPr lang="es-CL" sz="9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2015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2990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b="1" dirty="0">
                          <a:effectLst/>
                          <a:latin typeface="+mn-lt"/>
                          <a:ea typeface="Times New Roman"/>
                        </a:rPr>
                        <a:t>Giordano </a:t>
                      </a:r>
                      <a:r>
                        <a:rPr lang="es-ES" sz="900" b="1" dirty="0" err="1">
                          <a:effectLst/>
                          <a:latin typeface="+mn-lt"/>
                          <a:ea typeface="Times New Roman"/>
                        </a:rPr>
                        <a:t>Catenacci</a:t>
                      </a:r>
                      <a:endParaRPr lang="es-CL" sz="9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Desarrollo de protocolos de </a:t>
                      </a:r>
                      <a:r>
                        <a:rPr lang="es-ES" sz="900" dirty="0" err="1">
                          <a:effectLst/>
                          <a:latin typeface="+mn-lt"/>
                          <a:ea typeface="Times New Roman"/>
                        </a:rPr>
                        <a:t>micropropagación</a:t>
                      </a: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 en maqui, </a:t>
                      </a:r>
                      <a:r>
                        <a:rPr lang="es-ES" sz="900" i="1" dirty="0" err="1">
                          <a:effectLst/>
                          <a:latin typeface="+mn-lt"/>
                          <a:ea typeface="Times New Roman"/>
                        </a:rPr>
                        <a:t>Aristotelia</a:t>
                      </a:r>
                      <a:r>
                        <a:rPr lang="es-ES" sz="900" i="1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s-ES" sz="900" i="1" dirty="0" err="1">
                          <a:effectLst/>
                          <a:latin typeface="+mn-lt"/>
                          <a:ea typeface="Times New Roman"/>
                        </a:rPr>
                        <a:t>chilensis</a:t>
                      </a:r>
                      <a:r>
                        <a:rPr lang="es-ES" sz="900" dirty="0">
                          <a:effectLst/>
                          <a:latin typeface="+mn-lt"/>
                          <a:ea typeface="Times New Roman"/>
                        </a:rPr>
                        <a:t> (Mol.) </a:t>
                      </a:r>
                      <a:r>
                        <a:rPr lang="es-ES" sz="900" dirty="0" err="1">
                          <a:effectLst/>
                          <a:latin typeface="+mn-lt"/>
                          <a:ea typeface="Times New Roman"/>
                        </a:rPr>
                        <a:t>Stuntz</a:t>
                      </a:r>
                      <a:endParaRPr lang="es-CL" sz="9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2014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330200">
                <a:tc gridSpan="3">
                  <a:txBody>
                    <a:bodyPr/>
                    <a:lstStyle/>
                    <a:p>
                      <a:r>
                        <a:rPr lang="es-CL" sz="1700" b="1" dirty="0" smtClean="0">
                          <a:solidFill>
                            <a:schemeClr val="bg1"/>
                          </a:solidFill>
                        </a:rPr>
                        <a:t>Memorias de Título</a:t>
                      </a:r>
                      <a:endParaRPr lang="es-CL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T="38100" marB="3810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sz="12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Javiera </a:t>
                      </a:r>
                      <a:r>
                        <a:rPr lang="es-CL" sz="900" b="1" dirty="0" err="1" smtClean="0"/>
                        <a:t>Mosqueira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Rendimiento de frutos y hábito de crecimiento en plantas de maqui</a:t>
                      </a:r>
                      <a:r>
                        <a:rPr lang="es-CL" sz="900" i="1" dirty="0" smtClean="0"/>
                        <a:t>, 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i="1" dirty="0" err="1" smtClean="0"/>
                        <a:t>chilensis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dirty="0" smtClean="0"/>
                        <a:t>(Mol.) </a:t>
                      </a:r>
                      <a:r>
                        <a:rPr lang="es-CL" sz="900" dirty="0" err="1" smtClean="0"/>
                        <a:t>Stuntz</a:t>
                      </a:r>
                      <a:r>
                        <a:rPr lang="es-CL" sz="900" dirty="0" smtClean="0"/>
                        <a:t>, podadas en la temporada anterior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2015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Claudio Navarro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Estados fenológicos y componentes del rendimiento en clones de maqui (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i="1" dirty="0" err="1" smtClean="0"/>
                        <a:t>chilensis</a:t>
                      </a:r>
                      <a:r>
                        <a:rPr lang="es-CL" sz="900" dirty="0" smtClean="0"/>
                        <a:t>) Establecidos en dos localidades de la Región del Maule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2015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11667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Mariana</a:t>
                      </a:r>
                      <a:r>
                        <a:rPr lang="es-CL" sz="900" b="1" baseline="0" dirty="0" smtClean="0"/>
                        <a:t> Moya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Desarrollo de frutos y hojas en cuatro clones de 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i="1" dirty="0" err="1" smtClean="0"/>
                        <a:t>chilensis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dirty="0" smtClean="0"/>
                        <a:t>(Mol.) </a:t>
                      </a:r>
                      <a:r>
                        <a:rPr lang="es-CL" sz="900" dirty="0" err="1" smtClean="0"/>
                        <a:t>Stuntz</a:t>
                      </a:r>
                      <a:r>
                        <a:rPr lang="es-CL" sz="900" dirty="0" smtClean="0"/>
                        <a:t> establecidos en </a:t>
                      </a:r>
                      <a:r>
                        <a:rPr lang="es-CL" sz="900" dirty="0" err="1" smtClean="0"/>
                        <a:t>Panguilemo</a:t>
                      </a:r>
                      <a:r>
                        <a:rPr lang="es-CL" sz="900" dirty="0" smtClean="0"/>
                        <a:t>, Región del Maule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2014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11667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Catalina </a:t>
                      </a:r>
                      <a:r>
                        <a:rPr lang="es-CL" sz="900" b="1" dirty="0" err="1" smtClean="0"/>
                        <a:t>Gomá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Aplicación de ácido </a:t>
                      </a:r>
                      <a:r>
                        <a:rPr lang="es-CL" sz="900" dirty="0" err="1" smtClean="0"/>
                        <a:t>giberélico</a:t>
                      </a:r>
                      <a:r>
                        <a:rPr lang="es-CL" sz="900" dirty="0" smtClean="0"/>
                        <a:t> sobre el tamaño y  calidad de frutos de Maqui,  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i="1" dirty="0" err="1" smtClean="0"/>
                        <a:t>chilensis</a:t>
                      </a:r>
                      <a:r>
                        <a:rPr lang="es-CL" sz="900" i="1" dirty="0" smtClean="0"/>
                        <a:t> (Molina) </a:t>
                      </a:r>
                      <a:r>
                        <a:rPr lang="es-CL" sz="900" i="1" dirty="0" err="1" smtClean="0"/>
                        <a:t>Stuntz</a:t>
                      </a:r>
                      <a:endParaRPr lang="es-CL" sz="900" i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2014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11667">
                <a:tc>
                  <a:txBody>
                    <a:bodyPr/>
                    <a:lstStyle/>
                    <a:p>
                      <a:r>
                        <a:rPr lang="es-ES" sz="900" b="1" dirty="0" smtClean="0"/>
                        <a:t>Paola Salgado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ES" sz="900" dirty="0" smtClean="0"/>
                        <a:t>Estudio de variabilidad genética en ocho localidades de Maqui provenientes de Chile, mediante AFLP y </a:t>
                      </a:r>
                      <a:r>
                        <a:rPr lang="es-ES" sz="900" dirty="0" err="1" smtClean="0"/>
                        <a:t>microsatélite</a:t>
                      </a:r>
                      <a:r>
                        <a:rPr lang="es-ES" sz="900" dirty="0" smtClean="0"/>
                        <a:t> de cloroplasto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smtClean="0"/>
                        <a:t>2014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26767">
                <a:tc>
                  <a:txBody>
                    <a:bodyPr/>
                    <a:lstStyle/>
                    <a:p>
                      <a:r>
                        <a:rPr lang="es-ES" sz="900" b="1" dirty="0" smtClean="0"/>
                        <a:t>Geo Contreras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ES" sz="900" dirty="0" smtClean="0"/>
                        <a:t>Inducción y desarrollo de la flor del Maqui, </a:t>
                      </a:r>
                      <a:r>
                        <a:rPr lang="es-ES" sz="900" i="1" dirty="0" err="1" smtClean="0"/>
                        <a:t>Aristotelia</a:t>
                      </a:r>
                      <a:r>
                        <a:rPr lang="es-ES" sz="900" i="1" dirty="0" smtClean="0"/>
                        <a:t> </a:t>
                      </a:r>
                      <a:r>
                        <a:rPr lang="es-ES" sz="900" i="1" dirty="0" err="1" smtClean="0"/>
                        <a:t>chilensis</a:t>
                      </a:r>
                      <a:r>
                        <a:rPr lang="es-ES" sz="900" i="1" dirty="0" smtClean="0"/>
                        <a:t> </a:t>
                      </a:r>
                      <a:r>
                        <a:rPr lang="es-ES" sz="900" dirty="0" smtClean="0"/>
                        <a:t>(Molina) </a:t>
                      </a:r>
                      <a:r>
                        <a:rPr lang="es-ES" sz="900" dirty="0" err="1" smtClean="0"/>
                        <a:t>Stuntz</a:t>
                      </a:r>
                      <a:r>
                        <a:rPr lang="es-ES" sz="900" dirty="0" smtClean="0"/>
                        <a:t> – </a:t>
                      </a:r>
                      <a:r>
                        <a:rPr lang="es-ES" sz="900" dirty="0" err="1" smtClean="0"/>
                        <a:t>Elaeocarpaceae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2013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s-ES" sz="900" b="1" dirty="0" smtClean="0"/>
                        <a:t>Daniela </a:t>
                      </a:r>
                      <a:r>
                        <a:rPr lang="es-ES" sz="900" b="1" dirty="0" err="1" smtClean="0"/>
                        <a:t>Mosqueira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ES" sz="900" dirty="0" smtClean="0"/>
                        <a:t>Efecto de la poda de despunte en el crecimiento de brotes y fructificación en maqui, </a:t>
                      </a:r>
                      <a:r>
                        <a:rPr lang="es-ES" sz="900" i="1" dirty="0" err="1" smtClean="0"/>
                        <a:t>Aristotelia</a:t>
                      </a:r>
                      <a:r>
                        <a:rPr lang="es-ES" sz="900" i="1" dirty="0" smtClean="0"/>
                        <a:t> </a:t>
                      </a:r>
                      <a:r>
                        <a:rPr lang="es-ES" sz="900" i="1" dirty="0" err="1" smtClean="0"/>
                        <a:t>chilensis</a:t>
                      </a:r>
                      <a:r>
                        <a:rPr lang="es-ES" sz="900" i="1" dirty="0" smtClean="0"/>
                        <a:t> </a:t>
                      </a:r>
                      <a:r>
                        <a:rPr lang="es-ES" sz="900" dirty="0" smtClean="0"/>
                        <a:t>(Mol.) </a:t>
                      </a:r>
                      <a:r>
                        <a:rPr lang="es-ES" sz="900" dirty="0" err="1" smtClean="0"/>
                        <a:t>Stuntz</a:t>
                      </a:r>
                      <a:r>
                        <a:rPr lang="es-ES" sz="900" dirty="0" smtClean="0"/>
                        <a:t>, en distintas procedencias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smtClean="0"/>
                        <a:t>2013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11667">
                <a:tc>
                  <a:txBody>
                    <a:bodyPr/>
                    <a:lstStyle/>
                    <a:p>
                      <a:r>
                        <a:rPr lang="es-ES" sz="900" b="1" dirty="0" smtClean="0"/>
                        <a:t>Javiera </a:t>
                      </a:r>
                      <a:r>
                        <a:rPr lang="es-ES" sz="900" b="1" dirty="0" err="1" smtClean="0"/>
                        <a:t>Thumm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ES" sz="900" dirty="0" smtClean="0"/>
                        <a:t>Efecto de la aplicación de hormonas en el enraizamiento de diferentes clones de maqui, </a:t>
                      </a:r>
                      <a:r>
                        <a:rPr lang="es-ES" sz="900" i="1" dirty="0" err="1" smtClean="0"/>
                        <a:t>Aristotelia</a:t>
                      </a:r>
                      <a:r>
                        <a:rPr lang="es-ES" sz="900" i="1" dirty="0" smtClean="0"/>
                        <a:t> </a:t>
                      </a:r>
                      <a:r>
                        <a:rPr lang="es-ES" sz="900" i="1" dirty="0" err="1" smtClean="0"/>
                        <a:t>chilensis</a:t>
                      </a:r>
                      <a:r>
                        <a:rPr lang="es-ES" sz="900" i="1" dirty="0" smtClean="0"/>
                        <a:t> </a:t>
                      </a:r>
                      <a:r>
                        <a:rPr lang="es-ES" sz="900" dirty="0" smtClean="0"/>
                        <a:t>(Mol.) </a:t>
                      </a:r>
                      <a:r>
                        <a:rPr lang="es-ES" sz="900" dirty="0" err="1" smtClean="0"/>
                        <a:t>Stunz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smtClean="0"/>
                        <a:t>2013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s-ES" sz="900" b="1" dirty="0" smtClean="0"/>
                        <a:t>Giordano </a:t>
                      </a:r>
                      <a:r>
                        <a:rPr lang="es-ES" sz="900" b="1" dirty="0" err="1" smtClean="0"/>
                        <a:t>Catenacci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ES" sz="900" dirty="0" smtClean="0"/>
                        <a:t>Determinación del crecimiento, fenología, producción y características de bayas en clones de maqui según distintas procedencias e inclinación de ramillas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smtClean="0"/>
                        <a:t>2012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11667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Sofía </a:t>
                      </a:r>
                      <a:r>
                        <a:rPr lang="es-CL" sz="900" b="1" dirty="0" err="1" smtClean="0"/>
                        <a:t>Contalba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Características  de producción frutal en 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i="1" dirty="0" err="1" smtClean="0"/>
                        <a:t>chilensis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dirty="0" smtClean="0"/>
                        <a:t>(Mol) </a:t>
                      </a:r>
                      <a:r>
                        <a:rPr lang="es-CL" sz="900" dirty="0" err="1" smtClean="0"/>
                        <a:t>Stuntz</a:t>
                      </a:r>
                      <a:r>
                        <a:rPr lang="es-CL" sz="900" dirty="0" smtClean="0"/>
                        <a:t>, de diferentes procedencias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smtClean="0"/>
                        <a:t>2012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25140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Cristian Lavandero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Efecto de tres niveles de reposición hídrica sobre la concentración de </a:t>
                      </a:r>
                      <a:r>
                        <a:rPr lang="es-CL" sz="900" dirty="0" err="1" smtClean="0"/>
                        <a:t>polifenoles</a:t>
                      </a:r>
                      <a:r>
                        <a:rPr lang="es-CL" sz="900" dirty="0" smtClean="0"/>
                        <a:t> totales en hojas de </a:t>
                      </a:r>
                      <a:r>
                        <a:rPr lang="es-CL" sz="900" dirty="0" err="1" smtClean="0"/>
                        <a:t>maquI</a:t>
                      </a:r>
                      <a:r>
                        <a:rPr lang="es-CL" sz="900" dirty="0" smtClean="0"/>
                        <a:t>, 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i="1" dirty="0" err="1" smtClean="0"/>
                        <a:t>chilensis</a:t>
                      </a:r>
                      <a:endParaRPr lang="es-CL" sz="900" i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smtClean="0"/>
                        <a:t>2012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349593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Camilo Orellana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Determinación del crecimiento,  concentración de fenoles totales y capacidad antioxidante en hojas de ocho procedencias de maqui, 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 </a:t>
                      </a:r>
                      <a:r>
                        <a:rPr lang="es-CL" sz="900" i="1" dirty="0" err="1" smtClean="0"/>
                        <a:t>chilensis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dirty="0" smtClean="0"/>
                        <a:t>, establecidas en </a:t>
                      </a:r>
                      <a:r>
                        <a:rPr lang="es-CL" sz="900" dirty="0" err="1" smtClean="0"/>
                        <a:t>Panguilemo</a:t>
                      </a:r>
                      <a:r>
                        <a:rPr lang="es-CL" sz="900" dirty="0" smtClean="0"/>
                        <a:t>, Región del Maule</a:t>
                      </a:r>
                      <a:endParaRPr lang="es-CL" sz="9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smtClean="0"/>
                        <a:t>2011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11667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Gonzalo Gallardo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Efecto de la </a:t>
                      </a:r>
                      <a:r>
                        <a:rPr lang="es-CL" sz="900" dirty="0" err="1" smtClean="0"/>
                        <a:t>fertilizacion</a:t>
                      </a:r>
                      <a:r>
                        <a:rPr lang="es-CL" sz="900" dirty="0" smtClean="0"/>
                        <a:t> y despunte inicial sobre el establecimiento y desarrollo de una </a:t>
                      </a:r>
                      <a:r>
                        <a:rPr lang="es-CL" sz="900" dirty="0" err="1" smtClean="0"/>
                        <a:t>plantacion</a:t>
                      </a:r>
                      <a:r>
                        <a:rPr lang="es-CL" sz="900" dirty="0" smtClean="0"/>
                        <a:t> de maqui 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i="1" dirty="0" err="1" smtClean="0"/>
                        <a:t>chilensis</a:t>
                      </a:r>
                      <a:endParaRPr lang="es-CL" sz="900" i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2010</a:t>
                      </a:r>
                      <a:endParaRPr lang="es-CL" sz="900" dirty="0"/>
                    </a:p>
                  </a:txBody>
                  <a:tcPr marT="38100" marB="38100"/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lang="es-CL" sz="900" b="1" dirty="0" smtClean="0"/>
                        <a:t>Carla </a:t>
                      </a:r>
                      <a:r>
                        <a:rPr lang="es-CL" sz="900" b="1" dirty="0" err="1" smtClean="0"/>
                        <a:t>Santibañez</a:t>
                      </a:r>
                      <a:endParaRPr lang="es-CL" sz="900" b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Variación poblacional del contenido de antocianinas en bayas de maqui, </a:t>
                      </a:r>
                      <a:r>
                        <a:rPr lang="es-CL" sz="900" i="1" dirty="0" err="1" smtClean="0"/>
                        <a:t>Aristotelia</a:t>
                      </a:r>
                      <a:r>
                        <a:rPr lang="es-CL" sz="900" i="1" dirty="0" smtClean="0"/>
                        <a:t> </a:t>
                      </a:r>
                      <a:r>
                        <a:rPr lang="es-CL" sz="900" i="1" dirty="0" err="1" smtClean="0"/>
                        <a:t>chilensis</a:t>
                      </a:r>
                      <a:endParaRPr lang="es-CL" sz="900" i="1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s-CL" sz="900" dirty="0" smtClean="0"/>
                        <a:t>2008</a:t>
                      </a:r>
                      <a:endParaRPr lang="es-CL" sz="900" dirty="0"/>
                    </a:p>
                  </a:txBody>
                  <a:tcPr marT="38100" marB="38100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4" y="5586"/>
            <a:ext cx="1444625" cy="571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6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4" y="137198"/>
            <a:ext cx="7447855" cy="952500"/>
          </a:xfrm>
        </p:spPr>
        <p:txBody>
          <a:bodyPr>
            <a:normAutofit/>
          </a:bodyPr>
          <a:lstStyle/>
          <a:p>
            <a:r>
              <a:rPr lang="es-CL" sz="3600" dirty="0" smtClean="0"/>
              <a:t>Nuestras publicaciones sobre maqui</a:t>
            </a:r>
            <a:endParaRPr lang="es-CL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0145" y="1017298"/>
            <a:ext cx="7375847" cy="430430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100" dirty="0"/>
              <a:t>E WOLFRAM, B GONZÁLEZ LÓPEZ, L HOSTETTLER, B MEIER, H VOGEL (2013) HPTLC </a:t>
            </a:r>
            <a:r>
              <a:rPr lang="es-CL" sz="1100" dirty="0" err="1"/>
              <a:t>method</a:t>
            </a:r>
            <a:r>
              <a:rPr lang="es-CL" sz="1100" dirty="0"/>
              <a:t> </a:t>
            </a:r>
            <a:r>
              <a:rPr lang="es-CL" sz="1100" dirty="0" err="1"/>
              <a:t>for</a:t>
            </a:r>
            <a:r>
              <a:rPr lang="es-CL" sz="1100" dirty="0"/>
              <a:t> </a:t>
            </a:r>
            <a:r>
              <a:rPr lang="es-CL" sz="1100" dirty="0" err="1"/>
              <a:t>phytochemical</a:t>
            </a:r>
            <a:r>
              <a:rPr lang="es-CL" sz="1100" dirty="0"/>
              <a:t> and radical </a:t>
            </a:r>
            <a:r>
              <a:rPr lang="es-CL" sz="1100" dirty="0" err="1"/>
              <a:t>scavenging</a:t>
            </a:r>
            <a:r>
              <a:rPr lang="es-CL" sz="1100" dirty="0"/>
              <a:t> </a:t>
            </a:r>
            <a:r>
              <a:rPr lang="es-CL" sz="1100" dirty="0" err="1"/>
              <a:t>profiles</a:t>
            </a:r>
            <a:r>
              <a:rPr lang="es-CL" sz="1100" dirty="0"/>
              <a:t> of </a:t>
            </a:r>
            <a:r>
              <a:rPr lang="es-CL" sz="1100" dirty="0" err="1"/>
              <a:t>Chilean</a:t>
            </a:r>
            <a:r>
              <a:rPr lang="es-CL" sz="1100" dirty="0"/>
              <a:t> "Maqui" </a:t>
            </a:r>
            <a:r>
              <a:rPr lang="es-CL" sz="1100" dirty="0" err="1"/>
              <a:t>berries</a:t>
            </a:r>
            <a:r>
              <a:rPr lang="es-CL" sz="1100" dirty="0"/>
              <a:t> (</a:t>
            </a:r>
            <a:r>
              <a:rPr lang="es-CL" sz="1100" i="1" dirty="0" err="1"/>
              <a:t>Aristotelia</a:t>
            </a:r>
            <a:r>
              <a:rPr lang="es-CL" sz="1100" i="1" dirty="0"/>
              <a:t> </a:t>
            </a:r>
            <a:r>
              <a:rPr lang="es-CL" sz="1100" i="1" dirty="0" err="1"/>
              <a:t>chilensis</a:t>
            </a:r>
            <a:r>
              <a:rPr lang="es-CL" sz="1100" dirty="0"/>
              <a:t>) at </a:t>
            </a:r>
            <a:r>
              <a:rPr lang="es-CL" sz="1100" dirty="0" err="1"/>
              <a:t>different</a:t>
            </a:r>
            <a:r>
              <a:rPr lang="es-CL" sz="1100" dirty="0"/>
              <a:t> </a:t>
            </a:r>
            <a:r>
              <a:rPr lang="es-CL" sz="1100" dirty="0" err="1"/>
              <a:t>ripening</a:t>
            </a:r>
            <a:r>
              <a:rPr lang="es-CL" sz="1100" dirty="0"/>
              <a:t> </a:t>
            </a:r>
            <a:r>
              <a:rPr lang="es-CL" sz="1100" dirty="0" err="1"/>
              <a:t>stages</a:t>
            </a:r>
            <a:r>
              <a:rPr lang="es-CL" sz="1100" dirty="0"/>
              <a:t> </a:t>
            </a:r>
            <a:r>
              <a:rPr lang="es-CL" sz="1100" dirty="0" err="1"/>
              <a:t>from</a:t>
            </a:r>
            <a:r>
              <a:rPr lang="es-CL" sz="1100" dirty="0"/>
              <a:t> </a:t>
            </a:r>
            <a:r>
              <a:rPr lang="es-CL" sz="1100" dirty="0" err="1"/>
              <a:t>cultivated</a:t>
            </a:r>
            <a:r>
              <a:rPr lang="es-CL" sz="1100" dirty="0"/>
              <a:t> </a:t>
            </a:r>
            <a:r>
              <a:rPr lang="es-CL" sz="1100" dirty="0" err="1"/>
              <a:t>accessions</a:t>
            </a:r>
            <a:r>
              <a:rPr lang="es-CL" sz="1100" dirty="0"/>
              <a:t>. Planta </a:t>
            </a:r>
            <a:r>
              <a:rPr lang="es-CL" sz="1100" dirty="0" err="1"/>
              <a:t>Med</a:t>
            </a:r>
            <a:r>
              <a:rPr lang="es-CL" sz="1100" dirty="0"/>
              <a:t> 2013; 79 - PK44. DOI: </a:t>
            </a:r>
            <a:r>
              <a:rPr lang="es-CL" sz="1100" dirty="0" smtClean="0"/>
              <a:t>10.1055/s-0033-1352304</a:t>
            </a:r>
            <a:endParaRPr lang="es-CL" sz="1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100" dirty="0"/>
              <a:t>H. VOGEL, P. PEÑAILILLO, U. DOLL, G. CONTRERAS, G. CATENACCI, B. GONZÁLEZ (2014) Maqui (</a:t>
            </a:r>
            <a:r>
              <a:rPr lang="es-CL" sz="1100" i="1" dirty="0" err="1"/>
              <a:t>Aristotelia</a:t>
            </a:r>
            <a:r>
              <a:rPr lang="es-CL" sz="1100" i="1" dirty="0"/>
              <a:t> </a:t>
            </a:r>
            <a:r>
              <a:rPr lang="es-CL" sz="1100" i="1" dirty="0" err="1"/>
              <a:t>chilensis</a:t>
            </a:r>
            <a:r>
              <a:rPr lang="es-CL" sz="1100" dirty="0"/>
              <a:t>): </a:t>
            </a:r>
            <a:r>
              <a:rPr lang="es-CL" sz="1100" dirty="0" err="1"/>
              <a:t>Morpho-phenological</a:t>
            </a:r>
            <a:r>
              <a:rPr lang="es-CL" sz="1100" dirty="0"/>
              <a:t> </a:t>
            </a:r>
            <a:r>
              <a:rPr lang="es-CL" sz="1100" dirty="0" err="1"/>
              <a:t>characterization</a:t>
            </a:r>
            <a:r>
              <a:rPr lang="es-CL" sz="1100" dirty="0"/>
              <a:t> </a:t>
            </a:r>
            <a:r>
              <a:rPr lang="es-CL" sz="1100" dirty="0" err="1"/>
              <a:t>to</a:t>
            </a:r>
            <a:r>
              <a:rPr lang="es-CL" sz="1100" dirty="0"/>
              <a:t> </a:t>
            </a:r>
            <a:r>
              <a:rPr lang="es-CL" sz="1100" dirty="0" err="1"/>
              <a:t>design</a:t>
            </a:r>
            <a:r>
              <a:rPr lang="es-CL" sz="1100" dirty="0"/>
              <a:t> </a:t>
            </a:r>
            <a:r>
              <a:rPr lang="es-CL" sz="1100" dirty="0" err="1"/>
              <a:t>high-yielding</a:t>
            </a:r>
            <a:r>
              <a:rPr lang="es-CL" sz="1100" dirty="0"/>
              <a:t> </a:t>
            </a:r>
            <a:r>
              <a:rPr lang="es-CL" sz="1100" dirty="0" err="1"/>
              <a:t>cultivation</a:t>
            </a:r>
            <a:r>
              <a:rPr lang="es-CL" sz="1100" dirty="0"/>
              <a:t> </a:t>
            </a:r>
            <a:r>
              <a:rPr lang="es-CL" sz="1100" dirty="0" err="1"/>
              <a:t>techniques</a:t>
            </a:r>
            <a:r>
              <a:rPr lang="es-CL" sz="1100" dirty="0"/>
              <a:t>. JARMAP 1(4): </a:t>
            </a:r>
            <a:r>
              <a:rPr lang="es-CL" sz="1100" dirty="0" smtClean="0"/>
              <a:t>123-133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100" dirty="0" smtClean="0"/>
              <a:t>GONZÁLEZ</a:t>
            </a:r>
            <a:r>
              <a:rPr lang="es-CL" sz="1100" dirty="0"/>
              <a:t>, H. VOGEL, I. RAZMILIC, E. WOLFRAM (2015) </a:t>
            </a:r>
            <a:r>
              <a:rPr lang="es-CL" sz="1100" dirty="0" err="1"/>
              <a:t>Polyphenol</a:t>
            </a:r>
            <a:r>
              <a:rPr lang="es-CL" sz="1100" dirty="0"/>
              <a:t>, </a:t>
            </a:r>
            <a:r>
              <a:rPr lang="es-CL" sz="1100" dirty="0" err="1"/>
              <a:t>anthocyanin</a:t>
            </a:r>
            <a:r>
              <a:rPr lang="es-CL" sz="1100" dirty="0"/>
              <a:t> </a:t>
            </a:r>
            <a:r>
              <a:rPr lang="es-CL" sz="1100" dirty="0" err="1"/>
              <a:t>content</a:t>
            </a:r>
            <a:r>
              <a:rPr lang="es-CL" sz="1100" dirty="0"/>
              <a:t> and </a:t>
            </a:r>
            <a:r>
              <a:rPr lang="es-CL" sz="1100" dirty="0" err="1"/>
              <a:t>antioxidant</a:t>
            </a:r>
            <a:r>
              <a:rPr lang="es-CL" sz="1100" dirty="0"/>
              <a:t> </a:t>
            </a:r>
            <a:r>
              <a:rPr lang="es-CL" sz="1100" dirty="0" err="1"/>
              <a:t>capacity</a:t>
            </a:r>
            <a:r>
              <a:rPr lang="es-CL" sz="1100" dirty="0"/>
              <a:t> in </a:t>
            </a:r>
            <a:r>
              <a:rPr lang="es-CL" sz="1100" dirty="0" err="1"/>
              <a:t>different</a:t>
            </a:r>
            <a:r>
              <a:rPr lang="es-CL" sz="1100" dirty="0"/>
              <a:t> </a:t>
            </a:r>
            <a:r>
              <a:rPr lang="es-CL" sz="1100" dirty="0" err="1"/>
              <a:t>parts</a:t>
            </a:r>
            <a:r>
              <a:rPr lang="es-CL" sz="1100" dirty="0"/>
              <a:t> of maqui </a:t>
            </a:r>
            <a:r>
              <a:rPr lang="es-CL" sz="1100" dirty="0" err="1"/>
              <a:t>fruits</a:t>
            </a:r>
            <a:r>
              <a:rPr lang="es-CL" sz="1100" dirty="0"/>
              <a:t> (</a:t>
            </a:r>
            <a:r>
              <a:rPr lang="es-CL" sz="1100" i="1" dirty="0" err="1"/>
              <a:t>Aristotelia</a:t>
            </a:r>
            <a:r>
              <a:rPr lang="es-CL" sz="1100" i="1" dirty="0"/>
              <a:t> </a:t>
            </a:r>
            <a:r>
              <a:rPr lang="es-CL" sz="1100" i="1" dirty="0" err="1"/>
              <a:t>chilensis</a:t>
            </a:r>
            <a:r>
              <a:rPr lang="es-CL" sz="1100" dirty="0"/>
              <a:t>) </a:t>
            </a:r>
            <a:r>
              <a:rPr lang="es-CL" sz="1100" dirty="0" err="1"/>
              <a:t>during</a:t>
            </a:r>
            <a:r>
              <a:rPr lang="es-CL" sz="1100" dirty="0"/>
              <a:t> </a:t>
            </a:r>
            <a:r>
              <a:rPr lang="es-CL" sz="1100" dirty="0" err="1"/>
              <a:t>ripening</a:t>
            </a:r>
            <a:r>
              <a:rPr lang="es-CL" sz="1100" dirty="0"/>
              <a:t> and </a:t>
            </a:r>
            <a:r>
              <a:rPr lang="es-CL" sz="1100" dirty="0" err="1"/>
              <a:t>conservation</a:t>
            </a:r>
            <a:r>
              <a:rPr lang="es-CL" sz="1100" dirty="0"/>
              <a:t> </a:t>
            </a:r>
            <a:r>
              <a:rPr lang="es-CL" sz="1100" dirty="0" err="1"/>
              <a:t>treatments</a:t>
            </a:r>
            <a:r>
              <a:rPr lang="es-CL" sz="1100" dirty="0"/>
              <a:t> </a:t>
            </a:r>
            <a:r>
              <a:rPr lang="es-CL" sz="1100" dirty="0" err="1"/>
              <a:t>after</a:t>
            </a:r>
            <a:r>
              <a:rPr lang="es-CL" sz="1100" dirty="0"/>
              <a:t> </a:t>
            </a:r>
            <a:r>
              <a:rPr lang="es-CL" sz="1100" dirty="0" err="1"/>
              <a:t>harvest</a:t>
            </a:r>
            <a:r>
              <a:rPr lang="es-CL" sz="1100" dirty="0"/>
              <a:t>. Industrial </a:t>
            </a:r>
            <a:r>
              <a:rPr lang="es-CL" sz="1100" dirty="0" err="1"/>
              <a:t>Crops</a:t>
            </a:r>
            <a:r>
              <a:rPr lang="es-CL" sz="1100" dirty="0"/>
              <a:t> and </a:t>
            </a:r>
            <a:r>
              <a:rPr lang="es-CL" sz="1100" dirty="0" err="1"/>
              <a:t>Products</a:t>
            </a:r>
            <a:r>
              <a:rPr lang="es-CL" sz="1100" dirty="0"/>
              <a:t> 76 (2015) 158–165	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100" dirty="0" smtClean="0"/>
              <a:t>H</a:t>
            </a:r>
            <a:r>
              <a:rPr lang="es-CL" sz="1100" dirty="0"/>
              <a:t>. VOGEL, B. GONZÁLEZ, G. CATENACCI, U. DOLL (2016) </a:t>
            </a:r>
            <a:r>
              <a:rPr lang="es-CL" sz="1100" dirty="0" err="1"/>
              <a:t>Domestication</a:t>
            </a:r>
            <a:r>
              <a:rPr lang="es-CL" sz="1100" dirty="0"/>
              <a:t> and </a:t>
            </a:r>
            <a:r>
              <a:rPr lang="es-CL" sz="1100" dirty="0" err="1"/>
              <a:t>sustainable</a:t>
            </a:r>
            <a:r>
              <a:rPr lang="es-CL" sz="1100" dirty="0"/>
              <a:t> </a:t>
            </a:r>
            <a:r>
              <a:rPr lang="es-CL" sz="1100" dirty="0" err="1"/>
              <a:t>production</a:t>
            </a:r>
            <a:r>
              <a:rPr lang="es-CL" sz="1100" dirty="0"/>
              <a:t> of wild </a:t>
            </a:r>
            <a:r>
              <a:rPr lang="es-CL" sz="1100" dirty="0" err="1"/>
              <a:t>crafted</a:t>
            </a:r>
            <a:r>
              <a:rPr lang="es-CL" sz="1100" dirty="0"/>
              <a:t> </a:t>
            </a:r>
            <a:r>
              <a:rPr lang="es-CL" sz="1100" dirty="0" err="1"/>
              <a:t>plants</a:t>
            </a:r>
            <a:r>
              <a:rPr lang="es-CL" sz="1100" dirty="0"/>
              <a:t> </a:t>
            </a:r>
            <a:r>
              <a:rPr lang="es-CL" sz="1100" dirty="0" err="1"/>
              <a:t>with</a:t>
            </a:r>
            <a:r>
              <a:rPr lang="es-CL" sz="1100" dirty="0"/>
              <a:t> </a:t>
            </a:r>
            <a:r>
              <a:rPr lang="es-CL" sz="1100" dirty="0" err="1"/>
              <a:t>special</a:t>
            </a:r>
            <a:r>
              <a:rPr lang="es-CL" sz="1100" dirty="0"/>
              <a:t> </a:t>
            </a:r>
            <a:r>
              <a:rPr lang="es-CL" sz="1100" dirty="0" err="1"/>
              <a:t>reference</a:t>
            </a:r>
            <a:r>
              <a:rPr lang="es-CL" sz="1100" dirty="0"/>
              <a:t> </a:t>
            </a:r>
            <a:r>
              <a:rPr lang="es-CL" sz="1100" dirty="0" err="1"/>
              <a:t>to</a:t>
            </a:r>
            <a:r>
              <a:rPr lang="es-CL" sz="1100" dirty="0"/>
              <a:t> </a:t>
            </a:r>
            <a:r>
              <a:rPr lang="es-CL" sz="1100" dirty="0" err="1"/>
              <a:t>the</a:t>
            </a:r>
            <a:r>
              <a:rPr lang="es-CL" sz="1100" dirty="0"/>
              <a:t> </a:t>
            </a:r>
            <a:r>
              <a:rPr lang="es-CL" sz="1100" dirty="0" err="1"/>
              <a:t>Chilean</a:t>
            </a:r>
            <a:r>
              <a:rPr lang="es-CL" sz="1100" dirty="0"/>
              <a:t> Maqui Berry (</a:t>
            </a:r>
            <a:r>
              <a:rPr lang="es-CL" sz="1100" i="1" dirty="0" err="1"/>
              <a:t>Aristotelia</a:t>
            </a:r>
            <a:r>
              <a:rPr lang="es-CL" sz="1100" i="1" dirty="0"/>
              <a:t> </a:t>
            </a:r>
            <a:r>
              <a:rPr lang="es-CL" sz="1100" i="1" dirty="0" err="1"/>
              <a:t>chilensis</a:t>
            </a:r>
            <a:r>
              <a:rPr lang="es-CL" sz="1100" dirty="0"/>
              <a:t>). </a:t>
            </a:r>
            <a:r>
              <a:rPr lang="es-CL" sz="1100" dirty="0" err="1"/>
              <a:t>Julius-Kühn-Archiv</a:t>
            </a:r>
            <a:r>
              <a:rPr lang="es-CL" sz="1100" dirty="0"/>
              <a:t> 453, 50-52</a:t>
            </a:r>
            <a:r>
              <a:rPr lang="es-CL" sz="1100" dirty="0" smtClean="0"/>
              <a:t>.</a:t>
            </a:r>
            <a:endParaRPr lang="es-CL" sz="1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100" dirty="0" smtClean="0"/>
              <a:t>U</a:t>
            </a:r>
            <a:r>
              <a:rPr lang="es-CL" sz="1100" dirty="0"/>
              <a:t>. DOLL, D. MOSQUEIRA, J. MOSQUEIRA, B. GONZÁLEZ, H. VOGEL (</a:t>
            </a:r>
            <a:r>
              <a:rPr lang="es-CL" sz="1100" dirty="0" smtClean="0"/>
              <a:t>2017) </a:t>
            </a:r>
            <a:r>
              <a:rPr lang="es-CL" sz="1100" dirty="0" err="1"/>
              <a:t>Pruning</a:t>
            </a:r>
            <a:r>
              <a:rPr lang="es-CL" sz="1100" dirty="0"/>
              <a:t> maqui (</a:t>
            </a:r>
            <a:r>
              <a:rPr lang="es-CL" sz="1100" i="1" dirty="0" err="1"/>
              <a:t>Aristotelia</a:t>
            </a:r>
            <a:r>
              <a:rPr lang="es-CL" sz="1100" i="1" dirty="0"/>
              <a:t> </a:t>
            </a:r>
            <a:r>
              <a:rPr lang="es-CL" sz="1100" i="1" dirty="0" err="1"/>
              <a:t>chilensis</a:t>
            </a:r>
            <a:r>
              <a:rPr lang="es-CL" sz="1100" dirty="0"/>
              <a:t>) </a:t>
            </a:r>
            <a:r>
              <a:rPr lang="es-CL" sz="1100" dirty="0" err="1"/>
              <a:t>to</a:t>
            </a:r>
            <a:r>
              <a:rPr lang="es-CL" sz="1100" dirty="0"/>
              <a:t> </a:t>
            </a:r>
            <a:r>
              <a:rPr lang="es-CL" sz="1100" dirty="0" err="1"/>
              <a:t>optimize</a:t>
            </a:r>
            <a:r>
              <a:rPr lang="es-CL" sz="1100" dirty="0"/>
              <a:t> </a:t>
            </a:r>
            <a:r>
              <a:rPr lang="es-CL" sz="1100" dirty="0" err="1"/>
              <a:t>fruit</a:t>
            </a:r>
            <a:r>
              <a:rPr lang="es-CL" sz="1100" dirty="0"/>
              <a:t> </a:t>
            </a:r>
            <a:r>
              <a:rPr lang="es-CL" sz="1100" dirty="0" err="1"/>
              <a:t>production</a:t>
            </a:r>
            <a:r>
              <a:rPr lang="es-CL" sz="1100" dirty="0"/>
              <a:t>. JARMAP 6: 10-14. DOI </a:t>
            </a:r>
            <a:r>
              <a:rPr lang="es-CL" sz="1100" dirty="0" smtClean="0"/>
              <a:t>10.1016/j.jarmap.2016.12.001</a:t>
            </a:r>
            <a:endParaRPr lang="es-CL" sz="1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100" dirty="0"/>
              <a:t>P. SALGADO, K. PRINZ, R. FINKELDEY, C. RAMÍREZ, H. </a:t>
            </a:r>
            <a:r>
              <a:rPr lang="es-CL" sz="1100" dirty="0" smtClean="0"/>
              <a:t>VOGEL (2017) </a:t>
            </a:r>
            <a:r>
              <a:rPr lang="es-CL" sz="1100" dirty="0" err="1"/>
              <a:t>Genetic</a:t>
            </a:r>
            <a:r>
              <a:rPr lang="es-CL" sz="1100" dirty="0"/>
              <a:t> </a:t>
            </a:r>
            <a:r>
              <a:rPr lang="es-CL" sz="1100" dirty="0" err="1"/>
              <a:t>variability</a:t>
            </a:r>
            <a:r>
              <a:rPr lang="es-CL" sz="1100" dirty="0"/>
              <a:t> of </a:t>
            </a:r>
            <a:r>
              <a:rPr lang="es-CL" sz="1100" i="1" dirty="0" err="1"/>
              <a:t>Aristotelia</a:t>
            </a:r>
            <a:r>
              <a:rPr lang="es-CL" sz="1100" i="1" dirty="0"/>
              <a:t> </a:t>
            </a:r>
            <a:r>
              <a:rPr lang="es-CL" sz="1100" i="1" dirty="0" err="1"/>
              <a:t>chilensis</a:t>
            </a:r>
            <a:r>
              <a:rPr lang="es-CL" sz="1100" i="1" dirty="0"/>
              <a:t> </a:t>
            </a:r>
            <a:r>
              <a:rPr lang="es-CL" sz="1100" dirty="0"/>
              <a:t>(“maqui”) </a:t>
            </a:r>
            <a:r>
              <a:rPr lang="es-CL" sz="1100" dirty="0" err="1"/>
              <a:t>based</a:t>
            </a:r>
            <a:r>
              <a:rPr lang="es-CL" sz="1100" dirty="0"/>
              <a:t> </a:t>
            </a:r>
            <a:r>
              <a:rPr lang="es-CL" sz="1100" dirty="0" err="1"/>
              <a:t>on</a:t>
            </a:r>
            <a:r>
              <a:rPr lang="es-CL" sz="1100" dirty="0"/>
              <a:t> AFLP and </a:t>
            </a:r>
            <a:r>
              <a:rPr lang="es-CL" sz="1100" dirty="0" err="1"/>
              <a:t>chloroplast</a:t>
            </a:r>
            <a:r>
              <a:rPr lang="es-CL" sz="1100" dirty="0"/>
              <a:t> </a:t>
            </a:r>
            <a:r>
              <a:rPr lang="es-CL" sz="1100" dirty="0" err="1"/>
              <a:t>microsatellite</a:t>
            </a:r>
            <a:r>
              <a:rPr lang="es-CL" sz="1100" dirty="0"/>
              <a:t> </a:t>
            </a:r>
            <a:r>
              <a:rPr lang="es-CL" sz="1100" dirty="0" err="1"/>
              <a:t>markers</a:t>
            </a:r>
            <a:r>
              <a:rPr lang="es-CL" sz="1100" dirty="0"/>
              <a:t>. </a:t>
            </a:r>
            <a:r>
              <a:rPr lang="es-CL" sz="1100" dirty="0" err="1"/>
              <a:t>Genetic</a:t>
            </a:r>
            <a:r>
              <a:rPr lang="es-CL" sz="1100" dirty="0"/>
              <a:t> </a:t>
            </a:r>
            <a:r>
              <a:rPr lang="es-CL" sz="1100" dirty="0" err="1"/>
              <a:t>Resources</a:t>
            </a:r>
            <a:r>
              <a:rPr lang="es-CL" sz="1100" dirty="0"/>
              <a:t> and </a:t>
            </a:r>
            <a:r>
              <a:rPr lang="es-CL" sz="1100" dirty="0" err="1"/>
              <a:t>Crop</a:t>
            </a:r>
            <a:r>
              <a:rPr lang="es-CL" sz="1100" dirty="0"/>
              <a:t> </a:t>
            </a:r>
            <a:r>
              <a:rPr lang="es-CL" sz="1100" dirty="0" err="1"/>
              <a:t>Evolution</a:t>
            </a:r>
            <a:r>
              <a:rPr lang="es-CL" sz="1100" dirty="0"/>
              <a:t> 64: 2083–2091. DOI </a:t>
            </a:r>
            <a:r>
              <a:rPr lang="es-CL" sz="1100" dirty="0" smtClean="0"/>
              <a:t>10.1007/s10722-017-0498-0</a:t>
            </a:r>
            <a:endParaRPr lang="es-CL" sz="11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CL" sz="1100" dirty="0"/>
              <a:t>J. E. BRAUCH, L. REUTER, J. CONRAD, H. VOGEL, R. M. SCHWEIGGERT, R. </a:t>
            </a:r>
            <a:r>
              <a:rPr lang="es-CL" sz="1100" dirty="0" smtClean="0"/>
              <a:t>CARLE (2017) </a:t>
            </a:r>
            <a:r>
              <a:rPr lang="es-CL" sz="1100" dirty="0" err="1"/>
              <a:t>Characterization</a:t>
            </a:r>
            <a:r>
              <a:rPr lang="es-CL" sz="1100" dirty="0"/>
              <a:t> of </a:t>
            </a:r>
            <a:r>
              <a:rPr lang="es-CL" sz="1100" dirty="0" err="1"/>
              <a:t>diglycosylated</a:t>
            </a:r>
            <a:r>
              <a:rPr lang="es-CL" sz="1100" dirty="0"/>
              <a:t> </a:t>
            </a:r>
            <a:r>
              <a:rPr lang="es-CL" sz="1100" dirty="0" err="1"/>
              <a:t>anthocyanins</a:t>
            </a:r>
            <a:r>
              <a:rPr lang="es-CL" sz="1100" dirty="0"/>
              <a:t> in </a:t>
            </a:r>
            <a:r>
              <a:rPr lang="es-CL" sz="1100" dirty="0" err="1"/>
              <a:t>two</a:t>
            </a:r>
            <a:r>
              <a:rPr lang="es-CL" sz="1100" dirty="0"/>
              <a:t> </a:t>
            </a:r>
            <a:r>
              <a:rPr lang="es-CL" sz="1100" dirty="0" err="1"/>
              <a:t>Chilean</a:t>
            </a:r>
            <a:r>
              <a:rPr lang="es-CL" sz="1100" dirty="0"/>
              <a:t> maqui </a:t>
            </a:r>
            <a:r>
              <a:rPr lang="es-CL" sz="1100" dirty="0" err="1"/>
              <a:t>berry</a:t>
            </a:r>
            <a:r>
              <a:rPr lang="es-CL" sz="1100" dirty="0"/>
              <a:t> clones </a:t>
            </a:r>
            <a:r>
              <a:rPr lang="es-CL" sz="1100" dirty="0" err="1"/>
              <a:t>by</a:t>
            </a:r>
            <a:r>
              <a:rPr lang="es-CL" sz="1100" dirty="0"/>
              <a:t> HPLC–DAD–ESI/</a:t>
            </a:r>
            <a:r>
              <a:rPr lang="es-CL" sz="1100" dirty="0" err="1"/>
              <a:t>MSn</a:t>
            </a:r>
            <a:r>
              <a:rPr lang="es-CL" sz="1100" dirty="0"/>
              <a:t> and 2D–NMR-</a:t>
            </a:r>
            <a:r>
              <a:rPr lang="es-CL" sz="1100" dirty="0" err="1"/>
              <a:t>spectroscopy</a:t>
            </a:r>
            <a:r>
              <a:rPr lang="es-CL" sz="1100" dirty="0"/>
              <a:t>. </a:t>
            </a:r>
            <a:r>
              <a:rPr lang="es-CL" sz="1100" dirty="0" err="1"/>
              <a:t>Journal</a:t>
            </a:r>
            <a:r>
              <a:rPr lang="es-CL" sz="1100" dirty="0"/>
              <a:t> of </a:t>
            </a:r>
            <a:r>
              <a:rPr lang="es-CL" sz="1100" dirty="0" err="1"/>
              <a:t>Food</a:t>
            </a:r>
            <a:r>
              <a:rPr lang="es-CL" sz="1100" dirty="0"/>
              <a:t> </a:t>
            </a:r>
            <a:r>
              <a:rPr lang="es-CL" sz="1100" dirty="0" err="1"/>
              <a:t>Composition</a:t>
            </a:r>
            <a:r>
              <a:rPr lang="es-CL" sz="1100" dirty="0"/>
              <a:t> and </a:t>
            </a:r>
            <a:r>
              <a:rPr lang="es-CL" sz="1100" dirty="0" err="1"/>
              <a:t>Analysis</a:t>
            </a:r>
            <a:r>
              <a:rPr lang="es-CL" sz="1100" dirty="0"/>
              <a:t> 58:16-22. DOI 10.1016/j.jfca.2017.01.003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CL" sz="1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4" y="-1762"/>
            <a:ext cx="1444625" cy="571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5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17207"/>
            <a:ext cx="7067128" cy="952500"/>
          </a:xfrm>
        </p:spPr>
        <p:txBody>
          <a:bodyPr/>
          <a:lstStyle/>
          <a:p>
            <a:pPr algn="l"/>
            <a:r>
              <a:rPr lang="es-CL" b="1" dirty="0" smtClean="0"/>
              <a:t>Antecedentes </a:t>
            </a:r>
            <a:r>
              <a:rPr lang="es-CL" b="1" dirty="0" err="1" smtClean="0"/>
              <a:t>etnobotánicos</a:t>
            </a:r>
            <a:endParaRPr lang="es-CL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9348"/>
            <a:ext cx="8229600" cy="400844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CL" dirty="0"/>
              <a:t>Benjamín Vicuña Mackenna </a:t>
            </a:r>
            <a:r>
              <a:rPr lang="es-CL" dirty="0" smtClean="0"/>
              <a:t>1877 </a:t>
            </a:r>
            <a:r>
              <a:rPr lang="es-CL" baseline="30000" dirty="0" smtClean="0"/>
              <a:t>6</a:t>
            </a:r>
          </a:p>
          <a:p>
            <a:pPr lvl="1">
              <a:lnSpc>
                <a:spcPct val="120000"/>
              </a:lnSpc>
            </a:pPr>
            <a:r>
              <a:rPr lang="es-CL" dirty="0" smtClean="0"/>
              <a:t>Alimento</a:t>
            </a:r>
          </a:p>
          <a:p>
            <a:pPr lvl="1">
              <a:lnSpc>
                <a:spcPct val="120000"/>
              </a:lnSpc>
            </a:pPr>
            <a:r>
              <a:rPr lang="es-CL" dirty="0" smtClean="0"/>
              <a:t>Planta </a:t>
            </a:r>
            <a:r>
              <a:rPr lang="es-CL" dirty="0"/>
              <a:t>medicinal </a:t>
            </a:r>
            <a:r>
              <a:rPr lang="es-CL" dirty="0" smtClean="0"/>
              <a:t>(Diego </a:t>
            </a:r>
            <a:r>
              <a:rPr lang="es-CL" dirty="0"/>
              <a:t>de Rosales y Alonso de </a:t>
            </a:r>
            <a:r>
              <a:rPr lang="es-CL" dirty="0" smtClean="0"/>
              <a:t>Ovalle, siglo XVI)</a:t>
            </a:r>
          </a:p>
          <a:p>
            <a:pPr lvl="1">
              <a:lnSpc>
                <a:spcPct val="120000"/>
              </a:lnSpc>
            </a:pPr>
            <a:r>
              <a:rPr lang="es-CL" dirty="0" smtClean="0"/>
              <a:t>Ingrediente </a:t>
            </a:r>
            <a:r>
              <a:rPr lang="es-CL" dirty="0"/>
              <a:t>para los </a:t>
            </a:r>
            <a:r>
              <a:rPr lang="es-CL" dirty="0" smtClean="0"/>
              <a:t>helados</a:t>
            </a:r>
          </a:p>
          <a:p>
            <a:pPr>
              <a:lnSpc>
                <a:spcPct val="120000"/>
              </a:lnSpc>
            </a:pPr>
            <a:r>
              <a:rPr lang="es-CL" dirty="0"/>
              <a:t>E</a:t>
            </a:r>
            <a:r>
              <a:rPr lang="es-CL" dirty="0" smtClean="0"/>
              <a:t>xportaciones </a:t>
            </a:r>
            <a:r>
              <a:rPr lang="es-CL" dirty="0"/>
              <a:t>de frutos de </a:t>
            </a:r>
            <a:r>
              <a:rPr lang="es-CL" dirty="0" smtClean="0"/>
              <a:t>maqui (&gt; </a:t>
            </a:r>
            <a:r>
              <a:rPr lang="es-CL" dirty="0"/>
              <a:t>400 </a:t>
            </a:r>
            <a:r>
              <a:rPr lang="es-CL" dirty="0" smtClean="0"/>
              <a:t>t </a:t>
            </a:r>
            <a:r>
              <a:rPr lang="es-CL" dirty="0"/>
              <a:t>a </a:t>
            </a:r>
            <a:r>
              <a:rPr lang="es-CL" dirty="0" smtClean="0"/>
              <a:t>Europa, fines XIX </a:t>
            </a:r>
            <a:r>
              <a:rPr lang="es-CL" baseline="30000" dirty="0" smtClean="0"/>
              <a:t>7</a:t>
            </a:r>
            <a:r>
              <a:rPr lang="es-CL" dirty="0" smtClean="0"/>
              <a:t>)</a:t>
            </a:r>
            <a:endParaRPr lang="es-CL" dirty="0"/>
          </a:p>
          <a:p>
            <a:pPr>
              <a:lnSpc>
                <a:spcPct val="120000"/>
              </a:lnSpc>
            </a:pPr>
            <a:r>
              <a:rPr lang="es-CL" dirty="0" smtClean="0"/>
              <a:t>Consumo del fruto </a:t>
            </a:r>
            <a:r>
              <a:rPr lang="es-CL" dirty="0"/>
              <a:t>silvestre </a:t>
            </a:r>
            <a:r>
              <a:rPr lang="es-CL" dirty="0" smtClean="0"/>
              <a:t> fresco centro </a:t>
            </a:r>
            <a:r>
              <a:rPr lang="es-CL" dirty="0"/>
              <a:t>y sur de </a:t>
            </a:r>
            <a:r>
              <a:rPr lang="es-CL" dirty="0" smtClean="0"/>
              <a:t>Chile </a:t>
            </a:r>
          </a:p>
          <a:p>
            <a:pPr>
              <a:lnSpc>
                <a:spcPct val="120000"/>
              </a:lnSpc>
            </a:pPr>
            <a:r>
              <a:rPr lang="es-CL" dirty="0" smtClean="0"/>
              <a:t>Chicha </a:t>
            </a:r>
            <a:r>
              <a:rPr lang="es-CL" dirty="0"/>
              <a:t>(“</a:t>
            </a:r>
            <a:r>
              <a:rPr lang="es-CL" dirty="0" err="1"/>
              <a:t>tecu</a:t>
            </a:r>
            <a:r>
              <a:rPr lang="es-CL" dirty="0"/>
              <a:t>”) mediante fermentación de los </a:t>
            </a:r>
            <a:r>
              <a:rPr lang="es-CL" dirty="0" smtClean="0"/>
              <a:t>frutos </a:t>
            </a:r>
          </a:p>
          <a:p>
            <a:pPr>
              <a:lnSpc>
                <a:spcPct val="120000"/>
              </a:lnSpc>
            </a:pPr>
            <a:r>
              <a:rPr lang="es-CL" dirty="0" smtClean="0"/>
              <a:t>Medicina tradicional</a:t>
            </a:r>
            <a:r>
              <a:rPr lang="es-CL" baseline="30000" dirty="0"/>
              <a:t>5,8,9,10</a:t>
            </a:r>
            <a:r>
              <a:rPr lang="es-CL" dirty="0" smtClean="0"/>
              <a:t>: hojas </a:t>
            </a:r>
            <a:r>
              <a:rPr lang="es-CL" dirty="0"/>
              <a:t>y bayas deshidratadas </a:t>
            </a:r>
            <a:r>
              <a:rPr lang="es-CL" dirty="0" smtClean="0"/>
              <a:t>para </a:t>
            </a:r>
          </a:p>
          <a:p>
            <a:pPr lvl="1">
              <a:lnSpc>
                <a:spcPct val="120000"/>
              </a:lnSpc>
            </a:pPr>
            <a:r>
              <a:rPr lang="es-CL" dirty="0" smtClean="0"/>
              <a:t>diarrea </a:t>
            </a:r>
            <a:r>
              <a:rPr lang="es-CL" dirty="0"/>
              <a:t>o </a:t>
            </a:r>
            <a:r>
              <a:rPr lang="es-CL" dirty="0" smtClean="0"/>
              <a:t>disentería</a:t>
            </a:r>
          </a:p>
          <a:p>
            <a:pPr lvl="1">
              <a:lnSpc>
                <a:spcPct val="120000"/>
              </a:lnSpc>
            </a:pPr>
            <a:r>
              <a:rPr lang="es-CL" dirty="0" smtClean="0"/>
              <a:t>afecciones </a:t>
            </a:r>
            <a:r>
              <a:rPr lang="es-CL" dirty="0"/>
              <a:t>de la </a:t>
            </a:r>
            <a:r>
              <a:rPr lang="es-CL" dirty="0" smtClean="0"/>
              <a:t>garganta</a:t>
            </a:r>
          </a:p>
          <a:p>
            <a:pPr lvl="1">
              <a:lnSpc>
                <a:spcPct val="120000"/>
              </a:lnSpc>
            </a:pPr>
            <a:r>
              <a:rPr lang="es-CL" dirty="0" smtClean="0"/>
              <a:t>tumores intestinales</a:t>
            </a:r>
          </a:p>
          <a:p>
            <a:pPr lvl="1">
              <a:lnSpc>
                <a:spcPct val="120000"/>
              </a:lnSpc>
            </a:pPr>
            <a:r>
              <a:rPr lang="es-CL" dirty="0"/>
              <a:t>f</a:t>
            </a:r>
            <a:r>
              <a:rPr lang="es-CL" dirty="0" smtClean="0"/>
              <a:t>ebrífugo</a:t>
            </a:r>
          </a:p>
          <a:p>
            <a:pPr lvl="1">
              <a:lnSpc>
                <a:spcPct val="120000"/>
              </a:lnSpc>
            </a:pPr>
            <a:r>
              <a:rPr lang="es-CL" dirty="0" smtClean="0"/>
              <a:t>tratamiento </a:t>
            </a:r>
            <a:r>
              <a:rPr lang="es-CL" dirty="0"/>
              <a:t>de las </a:t>
            </a:r>
            <a:r>
              <a:rPr lang="es-CL" dirty="0" smtClean="0"/>
              <a:t>heridas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5577927" y="4586486"/>
            <a:ext cx="200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000" baseline="30000" dirty="0">
                <a:solidFill>
                  <a:prstClr val="black"/>
                </a:solidFill>
              </a:rPr>
              <a:t>5 </a:t>
            </a:r>
            <a:r>
              <a:rPr lang="es-CL" sz="1000" dirty="0">
                <a:solidFill>
                  <a:prstClr val="black"/>
                </a:solidFill>
              </a:rPr>
              <a:t>Wilhelm de </a:t>
            </a:r>
            <a:r>
              <a:rPr lang="es-CL" sz="1000" dirty="0" err="1">
                <a:solidFill>
                  <a:prstClr val="black"/>
                </a:solidFill>
              </a:rPr>
              <a:t>Mösbach</a:t>
            </a:r>
            <a:endParaRPr lang="es-CL" sz="1000" dirty="0">
              <a:solidFill>
                <a:prstClr val="black"/>
              </a:solidFill>
            </a:endParaRPr>
          </a:p>
          <a:p>
            <a:pPr algn="r"/>
            <a:r>
              <a:rPr lang="es-CL" sz="1000" baseline="30000" dirty="0">
                <a:solidFill>
                  <a:prstClr val="black"/>
                </a:solidFill>
              </a:rPr>
              <a:t>6</a:t>
            </a:r>
            <a:r>
              <a:rPr lang="es-CL" sz="1000" dirty="0">
                <a:solidFill>
                  <a:prstClr val="black"/>
                </a:solidFill>
              </a:rPr>
              <a:t> </a:t>
            </a:r>
            <a:r>
              <a:rPr lang="es-CL" sz="1000" dirty="0" err="1">
                <a:solidFill>
                  <a:prstClr val="black"/>
                </a:solidFill>
              </a:rPr>
              <a:t>Hoffmann</a:t>
            </a:r>
            <a:r>
              <a:rPr lang="es-CL" sz="1000" dirty="0">
                <a:solidFill>
                  <a:prstClr val="black"/>
                </a:solidFill>
              </a:rPr>
              <a:t> et al. 1992</a:t>
            </a:r>
          </a:p>
          <a:p>
            <a:pPr algn="r"/>
            <a:r>
              <a:rPr lang="es-CL" sz="1000" baseline="30000" dirty="0">
                <a:solidFill>
                  <a:prstClr val="black"/>
                </a:solidFill>
              </a:rPr>
              <a:t>7</a:t>
            </a:r>
            <a:r>
              <a:rPr lang="es-CL" sz="1000" dirty="0">
                <a:solidFill>
                  <a:prstClr val="black"/>
                </a:solidFill>
              </a:rPr>
              <a:t> </a:t>
            </a:r>
            <a:r>
              <a:rPr lang="es-CL" sz="1000" dirty="0" err="1">
                <a:solidFill>
                  <a:prstClr val="black"/>
                </a:solidFill>
              </a:rPr>
              <a:t>Brauch</a:t>
            </a:r>
            <a:r>
              <a:rPr lang="es-CL" sz="1000" dirty="0">
                <a:solidFill>
                  <a:prstClr val="black"/>
                </a:solidFill>
              </a:rPr>
              <a:t> et al., 2016</a:t>
            </a:r>
          </a:p>
          <a:p>
            <a:pPr algn="r"/>
            <a:r>
              <a:rPr lang="es-CL" sz="1000" baseline="30000" dirty="0">
                <a:solidFill>
                  <a:prstClr val="black"/>
                </a:solidFill>
              </a:rPr>
              <a:t>8,</a:t>
            </a:r>
            <a:r>
              <a:rPr lang="es-CL" sz="1000" dirty="0">
                <a:solidFill>
                  <a:prstClr val="black"/>
                </a:solidFill>
              </a:rPr>
              <a:t> Muñoz et al., 1981</a:t>
            </a:r>
          </a:p>
          <a:p>
            <a:pPr algn="r"/>
            <a:r>
              <a:rPr lang="es-CL" sz="1000" baseline="30000" dirty="0">
                <a:solidFill>
                  <a:prstClr val="black"/>
                </a:solidFill>
              </a:rPr>
              <a:t>9,</a:t>
            </a:r>
            <a:r>
              <a:rPr lang="es-CL" sz="1000" dirty="0">
                <a:solidFill>
                  <a:prstClr val="black"/>
                </a:solidFill>
              </a:rPr>
              <a:t> Montes et al., 1987</a:t>
            </a:r>
          </a:p>
          <a:p>
            <a:pPr algn="r"/>
            <a:r>
              <a:rPr lang="es-CL" sz="1000" baseline="30000" dirty="0">
                <a:solidFill>
                  <a:prstClr val="black"/>
                </a:solidFill>
              </a:rPr>
              <a:t>10</a:t>
            </a:r>
            <a:r>
              <a:rPr lang="es-CL" sz="1000" dirty="0">
                <a:solidFill>
                  <a:prstClr val="black"/>
                </a:solidFill>
              </a:rPr>
              <a:t> Silva et al., 1995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0" r="49034"/>
          <a:stretch/>
        </p:blipFill>
        <p:spPr>
          <a:xfrm>
            <a:off x="7580671" y="0"/>
            <a:ext cx="156332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b="1" dirty="0" smtClean="0"/>
              <a:t>Estudios sobre la salud humana</a:t>
            </a:r>
            <a:endParaRPr lang="es-CL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49388"/>
            <a:ext cx="6635080" cy="3008336"/>
          </a:xfrm>
        </p:spPr>
        <p:txBody>
          <a:bodyPr>
            <a:normAutofit lnSpcReduction="10000"/>
          </a:bodyPr>
          <a:lstStyle/>
          <a:p>
            <a:r>
              <a:rPr lang="es-CL" dirty="0" smtClean="0"/>
              <a:t>Capacidad </a:t>
            </a:r>
            <a:r>
              <a:rPr lang="es-CL" dirty="0"/>
              <a:t>antioxidante de su </a:t>
            </a:r>
            <a:r>
              <a:rPr lang="es-CL" dirty="0" smtClean="0"/>
              <a:t>fruto</a:t>
            </a:r>
            <a:r>
              <a:rPr lang="es-CL" baseline="30000" dirty="0" smtClean="0"/>
              <a:t>11,12</a:t>
            </a:r>
            <a:endParaRPr lang="es-CL" dirty="0" smtClean="0"/>
          </a:p>
          <a:p>
            <a:r>
              <a:rPr lang="es-CL" dirty="0" smtClean="0"/>
              <a:t>Efectos anti-inflamatorios</a:t>
            </a:r>
            <a:r>
              <a:rPr lang="es-CL" baseline="30000" dirty="0" smtClean="0"/>
              <a:t>13, 20</a:t>
            </a:r>
            <a:r>
              <a:rPr lang="es-CL" dirty="0" smtClean="0"/>
              <a:t> </a:t>
            </a:r>
          </a:p>
          <a:p>
            <a:r>
              <a:rPr lang="es-CL" dirty="0" smtClean="0"/>
              <a:t>Anti-diabéticos</a:t>
            </a:r>
            <a:r>
              <a:rPr lang="es-CL" baseline="30000" dirty="0" smtClean="0"/>
              <a:t>14,15</a:t>
            </a:r>
            <a:endParaRPr lang="es-CL" dirty="0" smtClean="0"/>
          </a:p>
          <a:p>
            <a:r>
              <a:rPr lang="es-CL" dirty="0" smtClean="0"/>
              <a:t>Antimicrobianos</a:t>
            </a:r>
            <a:r>
              <a:rPr lang="es-CL" baseline="30000" dirty="0" smtClean="0"/>
              <a:t>16,17</a:t>
            </a:r>
            <a:endParaRPr lang="es-CL" dirty="0" smtClean="0"/>
          </a:p>
          <a:p>
            <a:r>
              <a:rPr lang="es-CL" dirty="0" smtClean="0"/>
              <a:t>Actividades </a:t>
            </a:r>
            <a:r>
              <a:rPr lang="es-CL" dirty="0" err="1" smtClean="0"/>
              <a:t>gastroprotectoras</a:t>
            </a:r>
            <a:endParaRPr lang="es-CL" dirty="0" smtClean="0"/>
          </a:p>
          <a:p>
            <a:r>
              <a:rPr lang="es-CL" dirty="0" smtClean="0"/>
              <a:t>Efectos cardioprotectoras</a:t>
            </a:r>
            <a:r>
              <a:rPr lang="es-CL" baseline="30000" dirty="0" smtClean="0"/>
              <a:t>18,19</a:t>
            </a:r>
          </a:p>
          <a:p>
            <a:r>
              <a:rPr lang="es-CL" dirty="0"/>
              <a:t>Adstringente, tónico </a:t>
            </a:r>
            <a:r>
              <a:rPr lang="es-CL" baseline="30000" dirty="0"/>
              <a:t>20</a:t>
            </a:r>
          </a:p>
          <a:p>
            <a:r>
              <a:rPr lang="es-CL" dirty="0"/>
              <a:t>Contra diarrea </a:t>
            </a:r>
            <a:r>
              <a:rPr lang="es-CL" baseline="30000" dirty="0"/>
              <a:t>20</a:t>
            </a:r>
          </a:p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4860032" y="3379175"/>
            <a:ext cx="357174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100" baseline="30000" dirty="0">
                <a:solidFill>
                  <a:prstClr val="black"/>
                </a:solidFill>
              </a:rPr>
              <a:t>11 </a:t>
            </a:r>
            <a:r>
              <a:rPr lang="es-CL" sz="1100" dirty="0">
                <a:solidFill>
                  <a:prstClr val="black"/>
                </a:solidFill>
              </a:rPr>
              <a:t>Miranda-</a:t>
            </a:r>
            <a:r>
              <a:rPr lang="es-CL" sz="1100" dirty="0" err="1">
                <a:solidFill>
                  <a:prstClr val="black"/>
                </a:solidFill>
              </a:rPr>
              <a:t>Rottmann</a:t>
            </a:r>
            <a:r>
              <a:rPr lang="es-CL" sz="1100" dirty="0">
                <a:solidFill>
                  <a:prstClr val="black"/>
                </a:solidFill>
              </a:rPr>
              <a:t> et al., 2002</a:t>
            </a:r>
          </a:p>
          <a:p>
            <a:pPr algn="r"/>
            <a:r>
              <a:rPr lang="es-CL" sz="1100" baseline="30000" dirty="0">
                <a:solidFill>
                  <a:prstClr val="black"/>
                </a:solidFill>
              </a:rPr>
              <a:t>12</a:t>
            </a:r>
            <a:r>
              <a:rPr lang="es-CL" sz="1100" dirty="0">
                <a:solidFill>
                  <a:prstClr val="black"/>
                </a:solidFill>
              </a:rPr>
              <a:t> Araya et al., 2006</a:t>
            </a:r>
          </a:p>
          <a:p>
            <a:pPr algn="r"/>
            <a:r>
              <a:rPr lang="es-CL" sz="1100" baseline="30000" dirty="0">
                <a:solidFill>
                  <a:prstClr val="black"/>
                </a:solidFill>
              </a:rPr>
              <a:t>13</a:t>
            </a:r>
            <a:r>
              <a:rPr lang="es-CL" sz="1100" dirty="0">
                <a:solidFill>
                  <a:prstClr val="black"/>
                </a:solidFill>
              </a:rPr>
              <a:t> Céspedes et al., 2010a</a:t>
            </a:r>
          </a:p>
          <a:p>
            <a:pPr algn="r"/>
            <a:r>
              <a:rPr lang="es-CL" sz="1100" baseline="30000" dirty="0">
                <a:solidFill>
                  <a:prstClr val="black"/>
                </a:solidFill>
              </a:rPr>
              <a:t>14</a:t>
            </a:r>
            <a:r>
              <a:rPr lang="es-CL" sz="1100" dirty="0">
                <a:solidFill>
                  <a:prstClr val="black"/>
                </a:solidFill>
              </a:rPr>
              <a:t> Rojo et al., 2012</a:t>
            </a:r>
          </a:p>
          <a:p>
            <a:pPr algn="r"/>
            <a:r>
              <a:rPr lang="es-CL" sz="1100" baseline="30000" dirty="0">
                <a:solidFill>
                  <a:prstClr val="black"/>
                </a:solidFill>
              </a:rPr>
              <a:t>15</a:t>
            </a:r>
            <a:r>
              <a:rPr lang="es-CL" sz="1100" dirty="0">
                <a:solidFill>
                  <a:prstClr val="black"/>
                </a:solidFill>
              </a:rPr>
              <a:t> Fuentes et al., 2013</a:t>
            </a:r>
          </a:p>
          <a:p>
            <a:pPr algn="r"/>
            <a:r>
              <a:rPr lang="es-CL" sz="1100" baseline="30000" dirty="0">
                <a:solidFill>
                  <a:prstClr val="black"/>
                </a:solidFill>
              </a:rPr>
              <a:t>16</a:t>
            </a:r>
            <a:r>
              <a:rPr lang="es-CL" sz="1100" dirty="0">
                <a:solidFill>
                  <a:prstClr val="black"/>
                </a:solidFill>
              </a:rPr>
              <a:t> </a:t>
            </a:r>
            <a:r>
              <a:rPr lang="es-CL" sz="1100" dirty="0" err="1">
                <a:solidFill>
                  <a:prstClr val="black"/>
                </a:solidFill>
              </a:rPr>
              <a:t>Avello</a:t>
            </a:r>
            <a:r>
              <a:rPr lang="es-CL" sz="1100" dirty="0">
                <a:solidFill>
                  <a:prstClr val="black"/>
                </a:solidFill>
              </a:rPr>
              <a:t> et al., 2009</a:t>
            </a:r>
          </a:p>
          <a:p>
            <a:pPr algn="r"/>
            <a:r>
              <a:rPr lang="es-CL" sz="1100" baseline="30000" dirty="0">
                <a:solidFill>
                  <a:prstClr val="black"/>
                </a:solidFill>
              </a:rPr>
              <a:t>17</a:t>
            </a:r>
            <a:r>
              <a:rPr lang="es-CL" sz="1100" dirty="0">
                <a:solidFill>
                  <a:prstClr val="black"/>
                </a:solidFill>
              </a:rPr>
              <a:t> </a:t>
            </a:r>
            <a:r>
              <a:rPr lang="es-CL" sz="1100" dirty="0" err="1">
                <a:solidFill>
                  <a:prstClr val="black"/>
                </a:solidFill>
              </a:rPr>
              <a:t>Mølgaard</a:t>
            </a:r>
            <a:r>
              <a:rPr lang="es-CL" sz="1100" dirty="0">
                <a:solidFill>
                  <a:prstClr val="black"/>
                </a:solidFill>
              </a:rPr>
              <a:t> et al., 2011</a:t>
            </a:r>
          </a:p>
          <a:p>
            <a:pPr algn="r"/>
            <a:r>
              <a:rPr lang="es-CL" sz="1100" baseline="30000" dirty="0">
                <a:solidFill>
                  <a:prstClr val="black"/>
                </a:solidFill>
              </a:rPr>
              <a:t>18,19</a:t>
            </a:r>
            <a:r>
              <a:rPr lang="es-CL" sz="1100" dirty="0">
                <a:solidFill>
                  <a:prstClr val="black"/>
                </a:solidFill>
              </a:rPr>
              <a:t> Céspedes et al., 2008 y </a:t>
            </a:r>
            <a:r>
              <a:rPr lang="es-CL" sz="1100" dirty="0" smtClean="0">
                <a:solidFill>
                  <a:prstClr val="black"/>
                </a:solidFill>
              </a:rPr>
              <a:t>2010b</a:t>
            </a:r>
          </a:p>
          <a:p>
            <a:pPr algn="r"/>
            <a:r>
              <a:rPr lang="es-CL" sz="1100" baseline="30000" dirty="0" smtClean="0">
                <a:solidFill>
                  <a:prstClr val="black"/>
                </a:solidFill>
              </a:rPr>
              <a:t>20</a:t>
            </a:r>
            <a:r>
              <a:rPr lang="es-CL" sz="1100" dirty="0" smtClean="0">
                <a:solidFill>
                  <a:prstClr val="black"/>
                </a:solidFill>
              </a:rPr>
              <a:t>Romanucci et al., 2016</a:t>
            </a:r>
            <a:endParaRPr lang="es-CL" sz="1100" dirty="0">
              <a:solidFill>
                <a:prstClr val="black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4" b="17204"/>
          <a:stretch/>
        </p:blipFill>
        <p:spPr>
          <a:xfrm>
            <a:off x="7852" y="4995002"/>
            <a:ext cx="9144000" cy="7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5" y="228866"/>
            <a:ext cx="7242175" cy="952500"/>
          </a:xfrm>
        </p:spPr>
        <p:txBody>
          <a:bodyPr>
            <a:normAutofit/>
          </a:bodyPr>
          <a:lstStyle/>
          <a:p>
            <a:pPr algn="l"/>
            <a:r>
              <a:rPr lang="es-CL" b="1" dirty="0" smtClean="0"/>
              <a:t>Productos </a:t>
            </a:r>
            <a:endParaRPr lang="es-CL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11864" r="7292" b="9021"/>
          <a:stretch/>
        </p:blipFill>
        <p:spPr>
          <a:xfrm>
            <a:off x="3491880" y="1192781"/>
            <a:ext cx="3290844" cy="2431019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4400" r="28400" b="10578"/>
          <a:stretch/>
        </p:blipFill>
        <p:spPr>
          <a:xfrm>
            <a:off x="467544" y="3032624"/>
            <a:ext cx="2880320" cy="259222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5" t="2844" r="4533" b="4178"/>
          <a:stretch/>
        </p:blipFill>
        <p:spPr>
          <a:xfrm>
            <a:off x="5076056" y="3746513"/>
            <a:ext cx="1706668" cy="187834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7" t="9066" r="1867" b="10045"/>
          <a:stretch/>
        </p:blipFill>
        <p:spPr>
          <a:xfrm>
            <a:off x="3491880" y="3746513"/>
            <a:ext cx="1512168" cy="187834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3" r="5200" b="11110"/>
          <a:stretch/>
        </p:blipFill>
        <p:spPr>
          <a:xfrm>
            <a:off x="467545" y="1195894"/>
            <a:ext cx="2880320" cy="174161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7" r="15417" b="14223"/>
          <a:stretch/>
        </p:blipFill>
        <p:spPr>
          <a:xfrm rot="5400000">
            <a:off x="6355731" y="3055238"/>
            <a:ext cx="317719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77224"/>
            <a:ext cx="7531104" cy="952500"/>
          </a:xfrm>
        </p:spPr>
        <p:txBody>
          <a:bodyPr>
            <a:noAutofit/>
          </a:bodyPr>
          <a:lstStyle/>
          <a:p>
            <a:r>
              <a:rPr lang="es-CL" sz="3200" b="1" dirty="0"/>
              <a:t>¿Por qué </a:t>
            </a:r>
            <a:r>
              <a:rPr lang="es-CL" sz="3200" b="1" dirty="0" smtClean="0"/>
              <a:t>domesticar al maqui</a:t>
            </a:r>
            <a:r>
              <a:rPr lang="es-CL" sz="3200" b="1" dirty="0"/>
              <a:t>?</a:t>
            </a:r>
            <a:br>
              <a:rPr lang="es-CL" sz="3200" b="1" dirty="0"/>
            </a:br>
            <a:endParaRPr lang="es-CL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097307"/>
            <a:ext cx="5976664" cy="883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Industria Procesadora </a:t>
            </a:r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requiere: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597563054"/>
              </p:ext>
            </p:extLst>
          </p:nvPr>
        </p:nvGraphicFramePr>
        <p:xfrm>
          <a:off x="935596" y="948136"/>
          <a:ext cx="6552728" cy="4004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9" t="24402" r="25066"/>
          <a:stretch/>
        </p:blipFill>
        <p:spPr>
          <a:xfrm>
            <a:off x="8174736" y="0"/>
            <a:ext cx="969264" cy="5715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691680" y="4791673"/>
            <a:ext cx="165618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/>
              <a:t>Material genético</a:t>
            </a:r>
            <a:endParaRPr lang="es-CL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211960" y="4791673"/>
            <a:ext cx="2232248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/>
              <a:t>Condiciones ambientales</a:t>
            </a:r>
            <a:endParaRPr lang="es-CL" sz="2400" b="1" dirty="0"/>
          </a:p>
        </p:txBody>
      </p:sp>
      <p:sp>
        <p:nvSpPr>
          <p:cNvPr id="8" name="7 Flecha arriba"/>
          <p:cNvSpPr/>
          <p:nvPr/>
        </p:nvSpPr>
        <p:spPr>
          <a:xfrm rot="1810180">
            <a:off x="2618429" y="2744973"/>
            <a:ext cx="199221" cy="2317861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Flecha arriba"/>
          <p:cNvSpPr/>
          <p:nvPr/>
        </p:nvSpPr>
        <p:spPr>
          <a:xfrm rot="704953">
            <a:off x="3186323" y="4207558"/>
            <a:ext cx="201176" cy="893419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Flecha arriba"/>
          <p:cNvSpPr/>
          <p:nvPr/>
        </p:nvSpPr>
        <p:spPr>
          <a:xfrm rot="20752707">
            <a:off x="4668190" y="2884757"/>
            <a:ext cx="179402" cy="2021367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Flecha arriba"/>
          <p:cNvSpPr/>
          <p:nvPr/>
        </p:nvSpPr>
        <p:spPr>
          <a:xfrm rot="20090475">
            <a:off x="4123340" y="4186033"/>
            <a:ext cx="166602" cy="965894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CuadroTexto"/>
          <p:cNvSpPr txBox="1"/>
          <p:nvPr/>
        </p:nvSpPr>
        <p:spPr>
          <a:xfrm>
            <a:off x="3603904" y="5031051"/>
            <a:ext cx="417318" cy="400110"/>
          </a:xfrm>
          <a:prstGeom prst="rect">
            <a:avLst/>
          </a:prstGeom>
          <a:gradFill flip="none" rotWithShape="1">
            <a:gsLst>
              <a:gs pos="37500">
                <a:srgbClr val="FFC000"/>
              </a:gs>
              <a:gs pos="0">
                <a:srgbClr val="FFC000"/>
              </a:gs>
              <a:gs pos="24000">
                <a:srgbClr val="FFC000"/>
              </a:gs>
              <a:gs pos="84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X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12446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P spid="7" grpId="0" animBg="1"/>
      <p:bldP spid="9" grpId="0" animBg="1"/>
      <p:bldP spid="8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Erosión genética </a:t>
            </a:r>
            <a:br>
              <a:rPr lang="es-CL" dirty="0" smtClean="0"/>
            </a:br>
            <a:r>
              <a:rPr lang="es-CL" dirty="0" smtClean="0"/>
              <a:t>en recolección silvestre</a:t>
            </a:r>
            <a:endParaRPr lang="es-CL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7360"/>
            <a:ext cx="7488832" cy="3660407"/>
          </a:xfrm>
          <a:prstGeom prst="rect">
            <a:avLst/>
          </a:prstGeom>
          <a:noFill/>
        </p:spPr>
      </p:pic>
      <p:pic>
        <p:nvPicPr>
          <p:cNvPr id="4099" name="Picture 3" descr="C:\Users\Usuario\AppData\Local\Microsoft\Windows\Temporary Internet Files\Content.IE5\1UE2X5SY\300px-Tijera_de_podar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8589">
            <a:off x="4386307" y="1871959"/>
            <a:ext cx="1932806" cy="7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812360" y="1837387"/>
            <a:ext cx="864096" cy="3180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8" name="7 Conector recto"/>
          <p:cNvCxnSpPr/>
          <p:nvPr/>
        </p:nvCxnSpPr>
        <p:spPr>
          <a:xfrm>
            <a:off x="1403648" y="2797493"/>
            <a:ext cx="72728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3" r="50000"/>
          <a:stretch/>
        </p:blipFill>
        <p:spPr>
          <a:xfrm>
            <a:off x="7801898" y="0"/>
            <a:ext cx="13421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828435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Domesticación: tomar una planta silvestre en cultivo</a:t>
            </a:r>
            <a:endParaRPr lang="es-CL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53595" y="1417340"/>
            <a:ext cx="7478047" cy="40236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s-MX" altLang="es-CL" sz="2000" dirty="0">
                <a:latin typeface="+mn-lt"/>
              </a:rPr>
              <a:t>Recoger material de propagación del </a:t>
            </a:r>
            <a:r>
              <a:rPr lang="es-MX" altLang="es-CL" sz="2000" u="sng" dirty="0">
                <a:latin typeface="+mn-lt"/>
              </a:rPr>
              <a:t>material genético</a:t>
            </a:r>
            <a:r>
              <a:rPr lang="es-MX" altLang="es-CL" sz="2000" dirty="0">
                <a:latin typeface="+mn-lt"/>
              </a:rPr>
              <a:t> más apropiado y mejorar genéticamente la población</a:t>
            </a:r>
          </a:p>
          <a:p>
            <a:pPr>
              <a:spcBef>
                <a:spcPts val="600"/>
              </a:spcBef>
            </a:pPr>
            <a:r>
              <a:rPr lang="es-MX" altLang="es-CL" sz="2000" dirty="0">
                <a:latin typeface="+mn-lt"/>
              </a:rPr>
              <a:t>Encontrar la mejor forma de </a:t>
            </a:r>
            <a:r>
              <a:rPr lang="es-MX" altLang="es-CL" sz="2000" u="sng" dirty="0">
                <a:latin typeface="+mn-lt"/>
              </a:rPr>
              <a:t>propagación</a:t>
            </a:r>
          </a:p>
          <a:p>
            <a:pPr>
              <a:spcBef>
                <a:spcPts val="600"/>
              </a:spcBef>
            </a:pPr>
            <a:r>
              <a:rPr lang="es-MX" altLang="es-CL" sz="2000" dirty="0">
                <a:latin typeface="+mn-lt"/>
              </a:rPr>
              <a:t>Encontrar las </a:t>
            </a:r>
            <a:r>
              <a:rPr lang="es-MX" altLang="es-CL" sz="2000" u="sng" dirty="0">
                <a:latin typeface="+mn-lt"/>
              </a:rPr>
              <a:t>condiciones óptimas de cultivo</a:t>
            </a:r>
            <a:r>
              <a:rPr lang="es-MX" altLang="es-CL" sz="2000" dirty="0">
                <a:latin typeface="+mn-lt"/>
              </a:rPr>
              <a:t> (suelo, clima, sombra, régimen de riego)</a:t>
            </a:r>
          </a:p>
          <a:p>
            <a:pPr>
              <a:spcBef>
                <a:spcPts val="600"/>
              </a:spcBef>
            </a:pPr>
            <a:r>
              <a:rPr lang="es-MX" altLang="es-CL" sz="2000" dirty="0">
                <a:latin typeface="+mn-lt"/>
              </a:rPr>
              <a:t>Encontrar medios para </a:t>
            </a:r>
            <a:r>
              <a:rPr lang="es-MX" altLang="es-CL" sz="2000" u="sng" dirty="0">
                <a:latin typeface="+mn-lt"/>
              </a:rPr>
              <a:t>proteger las plantas contra plagas y enfermedades</a:t>
            </a:r>
          </a:p>
          <a:p>
            <a:pPr>
              <a:spcBef>
                <a:spcPts val="600"/>
              </a:spcBef>
            </a:pPr>
            <a:r>
              <a:rPr lang="es-MX" altLang="es-CL" sz="2000" dirty="0">
                <a:latin typeface="+mn-lt"/>
              </a:rPr>
              <a:t>Encontrar medios para eliminar las malas hierbas</a:t>
            </a:r>
          </a:p>
          <a:p>
            <a:pPr>
              <a:spcBef>
                <a:spcPts val="600"/>
              </a:spcBef>
            </a:pPr>
            <a:r>
              <a:rPr lang="es-MX" altLang="es-CL" sz="2000" dirty="0">
                <a:latin typeface="+mn-lt"/>
              </a:rPr>
              <a:t>Elegir la </a:t>
            </a:r>
            <a:r>
              <a:rPr lang="es-MX" altLang="es-CL" sz="2000" u="sng" dirty="0">
                <a:latin typeface="+mn-lt"/>
              </a:rPr>
              <a:t>época de recolección</a:t>
            </a:r>
            <a:r>
              <a:rPr lang="es-MX" altLang="es-CL" sz="2000" dirty="0">
                <a:latin typeface="+mn-lt"/>
              </a:rPr>
              <a:t> más apropiada</a:t>
            </a:r>
          </a:p>
          <a:p>
            <a:pPr>
              <a:spcBef>
                <a:spcPts val="600"/>
              </a:spcBef>
            </a:pPr>
            <a:r>
              <a:rPr lang="es-MX" altLang="es-CL" sz="2000" dirty="0">
                <a:latin typeface="+mn-lt"/>
              </a:rPr>
              <a:t>Examinar las posibilidades de </a:t>
            </a:r>
            <a:r>
              <a:rPr lang="es-MX" altLang="es-CL" sz="2000" u="sng" dirty="0">
                <a:latin typeface="+mn-lt"/>
              </a:rPr>
              <a:t>mecanización</a:t>
            </a:r>
          </a:p>
          <a:p>
            <a:pPr>
              <a:spcBef>
                <a:spcPts val="600"/>
              </a:spcBef>
            </a:pPr>
            <a:r>
              <a:rPr lang="es-MX" altLang="es-CL" sz="2000" dirty="0">
                <a:latin typeface="+mn-lt"/>
              </a:rPr>
              <a:t>Elegir el mejor sistema para </a:t>
            </a:r>
            <a:r>
              <a:rPr lang="es-MX" altLang="es-CL" sz="2000" u="sng" dirty="0">
                <a:latin typeface="+mn-lt"/>
              </a:rPr>
              <a:t>almacenar la cosecha</a:t>
            </a:r>
            <a:endParaRPr lang="es-CL" altLang="es-CL" sz="2000" u="sng" dirty="0">
              <a:latin typeface="+mn-lt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43808" y="5440990"/>
            <a:ext cx="5616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s-MX" altLang="es-CL" sz="1400" dirty="0">
                <a:solidFill>
                  <a:srgbClr val="C00000"/>
                </a:solidFill>
              </a:rPr>
              <a:t>Directrices sobre conservación de plantas medicinales OMS UICN WWF</a:t>
            </a:r>
            <a:endParaRPr lang="es-ES" altLang="es-CL" sz="1400" dirty="0">
              <a:solidFill>
                <a:srgbClr val="C0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3" r="50000"/>
          <a:stretch/>
        </p:blipFill>
        <p:spPr>
          <a:xfrm>
            <a:off x="7801898" y="0"/>
            <a:ext cx="13421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9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474</TotalTime>
  <Words>2130</Words>
  <Application>Microsoft Office PowerPoint</Application>
  <PresentationFormat>Presentación en pantalla (16:10)</PresentationFormat>
  <Paragraphs>384</Paragraphs>
  <Slides>34</Slides>
  <Notes>0</Notes>
  <HiddenSlides>4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Adyacencia</vt:lpstr>
      <vt:lpstr>Acrobat Document</vt:lpstr>
      <vt:lpstr>El caso de la domesticación del MAQUI</vt:lpstr>
      <vt:lpstr>Maqui</vt:lpstr>
      <vt:lpstr>Maqui</vt:lpstr>
      <vt:lpstr>Antecedentes etnobotánicos</vt:lpstr>
      <vt:lpstr>Estudios sobre la salud humana</vt:lpstr>
      <vt:lpstr>Productos </vt:lpstr>
      <vt:lpstr>¿Por qué domesticar al maqui? </vt:lpstr>
      <vt:lpstr>Erosión genética  en recolección silvestre</vt:lpstr>
      <vt:lpstr>Domesticación: tomar una planta silvestre en cultivo</vt:lpstr>
      <vt:lpstr>Presentación de PowerPoint</vt:lpstr>
      <vt:lpstr>Presentación de PowerPoint</vt:lpstr>
      <vt:lpstr>LUNA NUEVA</vt:lpstr>
      <vt:lpstr>MORENA</vt:lpstr>
      <vt:lpstr>PERLA NEGRA</vt:lpstr>
      <vt:lpstr>Cómo lograr rendimientos seguros y estándares de calidad para estas variedades?</vt:lpstr>
      <vt:lpstr>Propagación</vt:lpstr>
      <vt:lpstr>Propagación in vitro</vt:lpstr>
      <vt:lpstr>Presentación de PowerPoint</vt:lpstr>
      <vt:lpstr>Presentación de PowerPoint</vt:lpstr>
      <vt:lpstr>SUELO y NUTRICIÓN</vt:lpstr>
      <vt:lpstr>LUZ - SOMBRA</vt:lpstr>
      <vt:lpstr>Presentación de PowerPoint</vt:lpstr>
      <vt:lpstr>Poda y rendimiento de frutos</vt:lpstr>
      <vt:lpstr>Sistemas de conducción</vt:lpstr>
      <vt:lpstr>Presentación de PowerPoint</vt:lpstr>
      <vt:lpstr>COSECHA</vt:lpstr>
      <vt:lpstr>Características frutales en diferentes estados de madurez</vt:lpstr>
      <vt:lpstr>Contenido de polifenoles durante la madurez</vt:lpstr>
      <vt:lpstr>HPTLC fingerprints ripening stages - clones</vt:lpstr>
      <vt:lpstr>HPTLC fingerprints  Seeds – fleshy parts of the fruit</vt:lpstr>
      <vt:lpstr>Conclusiones</vt:lpstr>
      <vt:lpstr>Agradecimientos </vt:lpstr>
      <vt:lpstr>Presentación de PowerPoint</vt:lpstr>
      <vt:lpstr>Nuestras publicaciones sobre maqui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caso de la domesticación del maqui</dc:title>
  <dc:creator>Usuario</dc:creator>
  <cp:lastModifiedBy>Usuario</cp:lastModifiedBy>
  <cp:revision>14</cp:revision>
  <dcterms:created xsi:type="dcterms:W3CDTF">2018-10-15T21:44:35Z</dcterms:created>
  <dcterms:modified xsi:type="dcterms:W3CDTF">2018-12-04T21:38:42Z</dcterms:modified>
</cp:coreProperties>
</file>