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4"/>
  </p:notesMasterIdLst>
  <p:sldIdLst>
    <p:sldId id="256" r:id="rId2"/>
    <p:sldId id="289" r:id="rId3"/>
    <p:sldId id="276" r:id="rId4"/>
    <p:sldId id="266" r:id="rId5"/>
    <p:sldId id="257" r:id="rId6"/>
    <p:sldId id="267" r:id="rId7"/>
    <p:sldId id="269" r:id="rId8"/>
    <p:sldId id="262" r:id="rId9"/>
    <p:sldId id="273" r:id="rId10"/>
    <p:sldId id="303" r:id="rId11"/>
    <p:sldId id="279" r:id="rId12"/>
    <p:sldId id="270" r:id="rId13"/>
    <p:sldId id="305" r:id="rId14"/>
    <p:sldId id="302" r:id="rId15"/>
    <p:sldId id="277" r:id="rId16"/>
    <p:sldId id="286" r:id="rId17"/>
    <p:sldId id="281" r:id="rId18"/>
    <p:sldId id="290" r:id="rId19"/>
    <p:sldId id="282" r:id="rId20"/>
    <p:sldId id="291" r:id="rId21"/>
    <p:sldId id="292" r:id="rId22"/>
    <p:sldId id="294" r:id="rId23"/>
    <p:sldId id="295" r:id="rId24"/>
    <p:sldId id="293" r:id="rId25"/>
    <p:sldId id="296" r:id="rId26"/>
    <p:sldId id="298" r:id="rId27"/>
    <p:sldId id="285" r:id="rId28"/>
    <p:sldId id="284" r:id="rId29"/>
    <p:sldId id="264" r:id="rId30"/>
    <p:sldId id="263" r:id="rId31"/>
    <p:sldId id="265" r:id="rId32"/>
    <p:sldId id="259" r:id="rId33"/>
    <p:sldId id="274" r:id="rId34"/>
    <p:sldId id="304" r:id="rId35"/>
    <p:sldId id="258" r:id="rId36"/>
    <p:sldId id="299" r:id="rId37"/>
    <p:sldId id="301" r:id="rId38"/>
    <p:sldId id="272" r:id="rId39"/>
    <p:sldId id="260" r:id="rId40"/>
    <p:sldId id="261" r:id="rId41"/>
    <p:sldId id="275" r:id="rId42"/>
    <p:sldId id="287" r:id="rId4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3088" y="-26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517F1-6B1E-5141-81C9-9E8EBD556B9F}" type="datetimeFigureOut">
              <a:rPr lang="es-ES" smtClean="0"/>
              <a:t>04-12-18</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F8C37-D93C-3644-BC5A-D4C485E54A6E}" type="slidenum">
              <a:rPr lang="es-ES" smtClean="0"/>
              <a:t>‹Nr.›</a:t>
            </a:fld>
            <a:endParaRPr lang="es-ES"/>
          </a:p>
        </p:txBody>
      </p:sp>
    </p:spTree>
    <p:extLst>
      <p:ext uri="{BB962C8B-B14F-4D97-AF65-F5344CB8AC3E}">
        <p14:creationId xmlns:p14="http://schemas.microsoft.com/office/powerpoint/2010/main" val="24848568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fld id="{4A156141-1B32-474F-B844-73D6EFA5AE6C}" type="slidenum">
              <a:rPr kumimoji="0" lang="es-ES">
                <a:latin typeface="Times New Roman" charset="0"/>
              </a:rPr>
              <a:pPr/>
              <a:t>15</a:t>
            </a:fld>
            <a:endParaRPr kumimoji="0" lang="es-ES">
              <a:latin typeface="Times New Roman"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AutoShape 2"/>
          <p:cNvSpPr>
            <a:spLocks noChangeArrowheads="1"/>
          </p:cNvSpPr>
          <p:nvPr/>
        </p:nvSpPr>
        <p:spPr bwMode="blackWhite">
          <a:xfrm>
            <a:off x="1600200" y="-2209800"/>
            <a:ext cx="9144000" cy="9067800"/>
          </a:xfrm>
          <a:prstGeom prst="diamond">
            <a:avLst/>
          </a:prstGeom>
          <a:gradFill rotWithShape="0">
            <a:gsLst>
              <a:gs pos="0">
                <a:schemeClr val="bg1"/>
              </a:gs>
              <a:gs pos="100000">
                <a:schemeClr val="accent2"/>
              </a:gs>
            </a:gsLst>
            <a:lin ang="5400000" scaled="1"/>
          </a:gradFill>
          <a:ln w="9525">
            <a:noFill/>
            <a:miter lim="800000"/>
            <a:headEnd/>
            <a:tailEnd/>
          </a:ln>
        </p:spPr>
        <p:txBody>
          <a:bodyPr wrap="none" anchor="ctr"/>
          <a:lstStyle/>
          <a:p>
            <a:pPr algn="ctr">
              <a:spcBef>
                <a:spcPct val="20000"/>
              </a:spcBef>
              <a:buFontTx/>
              <a:buChar char="•"/>
              <a:defRPr/>
            </a:pPr>
            <a:endParaRPr lang="es-ES" sz="3000">
              <a:ea typeface="+mn-ea"/>
            </a:endParaRPr>
          </a:p>
        </p:txBody>
      </p:sp>
      <p:sp>
        <p:nvSpPr>
          <p:cNvPr id="5" name="Rectangle 3"/>
          <p:cNvSpPr>
            <a:spLocks noChangeArrowheads="1"/>
          </p:cNvSpPr>
          <p:nvPr/>
        </p:nvSpPr>
        <p:spPr bwMode="auto">
          <a:xfrm>
            <a:off x="0" y="0"/>
            <a:ext cx="381000" cy="6858000"/>
          </a:xfrm>
          <a:prstGeom prst="rect">
            <a:avLst/>
          </a:prstGeom>
          <a:solidFill>
            <a:schemeClr val="accent1"/>
          </a:solidFill>
          <a:ln w="9525">
            <a:noFill/>
            <a:miter lim="800000"/>
            <a:headEnd/>
            <a:tailEnd/>
          </a:ln>
        </p:spPr>
        <p:txBody>
          <a:bodyPr wrap="none" anchor="ctr"/>
          <a:lstStyle/>
          <a:p>
            <a:pPr algn="ctr">
              <a:spcBef>
                <a:spcPct val="20000"/>
              </a:spcBef>
              <a:buFontTx/>
              <a:buChar char="•"/>
              <a:defRPr/>
            </a:pPr>
            <a:endParaRPr lang="es-ES" sz="3000">
              <a:ea typeface="+mn-ea"/>
            </a:endParaRPr>
          </a:p>
        </p:txBody>
      </p:sp>
      <p:sp>
        <p:nvSpPr>
          <p:cNvPr id="6" name="Rectangle 4"/>
          <p:cNvSpPr>
            <a:spLocks noChangeArrowheads="1"/>
          </p:cNvSpPr>
          <p:nvPr/>
        </p:nvSpPr>
        <p:spPr bwMode="auto">
          <a:xfrm>
            <a:off x="0" y="0"/>
            <a:ext cx="381000" cy="2286000"/>
          </a:xfrm>
          <a:prstGeom prst="rect">
            <a:avLst/>
          </a:prstGeom>
          <a:solidFill>
            <a:schemeClr val="bg2"/>
          </a:solidFill>
          <a:ln w="9525">
            <a:noFill/>
            <a:miter lim="800000"/>
            <a:headEnd/>
            <a:tailEnd/>
          </a:ln>
        </p:spPr>
        <p:txBody>
          <a:bodyPr wrap="none" anchor="ctr"/>
          <a:lstStyle/>
          <a:p>
            <a:pPr algn="ctr">
              <a:spcBef>
                <a:spcPct val="20000"/>
              </a:spcBef>
              <a:defRPr/>
            </a:pPr>
            <a:endParaRPr kumimoji="0" lang="es-ES" altLang="en-US" sz="3000">
              <a:ea typeface="+mn-ea"/>
            </a:endParaRPr>
          </a:p>
        </p:txBody>
      </p:sp>
      <p:sp>
        <p:nvSpPr>
          <p:cNvPr id="5125" name="Rectangle 5"/>
          <p:cNvSpPr>
            <a:spLocks noGrp="1" noChangeArrowheads="1"/>
          </p:cNvSpPr>
          <p:nvPr>
            <p:ph type="ctrTitle"/>
          </p:nvPr>
        </p:nvSpPr>
        <p:spPr>
          <a:xfrm>
            <a:off x="914400" y="1828800"/>
            <a:ext cx="7772400" cy="1143000"/>
          </a:xfrm>
        </p:spPr>
        <p:txBody>
          <a:bodyPr/>
          <a:lstStyle>
            <a:lvl1pPr>
              <a:defRPr sz="4800"/>
            </a:lvl1pPr>
          </a:lstStyle>
          <a:p>
            <a:r>
              <a:rPr lang="es-ES_tradnl" altLang="en-US" smtClean="0"/>
              <a:t>Clic para editar título</a:t>
            </a:r>
            <a:endParaRPr lang="es-CL" altLang="en-US"/>
          </a:p>
        </p:txBody>
      </p:sp>
      <p:sp>
        <p:nvSpPr>
          <p:cNvPr id="5126" name="Rectangle 6"/>
          <p:cNvSpPr>
            <a:spLocks noGrp="1" noChangeArrowheads="1"/>
          </p:cNvSpPr>
          <p:nvPr>
            <p:ph type="subTitle" idx="1"/>
          </p:nvPr>
        </p:nvSpPr>
        <p:spPr>
          <a:xfrm>
            <a:off x="914400" y="3276600"/>
            <a:ext cx="6400800" cy="1752600"/>
          </a:xfrm>
        </p:spPr>
        <p:txBody>
          <a:bodyPr/>
          <a:lstStyle>
            <a:lvl1pPr marL="0" indent="0">
              <a:buFontTx/>
              <a:buNone/>
              <a:defRPr/>
            </a:lvl1pPr>
          </a:lstStyle>
          <a:p>
            <a:r>
              <a:rPr lang="es-ES_tradnl" altLang="en-US" smtClean="0"/>
              <a:t>Haga clic para modificar el estilo de subtítulo del patrón</a:t>
            </a:r>
            <a:endParaRPr lang="es-CL" altLang="en-US"/>
          </a:p>
        </p:txBody>
      </p:sp>
    </p:spTree>
    <p:extLst>
      <p:ext uri="{BB962C8B-B14F-4D97-AF65-F5344CB8AC3E}">
        <p14:creationId xmlns:p14="http://schemas.microsoft.com/office/powerpoint/2010/main" val="368623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CL"/>
          </a:p>
        </p:txBody>
      </p:sp>
      <p:sp>
        <p:nvSpPr>
          <p:cNvPr id="3" name="2 Marcador de texto vertical"/>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4" name="3 Marcador de fecha"/>
          <p:cNvSpPr>
            <a:spLocks noGrp="1"/>
          </p:cNvSpPr>
          <p:nvPr>
            <p:ph type="dt" sz="half" idx="10"/>
          </p:nvPr>
        </p:nvSpPr>
        <p:spPr>
          <a:xfrm>
            <a:off x="6629400" y="6096000"/>
            <a:ext cx="2286000" cy="304800"/>
          </a:xfrm>
          <a:prstGeom prst="rect">
            <a:avLst/>
          </a:prstGeom>
        </p:spPr>
        <p:txBody>
          <a:bodyPr/>
          <a:lstStyle>
            <a:lvl1pPr>
              <a:defRPr smtClean="0">
                <a:ea typeface="+mn-ea"/>
              </a:defRPr>
            </a:lvl1pPr>
          </a:lstStyle>
          <a:p>
            <a:fld id="{9C282A1F-1B44-CE41-8847-51582A821E56}" type="datetimeFigureOut">
              <a:rPr lang="es-ES" smtClean="0"/>
              <a:t>04-12-18</a:t>
            </a:fld>
            <a:endParaRPr lang="es-ES"/>
          </a:p>
        </p:txBody>
      </p:sp>
      <p:sp>
        <p:nvSpPr>
          <p:cNvPr id="5" name="4 Marcador de pie de página"/>
          <p:cNvSpPr>
            <a:spLocks noGrp="1"/>
          </p:cNvSpPr>
          <p:nvPr>
            <p:ph type="ftr" sz="quarter" idx="11"/>
          </p:nvPr>
        </p:nvSpPr>
        <p:spPr>
          <a:xfrm>
            <a:off x="2286000" y="6096000"/>
            <a:ext cx="4343400" cy="534988"/>
          </a:xfrm>
          <a:prstGeom prst="rect">
            <a:avLst/>
          </a:prstGeom>
        </p:spPr>
        <p:txBody>
          <a:bodyPr/>
          <a:lstStyle>
            <a:lvl1pPr>
              <a:defRPr smtClean="0">
                <a:ea typeface="+mn-ea"/>
              </a:defRPr>
            </a:lvl1pPr>
          </a:lstStyle>
          <a:p>
            <a:endParaRPr lang="es-ES"/>
          </a:p>
        </p:txBody>
      </p:sp>
      <p:sp>
        <p:nvSpPr>
          <p:cNvPr id="6" name="5 Marcador de número de diapositiva"/>
          <p:cNvSpPr>
            <a:spLocks noGrp="1"/>
          </p:cNvSpPr>
          <p:nvPr>
            <p:ph type="sldNum" sz="quarter" idx="12"/>
          </p:nvPr>
        </p:nvSpPr>
        <p:spPr>
          <a:xfrm>
            <a:off x="6629400" y="6400800"/>
            <a:ext cx="2286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30A9A9EA-0005-894B-9C16-ECF913FA8FA0}" type="slidenum">
              <a:rPr lang="es-ES" smtClean="0"/>
              <a:t>‹Nr.›</a:t>
            </a:fld>
            <a:endParaRPr lang="es-ES"/>
          </a:p>
        </p:txBody>
      </p:sp>
    </p:spTree>
    <p:extLst>
      <p:ext uri="{BB962C8B-B14F-4D97-AF65-F5344CB8AC3E}">
        <p14:creationId xmlns:p14="http://schemas.microsoft.com/office/powerpoint/2010/main" val="354249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72250" y="609600"/>
            <a:ext cx="1885950" cy="5334000"/>
          </a:xfrm>
        </p:spPr>
        <p:txBody>
          <a:bodyPr vert="eaVert"/>
          <a:lstStyle/>
          <a:p>
            <a:r>
              <a:rPr lang="es-ES_tradnl" smtClean="0"/>
              <a:t>Clic para editar título</a:t>
            </a:r>
            <a:endParaRPr lang="es-CL"/>
          </a:p>
        </p:txBody>
      </p:sp>
      <p:sp>
        <p:nvSpPr>
          <p:cNvPr id="3" name="2 Marcador de texto vertical"/>
          <p:cNvSpPr>
            <a:spLocks noGrp="1"/>
          </p:cNvSpPr>
          <p:nvPr>
            <p:ph type="body" orient="vert" idx="1"/>
          </p:nvPr>
        </p:nvSpPr>
        <p:spPr>
          <a:xfrm>
            <a:off x="914400" y="609600"/>
            <a:ext cx="5505450" cy="53340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4" name="3 Marcador de fecha"/>
          <p:cNvSpPr>
            <a:spLocks noGrp="1"/>
          </p:cNvSpPr>
          <p:nvPr>
            <p:ph type="dt" sz="half" idx="10"/>
          </p:nvPr>
        </p:nvSpPr>
        <p:spPr>
          <a:xfrm>
            <a:off x="6629400" y="6096000"/>
            <a:ext cx="2286000" cy="304800"/>
          </a:xfrm>
          <a:prstGeom prst="rect">
            <a:avLst/>
          </a:prstGeom>
        </p:spPr>
        <p:txBody>
          <a:bodyPr/>
          <a:lstStyle>
            <a:lvl1pPr>
              <a:defRPr smtClean="0">
                <a:ea typeface="+mn-ea"/>
              </a:defRPr>
            </a:lvl1pPr>
          </a:lstStyle>
          <a:p>
            <a:fld id="{9C282A1F-1B44-CE41-8847-51582A821E56}" type="datetimeFigureOut">
              <a:rPr lang="es-ES" smtClean="0"/>
              <a:t>04-12-18</a:t>
            </a:fld>
            <a:endParaRPr lang="es-ES"/>
          </a:p>
        </p:txBody>
      </p:sp>
      <p:sp>
        <p:nvSpPr>
          <p:cNvPr id="5" name="4 Marcador de pie de página"/>
          <p:cNvSpPr>
            <a:spLocks noGrp="1"/>
          </p:cNvSpPr>
          <p:nvPr>
            <p:ph type="ftr" sz="quarter" idx="11"/>
          </p:nvPr>
        </p:nvSpPr>
        <p:spPr>
          <a:xfrm>
            <a:off x="2286000" y="6096000"/>
            <a:ext cx="4343400" cy="534988"/>
          </a:xfrm>
          <a:prstGeom prst="rect">
            <a:avLst/>
          </a:prstGeom>
        </p:spPr>
        <p:txBody>
          <a:bodyPr/>
          <a:lstStyle>
            <a:lvl1pPr>
              <a:defRPr smtClean="0">
                <a:ea typeface="+mn-ea"/>
              </a:defRPr>
            </a:lvl1pPr>
          </a:lstStyle>
          <a:p>
            <a:endParaRPr lang="es-ES"/>
          </a:p>
        </p:txBody>
      </p:sp>
      <p:sp>
        <p:nvSpPr>
          <p:cNvPr id="6" name="5 Marcador de número de diapositiva"/>
          <p:cNvSpPr>
            <a:spLocks noGrp="1"/>
          </p:cNvSpPr>
          <p:nvPr>
            <p:ph type="sldNum" sz="quarter" idx="12"/>
          </p:nvPr>
        </p:nvSpPr>
        <p:spPr>
          <a:xfrm>
            <a:off x="6629400" y="6400800"/>
            <a:ext cx="2286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30A9A9EA-0005-894B-9C16-ECF913FA8FA0}" type="slidenum">
              <a:rPr lang="es-ES" smtClean="0"/>
              <a:t>‹Nr.›</a:t>
            </a:fld>
            <a:endParaRPr lang="es-ES"/>
          </a:p>
        </p:txBody>
      </p:sp>
    </p:spTree>
    <p:extLst>
      <p:ext uri="{BB962C8B-B14F-4D97-AF65-F5344CB8AC3E}">
        <p14:creationId xmlns:p14="http://schemas.microsoft.com/office/powerpoint/2010/main" val="2290915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914400" y="277813"/>
            <a:ext cx="7772400" cy="1143000"/>
          </a:xfrm>
        </p:spPr>
        <p:txBody>
          <a:bodyPr/>
          <a:lstStyle/>
          <a:p>
            <a:r>
              <a:rPr lang="es-ES_tradnl" smtClean="0"/>
              <a:t>Clic para editar título</a:t>
            </a:r>
            <a:endParaRPr lang="es-ES"/>
          </a:p>
        </p:txBody>
      </p:sp>
      <p:sp>
        <p:nvSpPr>
          <p:cNvPr id="3" name="Marcador de texto 2"/>
          <p:cNvSpPr>
            <a:spLocks noGrp="1"/>
          </p:cNvSpPr>
          <p:nvPr>
            <p:ph type="body" sz="half" idx="1"/>
          </p:nvPr>
        </p:nvSpPr>
        <p:spPr>
          <a:xfrm>
            <a:off x="914400" y="1600200"/>
            <a:ext cx="3810000" cy="4530725"/>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quarter" idx="2"/>
          </p:nvPr>
        </p:nvSpPr>
        <p:spPr>
          <a:xfrm>
            <a:off x="4876800" y="1600200"/>
            <a:ext cx="3810000" cy="21891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contenido 4"/>
          <p:cNvSpPr>
            <a:spLocks noGrp="1"/>
          </p:cNvSpPr>
          <p:nvPr>
            <p:ph sz="quarter" idx="3"/>
          </p:nvPr>
        </p:nvSpPr>
        <p:spPr>
          <a:xfrm>
            <a:off x="4876800" y="3941763"/>
            <a:ext cx="3810000" cy="218916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2664713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75438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914400" y="2286000"/>
            <a:ext cx="7543800" cy="3657600"/>
          </a:xfrm>
        </p:spPr>
        <p:txBody>
          <a:bodyPr/>
          <a:lstStyle/>
          <a:p>
            <a:endParaRPr lang="es-ES"/>
          </a:p>
        </p:txBody>
      </p:sp>
    </p:spTree>
    <p:extLst>
      <p:ext uri="{BB962C8B-B14F-4D97-AF65-F5344CB8AC3E}">
        <p14:creationId xmlns:p14="http://schemas.microsoft.com/office/powerpoint/2010/main" val="52480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CL"/>
          </a:p>
        </p:txBody>
      </p:sp>
      <p:sp>
        <p:nvSpPr>
          <p:cNvPr id="3" name="2 Marcador de contenido"/>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Tree>
    <p:extLst>
      <p:ext uri="{BB962C8B-B14F-4D97-AF65-F5344CB8AC3E}">
        <p14:creationId xmlns:p14="http://schemas.microsoft.com/office/powerpoint/2010/main" val="240914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3 Marcador de fecha"/>
          <p:cNvSpPr>
            <a:spLocks noGrp="1"/>
          </p:cNvSpPr>
          <p:nvPr>
            <p:ph type="dt" sz="half" idx="10"/>
          </p:nvPr>
        </p:nvSpPr>
        <p:spPr>
          <a:xfrm>
            <a:off x="6629400" y="6096000"/>
            <a:ext cx="2286000" cy="304800"/>
          </a:xfrm>
          <a:prstGeom prst="rect">
            <a:avLst/>
          </a:prstGeom>
        </p:spPr>
        <p:txBody>
          <a:bodyPr/>
          <a:lstStyle>
            <a:lvl1pPr>
              <a:defRPr smtClean="0">
                <a:ea typeface="+mn-ea"/>
              </a:defRPr>
            </a:lvl1pPr>
          </a:lstStyle>
          <a:p>
            <a:fld id="{9C282A1F-1B44-CE41-8847-51582A821E56}" type="datetimeFigureOut">
              <a:rPr lang="es-ES" smtClean="0"/>
              <a:t>04-12-18</a:t>
            </a:fld>
            <a:endParaRPr lang="es-ES"/>
          </a:p>
        </p:txBody>
      </p:sp>
      <p:sp>
        <p:nvSpPr>
          <p:cNvPr id="5" name="4 Marcador de pie de página"/>
          <p:cNvSpPr>
            <a:spLocks noGrp="1"/>
          </p:cNvSpPr>
          <p:nvPr>
            <p:ph type="ftr" sz="quarter" idx="11"/>
          </p:nvPr>
        </p:nvSpPr>
        <p:spPr>
          <a:xfrm>
            <a:off x="2286000" y="6096000"/>
            <a:ext cx="4343400" cy="534988"/>
          </a:xfrm>
          <a:prstGeom prst="rect">
            <a:avLst/>
          </a:prstGeom>
        </p:spPr>
        <p:txBody>
          <a:bodyPr/>
          <a:lstStyle>
            <a:lvl1pPr>
              <a:defRPr smtClean="0">
                <a:ea typeface="+mn-ea"/>
              </a:defRPr>
            </a:lvl1pPr>
          </a:lstStyle>
          <a:p>
            <a:endParaRPr lang="es-ES"/>
          </a:p>
        </p:txBody>
      </p:sp>
      <p:sp>
        <p:nvSpPr>
          <p:cNvPr id="6" name="5 Marcador de número de diapositiva"/>
          <p:cNvSpPr>
            <a:spLocks noGrp="1"/>
          </p:cNvSpPr>
          <p:nvPr>
            <p:ph type="sldNum" sz="quarter" idx="12"/>
          </p:nvPr>
        </p:nvSpPr>
        <p:spPr>
          <a:xfrm>
            <a:off x="6629400" y="6400800"/>
            <a:ext cx="2286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30A9A9EA-0005-894B-9C16-ECF913FA8FA0}" type="slidenum">
              <a:rPr lang="es-ES" smtClean="0"/>
              <a:t>‹Nr.›</a:t>
            </a:fld>
            <a:endParaRPr lang="es-ES"/>
          </a:p>
        </p:txBody>
      </p:sp>
    </p:spTree>
    <p:extLst>
      <p:ext uri="{BB962C8B-B14F-4D97-AF65-F5344CB8AC3E}">
        <p14:creationId xmlns:p14="http://schemas.microsoft.com/office/powerpoint/2010/main" val="311307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CL"/>
          </a:p>
        </p:txBody>
      </p:sp>
      <p:sp>
        <p:nvSpPr>
          <p:cNvPr id="3" name="2 Marcador de contenido"/>
          <p:cNvSpPr>
            <a:spLocks noGrp="1"/>
          </p:cNvSpPr>
          <p:nvPr>
            <p:ph sz="half" idx="1"/>
          </p:nvPr>
        </p:nvSpPr>
        <p:spPr>
          <a:xfrm>
            <a:off x="9144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4" name="3 Marcador de contenido"/>
          <p:cNvSpPr>
            <a:spLocks noGrp="1"/>
          </p:cNvSpPr>
          <p:nvPr>
            <p:ph sz="half" idx="2"/>
          </p:nvPr>
        </p:nvSpPr>
        <p:spPr>
          <a:xfrm>
            <a:off x="47625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5" name="4 Marcador de fecha"/>
          <p:cNvSpPr>
            <a:spLocks noGrp="1"/>
          </p:cNvSpPr>
          <p:nvPr>
            <p:ph type="dt" sz="half" idx="10"/>
          </p:nvPr>
        </p:nvSpPr>
        <p:spPr>
          <a:xfrm>
            <a:off x="6629400" y="6096000"/>
            <a:ext cx="2286000" cy="304800"/>
          </a:xfrm>
          <a:prstGeom prst="rect">
            <a:avLst/>
          </a:prstGeom>
        </p:spPr>
        <p:txBody>
          <a:bodyPr/>
          <a:lstStyle>
            <a:lvl1pPr>
              <a:defRPr smtClean="0">
                <a:ea typeface="+mn-ea"/>
              </a:defRPr>
            </a:lvl1pPr>
          </a:lstStyle>
          <a:p>
            <a:fld id="{9C282A1F-1B44-CE41-8847-51582A821E56}" type="datetimeFigureOut">
              <a:rPr lang="es-ES" smtClean="0"/>
              <a:t>04-12-18</a:t>
            </a:fld>
            <a:endParaRPr lang="es-ES"/>
          </a:p>
        </p:txBody>
      </p:sp>
      <p:sp>
        <p:nvSpPr>
          <p:cNvPr id="6" name="5 Marcador de pie de página"/>
          <p:cNvSpPr>
            <a:spLocks noGrp="1"/>
          </p:cNvSpPr>
          <p:nvPr>
            <p:ph type="ftr" sz="quarter" idx="11"/>
          </p:nvPr>
        </p:nvSpPr>
        <p:spPr>
          <a:xfrm>
            <a:off x="2286000" y="6096000"/>
            <a:ext cx="4343400" cy="534988"/>
          </a:xfrm>
          <a:prstGeom prst="rect">
            <a:avLst/>
          </a:prstGeom>
        </p:spPr>
        <p:txBody>
          <a:bodyPr/>
          <a:lstStyle>
            <a:lvl1pPr>
              <a:defRPr smtClean="0">
                <a:ea typeface="+mn-ea"/>
              </a:defRPr>
            </a:lvl1pPr>
          </a:lstStyle>
          <a:p>
            <a:endParaRPr lang="es-ES"/>
          </a:p>
        </p:txBody>
      </p:sp>
      <p:sp>
        <p:nvSpPr>
          <p:cNvPr id="7" name="6 Marcador de número de diapositiva"/>
          <p:cNvSpPr>
            <a:spLocks noGrp="1"/>
          </p:cNvSpPr>
          <p:nvPr>
            <p:ph type="sldNum" sz="quarter" idx="12"/>
          </p:nvPr>
        </p:nvSpPr>
        <p:spPr>
          <a:xfrm>
            <a:off x="6629400" y="6400800"/>
            <a:ext cx="2286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30A9A9EA-0005-894B-9C16-ECF913FA8FA0}" type="slidenum">
              <a:rPr lang="es-ES" smtClean="0"/>
              <a:t>‹Nr.›</a:t>
            </a:fld>
            <a:endParaRPr lang="es-ES"/>
          </a:p>
        </p:txBody>
      </p:sp>
    </p:spTree>
    <p:extLst>
      <p:ext uri="{BB962C8B-B14F-4D97-AF65-F5344CB8AC3E}">
        <p14:creationId xmlns:p14="http://schemas.microsoft.com/office/powerpoint/2010/main" val="164984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7" name="6 Marcador de fecha"/>
          <p:cNvSpPr>
            <a:spLocks noGrp="1"/>
          </p:cNvSpPr>
          <p:nvPr>
            <p:ph type="dt" sz="half" idx="10"/>
          </p:nvPr>
        </p:nvSpPr>
        <p:spPr>
          <a:xfrm>
            <a:off x="6629400" y="6096000"/>
            <a:ext cx="2286000" cy="304800"/>
          </a:xfrm>
          <a:prstGeom prst="rect">
            <a:avLst/>
          </a:prstGeom>
        </p:spPr>
        <p:txBody>
          <a:bodyPr/>
          <a:lstStyle>
            <a:lvl1pPr>
              <a:defRPr smtClean="0">
                <a:ea typeface="+mn-ea"/>
              </a:defRPr>
            </a:lvl1pPr>
          </a:lstStyle>
          <a:p>
            <a:fld id="{9C282A1F-1B44-CE41-8847-51582A821E56}" type="datetimeFigureOut">
              <a:rPr lang="es-ES" smtClean="0"/>
              <a:t>04-12-18</a:t>
            </a:fld>
            <a:endParaRPr lang="es-ES"/>
          </a:p>
        </p:txBody>
      </p:sp>
      <p:sp>
        <p:nvSpPr>
          <p:cNvPr id="8" name="7 Marcador de pie de página"/>
          <p:cNvSpPr>
            <a:spLocks noGrp="1"/>
          </p:cNvSpPr>
          <p:nvPr>
            <p:ph type="ftr" sz="quarter" idx="11"/>
          </p:nvPr>
        </p:nvSpPr>
        <p:spPr>
          <a:xfrm>
            <a:off x="2286000" y="6096000"/>
            <a:ext cx="4343400" cy="534988"/>
          </a:xfrm>
          <a:prstGeom prst="rect">
            <a:avLst/>
          </a:prstGeom>
        </p:spPr>
        <p:txBody>
          <a:bodyPr/>
          <a:lstStyle>
            <a:lvl1pPr>
              <a:defRPr smtClean="0">
                <a:ea typeface="+mn-ea"/>
              </a:defRPr>
            </a:lvl1pPr>
          </a:lstStyle>
          <a:p>
            <a:endParaRPr lang="es-ES"/>
          </a:p>
        </p:txBody>
      </p:sp>
      <p:sp>
        <p:nvSpPr>
          <p:cNvPr id="9" name="8 Marcador de número de diapositiva"/>
          <p:cNvSpPr>
            <a:spLocks noGrp="1"/>
          </p:cNvSpPr>
          <p:nvPr>
            <p:ph type="sldNum" sz="quarter" idx="12"/>
          </p:nvPr>
        </p:nvSpPr>
        <p:spPr>
          <a:xfrm>
            <a:off x="6629400" y="6400800"/>
            <a:ext cx="2286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30A9A9EA-0005-894B-9C16-ECF913FA8FA0}" type="slidenum">
              <a:rPr lang="es-ES" smtClean="0"/>
              <a:t>‹Nr.›</a:t>
            </a:fld>
            <a:endParaRPr lang="es-ES"/>
          </a:p>
        </p:txBody>
      </p:sp>
    </p:spTree>
    <p:extLst>
      <p:ext uri="{BB962C8B-B14F-4D97-AF65-F5344CB8AC3E}">
        <p14:creationId xmlns:p14="http://schemas.microsoft.com/office/powerpoint/2010/main" val="324707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CL"/>
          </a:p>
        </p:txBody>
      </p:sp>
      <p:sp>
        <p:nvSpPr>
          <p:cNvPr id="3" name="2 Marcador de fecha"/>
          <p:cNvSpPr>
            <a:spLocks noGrp="1"/>
          </p:cNvSpPr>
          <p:nvPr>
            <p:ph type="dt" sz="half" idx="10"/>
          </p:nvPr>
        </p:nvSpPr>
        <p:spPr>
          <a:xfrm>
            <a:off x="6629400" y="6096000"/>
            <a:ext cx="2286000" cy="304800"/>
          </a:xfrm>
          <a:prstGeom prst="rect">
            <a:avLst/>
          </a:prstGeom>
        </p:spPr>
        <p:txBody>
          <a:bodyPr/>
          <a:lstStyle>
            <a:lvl1pPr>
              <a:defRPr smtClean="0">
                <a:ea typeface="+mn-ea"/>
              </a:defRPr>
            </a:lvl1pPr>
          </a:lstStyle>
          <a:p>
            <a:fld id="{9C282A1F-1B44-CE41-8847-51582A821E56}" type="datetimeFigureOut">
              <a:rPr lang="es-ES" smtClean="0"/>
              <a:t>04-12-18</a:t>
            </a:fld>
            <a:endParaRPr lang="es-ES"/>
          </a:p>
        </p:txBody>
      </p:sp>
      <p:sp>
        <p:nvSpPr>
          <p:cNvPr id="4" name="3 Marcador de pie de página"/>
          <p:cNvSpPr>
            <a:spLocks noGrp="1"/>
          </p:cNvSpPr>
          <p:nvPr>
            <p:ph type="ftr" sz="quarter" idx="11"/>
          </p:nvPr>
        </p:nvSpPr>
        <p:spPr>
          <a:xfrm>
            <a:off x="2286000" y="6096000"/>
            <a:ext cx="4343400" cy="534988"/>
          </a:xfrm>
          <a:prstGeom prst="rect">
            <a:avLst/>
          </a:prstGeom>
        </p:spPr>
        <p:txBody>
          <a:bodyPr/>
          <a:lstStyle>
            <a:lvl1pPr>
              <a:defRPr smtClean="0">
                <a:ea typeface="+mn-ea"/>
              </a:defRPr>
            </a:lvl1pPr>
          </a:lstStyle>
          <a:p>
            <a:endParaRPr lang="es-ES"/>
          </a:p>
        </p:txBody>
      </p:sp>
      <p:sp>
        <p:nvSpPr>
          <p:cNvPr id="5" name="4 Marcador de número de diapositiva"/>
          <p:cNvSpPr>
            <a:spLocks noGrp="1"/>
          </p:cNvSpPr>
          <p:nvPr>
            <p:ph type="sldNum" sz="quarter" idx="12"/>
          </p:nvPr>
        </p:nvSpPr>
        <p:spPr>
          <a:xfrm>
            <a:off x="6629400" y="6400800"/>
            <a:ext cx="2286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30A9A9EA-0005-894B-9C16-ECF913FA8FA0}" type="slidenum">
              <a:rPr lang="es-ES" smtClean="0"/>
              <a:t>‹Nr.›</a:t>
            </a:fld>
            <a:endParaRPr lang="es-ES"/>
          </a:p>
        </p:txBody>
      </p:sp>
    </p:spTree>
    <p:extLst>
      <p:ext uri="{BB962C8B-B14F-4D97-AF65-F5344CB8AC3E}">
        <p14:creationId xmlns:p14="http://schemas.microsoft.com/office/powerpoint/2010/main" val="112361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629400" y="6096000"/>
            <a:ext cx="2286000" cy="304800"/>
          </a:xfrm>
          <a:prstGeom prst="rect">
            <a:avLst/>
          </a:prstGeom>
        </p:spPr>
        <p:txBody>
          <a:bodyPr/>
          <a:lstStyle>
            <a:lvl1pPr>
              <a:defRPr smtClean="0">
                <a:ea typeface="+mn-ea"/>
              </a:defRPr>
            </a:lvl1pPr>
          </a:lstStyle>
          <a:p>
            <a:fld id="{9C282A1F-1B44-CE41-8847-51582A821E56}" type="datetimeFigureOut">
              <a:rPr lang="es-ES" smtClean="0"/>
              <a:t>04-12-18</a:t>
            </a:fld>
            <a:endParaRPr lang="es-ES"/>
          </a:p>
        </p:txBody>
      </p:sp>
      <p:sp>
        <p:nvSpPr>
          <p:cNvPr id="3" name="2 Marcador de pie de página"/>
          <p:cNvSpPr>
            <a:spLocks noGrp="1"/>
          </p:cNvSpPr>
          <p:nvPr>
            <p:ph type="ftr" sz="quarter" idx="11"/>
          </p:nvPr>
        </p:nvSpPr>
        <p:spPr>
          <a:xfrm>
            <a:off x="2286000" y="6096000"/>
            <a:ext cx="4343400" cy="534988"/>
          </a:xfrm>
          <a:prstGeom prst="rect">
            <a:avLst/>
          </a:prstGeom>
        </p:spPr>
        <p:txBody>
          <a:bodyPr/>
          <a:lstStyle>
            <a:lvl1pPr>
              <a:defRPr smtClean="0">
                <a:ea typeface="+mn-ea"/>
              </a:defRPr>
            </a:lvl1pPr>
          </a:lstStyle>
          <a:p>
            <a:endParaRPr lang="es-ES"/>
          </a:p>
        </p:txBody>
      </p:sp>
      <p:sp>
        <p:nvSpPr>
          <p:cNvPr id="4" name="3 Marcador de número de diapositiva"/>
          <p:cNvSpPr>
            <a:spLocks noGrp="1"/>
          </p:cNvSpPr>
          <p:nvPr>
            <p:ph type="sldNum" sz="quarter" idx="12"/>
          </p:nvPr>
        </p:nvSpPr>
        <p:spPr>
          <a:xfrm>
            <a:off x="6629400" y="6400800"/>
            <a:ext cx="2286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30A9A9EA-0005-894B-9C16-ECF913FA8FA0}" type="slidenum">
              <a:rPr lang="es-ES" smtClean="0"/>
              <a:t>‹Nr.›</a:t>
            </a:fld>
            <a:endParaRPr lang="es-ES"/>
          </a:p>
        </p:txBody>
      </p:sp>
    </p:spTree>
    <p:extLst>
      <p:ext uri="{BB962C8B-B14F-4D97-AF65-F5344CB8AC3E}">
        <p14:creationId xmlns:p14="http://schemas.microsoft.com/office/powerpoint/2010/main" val="270680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4 Marcador de fecha"/>
          <p:cNvSpPr>
            <a:spLocks noGrp="1"/>
          </p:cNvSpPr>
          <p:nvPr>
            <p:ph type="dt" sz="half" idx="10"/>
          </p:nvPr>
        </p:nvSpPr>
        <p:spPr>
          <a:xfrm>
            <a:off x="6629400" y="6096000"/>
            <a:ext cx="2286000" cy="304800"/>
          </a:xfrm>
          <a:prstGeom prst="rect">
            <a:avLst/>
          </a:prstGeom>
        </p:spPr>
        <p:txBody>
          <a:bodyPr/>
          <a:lstStyle>
            <a:lvl1pPr>
              <a:defRPr smtClean="0">
                <a:ea typeface="+mn-ea"/>
              </a:defRPr>
            </a:lvl1pPr>
          </a:lstStyle>
          <a:p>
            <a:fld id="{9C282A1F-1B44-CE41-8847-51582A821E56}" type="datetimeFigureOut">
              <a:rPr lang="es-ES" smtClean="0"/>
              <a:t>04-12-18</a:t>
            </a:fld>
            <a:endParaRPr lang="es-ES"/>
          </a:p>
        </p:txBody>
      </p:sp>
      <p:sp>
        <p:nvSpPr>
          <p:cNvPr id="6" name="5 Marcador de pie de página"/>
          <p:cNvSpPr>
            <a:spLocks noGrp="1"/>
          </p:cNvSpPr>
          <p:nvPr>
            <p:ph type="ftr" sz="quarter" idx="11"/>
          </p:nvPr>
        </p:nvSpPr>
        <p:spPr>
          <a:xfrm>
            <a:off x="2286000" y="6096000"/>
            <a:ext cx="4343400" cy="534988"/>
          </a:xfrm>
          <a:prstGeom prst="rect">
            <a:avLst/>
          </a:prstGeom>
        </p:spPr>
        <p:txBody>
          <a:bodyPr/>
          <a:lstStyle>
            <a:lvl1pPr>
              <a:defRPr smtClean="0">
                <a:ea typeface="+mn-ea"/>
              </a:defRPr>
            </a:lvl1pPr>
          </a:lstStyle>
          <a:p>
            <a:endParaRPr lang="es-ES"/>
          </a:p>
        </p:txBody>
      </p:sp>
      <p:sp>
        <p:nvSpPr>
          <p:cNvPr id="7" name="6 Marcador de número de diapositiva"/>
          <p:cNvSpPr>
            <a:spLocks noGrp="1"/>
          </p:cNvSpPr>
          <p:nvPr>
            <p:ph type="sldNum" sz="quarter" idx="12"/>
          </p:nvPr>
        </p:nvSpPr>
        <p:spPr>
          <a:xfrm>
            <a:off x="6629400" y="6400800"/>
            <a:ext cx="2286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30A9A9EA-0005-894B-9C16-ECF913FA8FA0}" type="slidenum">
              <a:rPr lang="es-ES" smtClean="0"/>
              <a:t>‹Nr.›</a:t>
            </a:fld>
            <a:endParaRPr lang="es-ES"/>
          </a:p>
        </p:txBody>
      </p:sp>
    </p:spTree>
    <p:extLst>
      <p:ext uri="{BB962C8B-B14F-4D97-AF65-F5344CB8AC3E}">
        <p14:creationId xmlns:p14="http://schemas.microsoft.com/office/powerpoint/2010/main" val="268758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Arrastre la imagen al marcador de posición o haga clic en el icono para agregar</a:t>
            </a:r>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4 Marcador de fecha"/>
          <p:cNvSpPr>
            <a:spLocks noGrp="1"/>
          </p:cNvSpPr>
          <p:nvPr>
            <p:ph type="dt" sz="half" idx="10"/>
          </p:nvPr>
        </p:nvSpPr>
        <p:spPr>
          <a:xfrm>
            <a:off x="6629400" y="6096000"/>
            <a:ext cx="2286000" cy="304800"/>
          </a:xfrm>
          <a:prstGeom prst="rect">
            <a:avLst/>
          </a:prstGeom>
        </p:spPr>
        <p:txBody>
          <a:bodyPr/>
          <a:lstStyle>
            <a:lvl1pPr>
              <a:defRPr smtClean="0">
                <a:ea typeface="+mn-ea"/>
              </a:defRPr>
            </a:lvl1pPr>
          </a:lstStyle>
          <a:p>
            <a:fld id="{9C282A1F-1B44-CE41-8847-51582A821E56}" type="datetimeFigureOut">
              <a:rPr lang="es-ES" smtClean="0"/>
              <a:t>04-12-18</a:t>
            </a:fld>
            <a:endParaRPr lang="es-ES"/>
          </a:p>
        </p:txBody>
      </p:sp>
      <p:sp>
        <p:nvSpPr>
          <p:cNvPr id="6" name="5 Marcador de pie de página"/>
          <p:cNvSpPr>
            <a:spLocks noGrp="1"/>
          </p:cNvSpPr>
          <p:nvPr>
            <p:ph type="ftr" sz="quarter" idx="11"/>
          </p:nvPr>
        </p:nvSpPr>
        <p:spPr>
          <a:xfrm>
            <a:off x="2286000" y="6096000"/>
            <a:ext cx="4343400" cy="534988"/>
          </a:xfrm>
          <a:prstGeom prst="rect">
            <a:avLst/>
          </a:prstGeom>
        </p:spPr>
        <p:txBody>
          <a:bodyPr/>
          <a:lstStyle>
            <a:lvl1pPr>
              <a:defRPr smtClean="0">
                <a:ea typeface="+mn-ea"/>
              </a:defRPr>
            </a:lvl1pPr>
          </a:lstStyle>
          <a:p>
            <a:endParaRPr lang="es-ES"/>
          </a:p>
        </p:txBody>
      </p:sp>
      <p:sp>
        <p:nvSpPr>
          <p:cNvPr id="7" name="6 Marcador de número de diapositiva"/>
          <p:cNvSpPr>
            <a:spLocks noGrp="1"/>
          </p:cNvSpPr>
          <p:nvPr>
            <p:ph type="sldNum" sz="quarter" idx="12"/>
          </p:nvPr>
        </p:nvSpPr>
        <p:spPr>
          <a:xfrm>
            <a:off x="6629400" y="6400800"/>
            <a:ext cx="2286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30A9A9EA-0005-894B-9C16-ECF913FA8FA0}" type="slidenum">
              <a:rPr lang="es-ES" smtClean="0"/>
              <a:t>‹Nr.›</a:t>
            </a:fld>
            <a:endParaRPr lang="es-ES"/>
          </a:p>
        </p:txBody>
      </p:sp>
    </p:spTree>
    <p:extLst>
      <p:ext uri="{BB962C8B-B14F-4D97-AF65-F5344CB8AC3E}">
        <p14:creationId xmlns:p14="http://schemas.microsoft.com/office/powerpoint/2010/main" val="18099706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5400000" scaled="1"/>
        </a:gradFill>
        <a:effectLst/>
      </p:bgPr>
    </p:bg>
    <p:spTree>
      <p:nvGrpSpPr>
        <p:cNvPr id="1" name=""/>
        <p:cNvGrpSpPr/>
        <p:nvPr/>
      </p:nvGrpSpPr>
      <p:grpSpPr>
        <a:xfrm>
          <a:off x="0" y="0"/>
          <a:ext cx="0" cy="0"/>
          <a:chOff x="0" y="0"/>
          <a:chExt cx="0" cy="0"/>
        </a:xfrm>
      </p:grpSpPr>
      <p:sp>
        <p:nvSpPr>
          <p:cNvPr id="4098" name="AutoShape 2"/>
          <p:cNvSpPr>
            <a:spLocks noChangeArrowheads="1"/>
          </p:cNvSpPr>
          <p:nvPr/>
        </p:nvSpPr>
        <p:spPr bwMode="blackWhite">
          <a:xfrm>
            <a:off x="1600200" y="-2209800"/>
            <a:ext cx="9144000" cy="9067800"/>
          </a:xfrm>
          <a:prstGeom prst="diamond">
            <a:avLst/>
          </a:prstGeom>
          <a:gradFill rotWithShape="0">
            <a:gsLst>
              <a:gs pos="0">
                <a:schemeClr val="bg1"/>
              </a:gs>
              <a:gs pos="100000">
                <a:schemeClr val="accent2"/>
              </a:gs>
            </a:gsLst>
            <a:lin ang="5400000" scaled="1"/>
          </a:gradFill>
          <a:ln w="9525">
            <a:noFill/>
            <a:miter lim="800000"/>
            <a:headEnd/>
            <a:tailEnd/>
          </a:ln>
        </p:spPr>
        <p:txBody>
          <a:bodyPr wrap="none" anchor="ctr"/>
          <a:lstStyle/>
          <a:p>
            <a:pPr algn="ctr">
              <a:spcBef>
                <a:spcPct val="20000"/>
              </a:spcBef>
              <a:buFontTx/>
              <a:buChar char="•"/>
              <a:defRPr/>
            </a:pPr>
            <a:endParaRPr lang="es-ES" sz="3000">
              <a:ea typeface="+mn-ea"/>
            </a:endParaRPr>
          </a:p>
        </p:txBody>
      </p:sp>
      <p:sp>
        <p:nvSpPr>
          <p:cNvPr id="4099" name="Rectangle 3"/>
          <p:cNvSpPr>
            <a:spLocks noChangeArrowheads="1"/>
          </p:cNvSpPr>
          <p:nvPr/>
        </p:nvSpPr>
        <p:spPr bwMode="auto">
          <a:xfrm>
            <a:off x="0" y="0"/>
            <a:ext cx="381000" cy="6858000"/>
          </a:xfrm>
          <a:prstGeom prst="rect">
            <a:avLst/>
          </a:prstGeom>
          <a:solidFill>
            <a:schemeClr val="accent1"/>
          </a:solidFill>
          <a:ln w="9525">
            <a:noFill/>
            <a:miter lim="800000"/>
            <a:headEnd/>
            <a:tailEnd/>
          </a:ln>
        </p:spPr>
        <p:txBody>
          <a:bodyPr wrap="none" anchor="ctr"/>
          <a:lstStyle/>
          <a:p>
            <a:pPr algn="ctr">
              <a:spcBef>
                <a:spcPct val="20000"/>
              </a:spcBef>
              <a:buFontTx/>
              <a:buChar char="•"/>
              <a:defRPr/>
            </a:pPr>
            <a:endParaRPr lang="es-ES" sz="3000">
              <a:ea typeface="+mn-ea"/>
            </a:endParaRPr>
          </a:p>
        </p:txBody>
      </p:sp>
      <p:sp>
        <p:nvSpPr>
          <p:cNvPr id="4100" name="Rectangle 4"/>
          <p:cNvSpPr>
            <a:spLocks noChangeArrowheads="1"/>
          </p:cNvSpPr>
          <p:nvPr/>
        </p:nvSpPr>
        <p:spPr bwMode="auto">
          <a:xfrm>
            <a:off x="0" y="0"/>
            <a:ext cx="381000" cy="2286000"/>
          </a:xfrm>
          <a:prstGeom prst="rect">
            <a:avLst/>
          </a:prstGeom>
          <a:solidFill>
            <a:schemeClr val="bg2"/>
          </a:solidFill>
          <a:ln w="9525">
            <a:noFill/>
            <a:miter lim="800000"/>
            <a:headEnd/>
            <a:tailEnd/>
          </a:ln>
        </p:spPr>
        <p:txBody>
          <a:bodyPr wrap="none" anchor="ctr"/>
          <a:lstStyle/>
          <a:p>
            <a:pPr algn="ctr">
              <a:spcBef>
                <a:spcPct val="20000"/>
              </a:spcBef>
              <a:buFontTx/>
              <a:buChar char="•"/>
              <a:defRPr/>
            </a:pPr>
            <a:endParaRPr kumimoji="0" lang="es-ES" altLang="en-US" sz="3000">
              <a:ea typeface="+mn-ea"/>
            </a:endParaRPr>
          </a:p>
        </p:txBody>
      </p:sp>
      <p:sp>
        <p:nvSpPr>
          <p:cNvPr id="1029" name="Rectangle 5"/>
          <p:cNvSpPr>
            <a:spLocks noGrp="1" noChangeArrowheads="1"/>
          </p:cNvSpPr>
          <p:nvPr>
            <p:ph type="title"/>
          </p:nvPr>
        </p:nvSpPr>
        <p:spPr bwMode="auto">
          <a:xfrm>
            <a:off x="914400" y="6096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CL"/>
              <a:t>Haga clic para modificar el estilo de título del patrón</a:t>
            </a:r>
          </a:p>
        </p:txBody>
      </p:sp>
      <p:sp>
        <p:nvSpPr>
          <p:cNvPr id="1030" name="Rectangle 6"/>
          <p:cNvSpPr>
            <a:spLocks noGrp="1" noChangeArrowheads="1"/>
          </p:cNvSpPr>
          <p:nvPr>
            <p:ph type="body" idx="1"/>
          </p:nvPr>
        </p:nvSpPr>
        <p:spPr bwMode="auto">
          <a:xfrm>
            <a:off x="914400" y="2286000"/>
            <a:ext cx="7543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CL"/>
              <a:t>Haga clic para modificar el estilo de texto del patrón</a:t>
            </a:r>
          </a:p>
          <a:p>
            <a:pPr lvl="1"/>
            <a:r>
              <a:rPr lang="es-CL"/>
              <a:t>Segundo nivel</a:t>
            </a:r>
          </a:p>
          <a:p>
            <a:pPr lvl="2"/>
            <a:r>
              <a:rPr lang="es-CL"/>
              <a:t>Tercer nivel </a:t>
            </a:r>
          </a:p>
          <a:p>
            <a:pPr lvl="3"/>
            <a:r>
              <a:rPr lang="es-CL"/>
              <a:t>Cuarto nivel</a:t>
            </a:r>
          </a:p>
          <a:p>
            <a:pPr lvl="4"/>
            <a:r>
              <a:rPr lang="es-CL"/>
              <a:t>Quinto nivel</a:t>
            </a:r>
          </a:p>
          <a:p>
            <a:pPr lvl="3"/>
            <a:endParaRPr lang="es-CL"/>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fontAlgn="base" hangingPunct="1">
        <a:lnSpc>
          <a:spcPct val="85000"/>
        </a:lnSpc>
        <a:spcBef>
          <a:spcPct val="0"/>
        </a:spcBef>
        <a:spcAft>
          <a:spcPct val="0"/>
        </a:spcAft>
        <a:defRPr sz="4200">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4200">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4200">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4200">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4200">
          <a:solidFill>
            <a:schemeClr val="tx2"/>
          </a:solidFill>
          <a:latin typeface="Arial" charset="0"/>
          <a:ea typeface="ＭＳ Ｐゴシック" charset="0"/>
        </a:defRPr>
      </a:lvl5pPr>
      <a:lvl6pPr marL="457200" algn="l" rtl="0" eaLnBrk="1" fontAlgn="base" hangingPunct="1">
        <a:lnSpc>
          <a:spcPct val="85000"/>
        </a:lnSpc>
        <a:spcBef>
          <a:spcPct val="0"/>
        </a:spcBef>
        <a:spcAft>
          <a:spcPct val="0"/>
        </a:spcAft>
        <a:defRPr sz="4200">
          <a:solidFill>
            <a:schemeClr val="tx2"/>
          </a:solidFill>
          <a:latin typeface="Arial" charset="0"/>
        </a:defRPr>
      </a:lvl6pPr>
      <a:lvl7pPr marL="914400" algn="l" rtl="0" eaLnBrk="1" fontAlgn="base" hangingPunct="1">
        <a:lnSpc>
          <a:spcPct val="85000"/>
        </a:lnSpc>
        <a:spcBef>
          <a:spcPct val="0"/>
        </a:spcBef>
        <a:spcAft>
          <a:spcPct val="0"/>
        </a:spcAft>
        <a:defRPr sz="4200">
          <a:solidFill>
            <a:schemeClr val="tx2"/>
          </a:solidFill>
          <a:latin typeface="Arial" charset="0"/>
        </a:defRPr>
      </a:lvl7pPr>
      <a:lvl8pPr marL="1371600" algn="l" rtl="0" eaLnBrk="1" fontAlgn="base" hangingPunct="1">
        <a:lnSpc>
          <a:spcPct val="85000"/>
        </a:lnSpc>
        <a:spcBef>
          <a:spcPct val="0"/>
        </a:spcBef>
        <a:spcAft>
          <a:spcPct val="0"/>
        </a:spcAft>
        <a:defRPr sz="4200">
          <a:solidFill>
            <a:schemeClr val="tx2"/>
          </a:solidFill>
          <a:latin typeface="Arial" charset="0"/>
        </a:defRPr>
      </a:lvl8pPr>
      <a:lvl9pPr marL="1828800" algn="l" rtl="0" eaLnBrk="1" fontAlgn="base" hangingPunct="1">
        <a:lnSpc>
          <a:spcPct val="85000"/>
        </a:lnSpc>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60000"/>
        </a:spcBef>
        <a:spcAft>
          <a:spcPct val="0"/>
        </a:spcAft>
        <a:buClr>
          <a:schemeClr val="tx1"/>
        </a:buClr>
        <a:buChar char="•"/>
        <a:defRPr sz="3000">
          <a:solidFill>
            <a:schemeClr val="tx1"/>
          </a:solidFill>
          <a:latin typeface="+mn-lt"/>
          <a:ea typeface="ＭＳ Ｐゴシック" charset="0"/>
          <a:cs typeface="+mn-cs"/>
        </a:defRPr>
      </a:lvl1pPr>
      <a:lvl2pPr marL="742950" indent="-285750" algn="l" rtl="0" eaLnBrk="1" fontAlgn="base" hangingPunct="1">
        <a:spcBef>
          <a:spcPct val="40000"/>
        </a:spcBef>
        <a:spcAft>
          <a:spcPct val="0"/>
        </a:spcAft>
        <a:buClr>
          <a:schemeClr val="tx1"/>
        </a:buClr>
        <a:buChar char="–"/>
        <a:defRPr sz="2600">
          <a:solidFill>
            <a:schemeClr val="tx1"/>
          </a:solidFill>
          <a:latin typeface="+mn-lt"/>
          <a:ea typeface="ＭＳ Ｐゴシック" charset="0"/>
        </a:defRPr>
      </a:lvl2pPr>
      <a:lvl3pPr marL="1143000" indent="-228600" algn="l" rtl="0" eaLnBrk="1" fontAlgn="base" hangingPunct="1">
        <a:lnSpc>
          <a:spcPct val="95000"/>
        </a:lnSpc>
        <a:spcBef>
          <a:spcPct val="35000"/>
        </a:spcBef>
        <a:spcAft>
          <a:spcPct val="0"/>
        </a:spcAft>
        <a:buClr>
          <a:schemeClr val="tx1"/>
        </a:buClr>
        <a:buChar char="•"/>
        <a:defRPr sz="2400">
          <a:solidFill>
            <a:schemeClr val="tx1"/>
          </a:solidFill>
          <a:latin typeface="+mn-lt"/>
          <a:ea typeface="ＭＳ Ｐゴシック" charset="0"/>
        </a:defRPr>
      </a:lvl3pPr>
      <a:lvl4pPr marL="1600200" indent="-228600" algn="l" rtl="0" eaLnBrk="1" fontAlgn="base" hangingPunct="1">
        <a:lnSpc>
          <a:spcPct val="75000"/>
        </a:lnSpc>
        <a:spcBef>
          <a:spcPct val="30000"/>
        </a:spcBef>
        <a:spcAft>
          <a:spcPct val="0"/>
        </a:spcAft>
        <a:buClr>
          <a:schemeClr val="tx1"/>
        </a:buClr>
        <a:buChar char="–"/>
        <a:defRPr sz="2000">
          <a:solidFill>
            <a:schemeClr val="tx1"/>
          </a:solidFill>
          <a:latin typeface="+mn-lt"/>
          <a:ea typeface="ＭＳ Ｐゴシック" charset="0"/>
        </a:defRPr>
      </a:lvl4pPr>
      <a:lvl5pPr marL="2057400" indent="-228600" algn="l" rtl="0" eaLnBrk="1" fontAlgn="base" hangingPunct="1">
        <a:lnSpc>
          <a:spcPct val="75000"/>
        </a:lnSpc>
        <a:spcBef>
          <a:spcPct val="30000"/>
        </a:spcBef>
        <a:spcAft>
          <a:spcPct val="0"/>
        </a:spcAft>
        <a:buClr>
          <a:schemeClr val="tx1"/>
        </a:buClr>
        <a:buChar char="»"/>
        <a:defRPr sz="2000">
          <a:solidFill>
            <a:schemeClr val="tx1"/>
          </a:solidFill>
          <a:latin typeface="+mn-lt"/>
          <a:ea typeface="ＭＳ Ｐゴシック" charset="0"/>
        </a:defRPr>
      </a:lvl5pPr>
      <a:lvl6pPr marL="2514600" indent="-228600" algn="l" rtl="0" eaLnBrk="1" fontAlgn="base" hangingPunct="1">
        <a:lnSpc>
          <a:spcPct val="75000"/>
        </a:lnSpc>
        <a:spcBef>
          <a:spcPct val="30000"/>
        </a:spcBef>
        <a:spcAft>
          <a:spcPct val="0"/>
        </a:spcAft>
        <a:buClr>
          <a:schemeClr val="tx1"/>
        </a:buClr>
        <a:buChar char="»"/>
        <a:defRPr>
          <a:solidFill>
            <a:schemeClr val="tx1"/>
          </a:solidFill>
          <a:latin typeface="+mn-lt"/>
        </a:defRPr>
      </a:lvl6pPr>
      <a:lvl7pPr marL="2971800" indent="-228600" algn="l" rtl="0" eaLnBrk="1" fontAlgn="base" hangingPunct="1">
        <a:lnSpc>
          <a:spcPct val="75000"/>
        </a:lnSpc>
        <a:spcBef>
          <a:spcPct val="30000"/>
        </a:spcBef>
        <a:spcAft>
          <a:spcPct val="0"/>
        </a:spcAft>
        <a:buClr>
          <a:schemeClr val="tx1"/>
        </a:buClr>
        <a:buChar char="»"/>
        <a:defRPr>
          <a:solidFill>
            <a:schemeClr val="tx1"/>
          </a:solidFill>
          <a:latin typeface="+mn-lt"/>
        </a:defRPr>
      </a:lvl7pPr>
      <a:lvl8pPr marL="3429000" indent="-228600" algn="l" rtl="0" eaLnBrk="1" fontAlgn="base" hangingPunct="1">
        <a:lnSpc>
          <a:spcPct val="75000"/>
        </a:lnSpc>
        <a:spcBef>
          <a:spcPct val="30000"/>
        </a:spcBef>
        <a:spcAft>
          <a:spcPct val="0"/>
        </a:spcAft>
        <a:buClr>
          <a:schemeClr val="tx1"/>
        </a:buClr>
        <a:buChar char="»"/>
        <a:defRPr>
          <a:solidFill>
            <a:schemeClr val="tx1"/>
          </a:solidFill>
          <a:latin typeface="+mn-lt"/>
        </a:defRPr>
      </a:lvl8pPr>
      <a:lvl9pPr marL="3886200" indent="-228600" algn="l" rtl="0" eaLnBrk="1" fontAlgn="base" hangingPunct="1">
        <a:lnSpc>
          <a:spcPct val="75000"/>
        </a:lnSpc>
        <a:spcBef>
          <a:spcPct val="30000"/>
        </a:spcBef>
        <a:spcAft>
          <a:spcPct val="0"/>
        </a:spcAft>
        <a:buClr>
          <a:schemeClr val="tx1"/>
        </a:buClr>
        <a:buChar char="»"/>
        <a:defRPr>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6.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1257300"/>
            <a:ext cx="7772400" cy="1714500"/>
          </a:xfrm>
        </p:spPr>
        <p:txBody>
          <a:bodyPr>
            <a:noAutofit/>
          </a:bodyPr>
          <a:lstStyle/>
          <a:p>
            <a:pPr algn="ctr"/>
            <a:r>
              <a:rPr lang="es-ES" sz="3200" b="1" dirty="0" smtClean="0"/>
              <a:t>	EL MEJORAMIENTO GENÉTICO INTENSIVO Y SOSTENIBLE Y LA PRODUCCIÓN DE ALIMENTOS INOCUOS</a:t>
            </a:r>
            <a:endParaRPr lang="es-ES" sz="3200" b="1" dirty="0"/>
          </a:p>
        </p:txBody>
      </p:sp>
      <p:sp>
        <p:nvSpPr>
          <p:cNvPr id="3" name="Subtítulo 2"/>
          <p:cNvSpPr>
            <a:spLocks noGrp="1"/>
          </p:cNvSpPr>
          <p:nvPr>
            <p:ph type="subTitle" idx="1"/>
          </p:nvPr>
        </p:nvSpPr>
        <p:spPr/>
        <p:txBody>
          <a:bodyPr>
            <a:normAutofit fontScale="47500" lnSpcReduction="20000"/>
          </a:bodyPr>
          <a:lstStyle/>
          <a:p>
            <a:r>
              <a:rPr lang="es-ES" sz="4500" b="1" dirty="0" smtClean="0"/>
              <a:t>Carlos Muñoz Schick</a:t>
            </a:r>
          </a:p>
          <a:p>
            <a:r>
              <a:rPr lang="es-ES" dirty="0" smtClean="0"/>
              <a:t>Ing. Agrónomo, M.S., </a:t>
            </a:r>
            <a:r>
              <a:rPr lang="es-ES" dirty="0" err="1" smtClean="0"/>
              <a:t>Ph.D</a:t>
            </a:r>
            <a:r>
              <a:rPr lang="es-ES" dirty="0" smtClean="0"/>
              <a:t>. MN </a:t>
            </a:r>
            <a:r>
              <a:rPr lang="es-ES" dirty="0" err="1" smtClean="0"/>
              <a:t>AChCA</a:t>
            </a:r>
            <a:endParaRPr lang="es-ES" dirty="0" smtClean="0"/>
          </a:p>
          <a:p>
            <a:r>
              <a:rPr lang="es-ES" dirty="0" smtClean="0"/>
              <a:t>Profesor Titular</a:t>
            </a:r>
          </a:p>
          <a:p>
            <a:r>
              <a:rPr lang="es-ES" dirty="0" smtClean="0"/>
              <a:t>Universidad de Chile</a:t>
            </a:r>
          </a:p>
          <a:p>
            <a:r>
              <a:rPr lang="es-ES" dirty="0" smtClean="0"/>
              <a:t>Facultad de Ciencias Agronómicas</a:t>
            </a:r>
          </a:p>
          <a:p>
            <a:endParaRPr lang="es-ES" dirty="0"/>
          </a:p>
        </p:txBody>
      </p:sp>
    </p:spTree>
    <p:extLst>
      <p:ext uri="{BB962C8B-B14F-4D97-AF65-F5344CB8AC3E}">
        <p14:creationId xmlns:p14="http://schemas.microsoft.com/office/powerpoint/2010/main" val="18781858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LA AGRICULTURA DE PRESICI</a:t>
            </a:r>
            <a:r>
              <a:rPr lang="es-ES" sz="3200" b="1" dirty="0" smtClean="0"/>
              <a:t>ÓN</a:t>
            </a:r>
            <a:endParaRPr lang="es-ES" sz="3200" b="1" dirty="0"/>
          </a:p>
        </p:txBody>
      </p:sp>
      <p:pic>
        <p:nvPicPr>
          <p:cNvPr id="4" name="Imagen 3" descr="Captura de pantalla 2018-12-04 a la(s) 17.04.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66900"/>
            <a:ext cx="3886200" cy="3199245"/>
          </a:xfrm>
          <a:prstGeom prst="rect">
            <a:avLst/>
          </a:prstGeom>
        </p:spPr>
      </p:pic>
      <p:pic>
        <p:nvPicPr>
          <p:cNvPr id="5" name="Imagen 4" descr="Captura de pantalla 2018-12-04 a la(s) 17.07.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0" y="1866900"/>
            <a:ext cx="3848100" cy="3199245"/>
          </a:xfrm>
          <a:prstGeom prst="rect">
            <a:avLst/>
          </a:prstGeom>
        </p:spPr>
      </p:pic>
    </p:spTree>
    <p:extLst>
      <p:ext uri="{BB962C8B-B14F-4D97-AF65-F5344CB8AC3E}">
        <p14:creationId xmlns:p14="http://schemas.microsoft.com/office/powerpoint/2010/main" val="936440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214290"/>
            <a:ext cx="7543800" cy="1143000"/>
          </a:xfrm>
        </p:spPr>
        <p:txBody>
          <a:bodyPr/>
          <a:lstStyle/>
          <a:p>
            <a:r>
              <a:rPr lang="es-ES" sz="3200" b="1" dirty="0" smtClean="0"/>
              <a:t>AUMENTO EN LOS RENDIMIENTOS POR HECTÁREA A NIVEL MUNDIAL</a:t>
            </a:r>
            <a:endParaRPr lang="es-ES" sz="3200" b="1" dirty="0"/>
          </a:p>
        </p:txBody>
      </p:sp>
      <p:pic>
        <p:nvPicPr>
          <p:cNvPr id="214018" name="Picture 2" descr="C:\Documents and Settings\Admin\Escritorio\Rendimientos.gif"/>
          <p:cNvPicPr>
            <a:picLocks noChangeAspect="1" noChangeArrowheads="1"/>
          </p:cNvPicPr>
          <p:nvPr/>
        </p:nvPicPr>
        <p:blipFill>
          <a:blip r:embed="rId2"/>
          <a:srcRect/>
          <a:stretch>
            <a:fillRect/>
          </a:stretch>
        </p:blipFill>
        <p:spPr bwMode="auto">
          <a:xfrm>
            <a:off x="928662" y="1357298"/>
            <a:ext cx="7572428" cy="5072098"/>
          </a:xfrm>
          <a:prstGeom prst="rect">
            <a:avLst/>
          </a:prstGeom>
          <a:noFill/>
        </p:spPr>
      </p:pic>
      <p:sp>
        <p:nvSpPr>
          <p:cNvPr id="6" name="5 CuadroTexto"/>
          <p:cNvSpPr txBox="1"/>
          <p:nvPr/>
        </p:nvSpPr>
        <p:spPr>
          <a:xfrm>
            <a:off x="928662" y="6429396"/>
            <a:ext cx="3357586" cy="369332"/>
          </a:xfrm>
          <a:prstGeom prst="rect">
            <a:avLst/>
          </a:prstGeom>
          <a:noFill/>
        </p:spPr>
        <p:txBody>
          <a:bodyPr wrap="square" rtlCol="0">
            <a:spAutoFit/>
          </a:bodyPr>
          <a:lstStyle/>
          <a:p>
            <a:r>
              <a:rPr lang="es-ES" dirty="0" smtClean="0"/>
              <a:t>Fuente: FAO</a:t>
            </a:r>
            <a:endParaRPr lang="es-ES" dirty="0"/>
          </a:p>
        </p:txBody>
      </p:sp>
    </p:spTree>
    <p:extLst>
      <p:ext uri="{BB962C8B-B14F-4D97-AF65-F5344CB8AC3E}">
        <p14:creationId xmlns:p14="http://schemas.microsoft.com/office/powerpoint/2010/main" val="16789332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b="1" dirty="0" smtClean="0"/>
              <a:t>PRINCIPALES EFECTOS DEL MEJORAMIENTO GENÉTICO EN LOS CULTIVOS</a:t>
            </a:r>
            <a:endParaRPr lang="es-ES" sz="28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50448065"/>
              </p:ext>
            </p:extLst>
          </p:nvPr>
        </p:nvGraphicFramePr>
        <p:xfrm>
          <a:off x="457200" y="2222500"/>
          <a:ext cx="8229600" cy="36728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s-ES" dirty="0" smtClean="0"/>
                        <a:t>EFECTOS POSITIVOS</a:t>
                      </a:r>
                      <a:endParaRPr lang="es-ES" dirty="0"/>
                    </a:p>
                  </a:txBody>
                  <a:tcPr/>
                </a:tc>
                <a:tc>
                  <a:txBody>
                    <a:bodyPr/>
                    <a:lstStyle/>
                    <a:p>
                      <a:pPr algn="ctr"/>
                      <a:r>
                        <a:rPr lang="es-ES" dirty="0" smtClean="0"/>
                        <a:t>EFECTOS</a:t>
                      </a:r>
                      <a:r>
                        <a:rPr lang="es-ES" baseline="0" dirty="0" smtClean="0"/>
                        <a:t> NEGATIVOS</a:t>
                      </a:r>
                      <a:endParaRPr lang="es-ES" dirty="0"/>
                    </a:p>
                  </a:txBody>
                  <a:tcPr/>
                </a:tc>
              </a:tr>
              <a:tr h="370840">
                <a:tc>
                  <a:txBody>
                    <a:bodyPr/>
                    <a:lstStyle/>
                    <a:p>
                      <a:r>
                        <a:rPr lang="es-ES" dirty="0" smtClean="0">
                          <a:solidFill>
                            <a:schemeClr val="bg1"/>
                          </a:solidFill>
                        </a:rPr>
                        <a:t>Dramático aumento de los rendimientos</a:t>
                      </a:r>
                      <a:endParaRPr lang="es-ES" dirty="0">
                        <a:solidFill>
                          <a:schemeClr val="bg1"/>
                        </a:solidFill>
                      </a:endParaRPr>
                    </a:p>
                  </a:txBody>
                  <a:tcPr/>
                </a:tc>
                <a:tc>
                  <a:txBody>
                    <a:bodyPr/>
                    <a:lstStyle/>
                    <a:p>
                      <a:r>
                        <a:rPr lang="es-ES" dirty="0" smtClean="0">
                          <a:solidFill>
                            <a:schemeClr val="bg1"/>
                          </a:solidFill>
                        </a:rPr>
                        <a:t>Pérdida de características organolépticas</a:t>
                      </a:r>
                      <a:endParaRPr lang="es-ES" dirty="0">
                        <a:solidFill>
                          <a:schemeClr val="bg1"/>
                        </a:solidFill>
                      </a:endParaRPr>
                    </a:p>
                  </a:txBody>
                  <a:tcPr/>
                </a:tc>
              </a:tr>
              <a:tr h="370840">
                <a:tc>
                  <a:txBody>
                    <a:bodyPr/>
                    <a:lstStyle/>
                    <a:p>
                      <a:r>
                        <a:rPr lang="es-ES" dirty="0" smtClean="0">
                          <a:solidFill>
                            <a:schemeClr val="bg1"/>
                          </a:solidFill>
                        </a:rPr>
                        <a:t>Resistencia</a:t>
                      </a:r>
                      <a:r>
                        <a:rPr lang="es-ES" baseline="0" dirty="0" smtClean="0">
                          <a:solidFill>
                            <a:schemeClr val="bg1"/>
                          </a:solidFill>
                        </a:rPr>
                        <a:t> a plagas y enfermedades</a:t>
                      </a:r>
                      <a:endParaRPr lang="es-ES" dirty="0">
                        <a:solidFill>
                          <a:schemeClr val="bg1"/>
                        </a:solidFill>
                      </a:endParaRPr>
                    </a:p>
                  </a:txBody>
                  <a:tcPr/>
                </a:tc>
                <a:tc>
                  <a:txBody>
                    <a:bodyPr/>
                    <a:lstStyle/>
                    <a:p>
                      <a:r>
                        <a:rPr lang="es-ES" dirty="0" smtClean="0">
                          <a:solidFill>
                            <a:schemeClr val="bg1"/>
                          </a:solidFill>
                        </a:rPr>
                        <a:t>Aumento</a:t>
                      </a:r>
                      <a:r>
                        <a:rPr lang="es-ES" baseline="0" dirty="0" smtClean="0">
                          <a:solidFill>
                            <a:schemeClr val="bg1"/>
                          </a:solidFill>
                        </a:rPr>
                        <a:t> en el uso de insumos</a:t>
                      </a:r>
                      <a:endParaRPr lang="es-ES" dirty="0">
                        <a:solidFill>
                          <a:schemeClr val="bg1"/>
                        </a:solidFill>
                      </a:endParaRPr>
                    </a:p>
                  </a:txBody>
                  <a:tcPr/>
                </a:tc>
              </a:tr>
              <a:tr h="370840">
                <a:tc>
                  <a:txBody>
                    <a:bodyPr/>
                    <a:lstStyle/>
                    <a:p>
                      <a:r>
                        <a:rPr lang="es-ES" dirty="0" smtClean="0">
                          <a:solidFill>
                            <a:schemeClr val="bg1"/>
                          </a:solidFill>
                        </a:rPr>
                        <a:t>Aumento en el tamaño de los productos</a:t>
                      </a:r>
                      <a:endParaRPr lang="es-ES" dirty="0">
                        <a:solidFill>
                          <a:schemeClr val="bg1"/>
                        </a:solidFill>
                      </a:endParaRPr>
                    </a:p>
                  </a:txBody>
                  <a:tcPr/>
                </a:tc>
                <a:tc>
                  <a:txBody>
                    <a:bodyPr/>
                    <a:lstStyle/>
                    <a:p>
                      <a:r>
                        <a:rPr lang="es-ES" dirty="0" smtClean="0">
                          <a:solidFill>
                            <a:schemeClr val="bg1"/>
                          </a:solidFill>
                        </a:rPr>
                        <a:t>Aumento en los costos de producción</a:t>
                      </a:r>
                      <a:endParaRPr lang="es-ES" dirty="0">
                        <a:solidFill>
                          <a:schemeClr val="bg1"/>
                        </a:solidFill>
                      </a:endParaRPr>
                    </a:p>
                  </a:txBody>
                  <a:tcPr/>
                </a:tc>
              </a:tr>
              <a:tr h="370840">
                <a:tc>
                  <a:txBody>
                    <a:bodyPr/>
                    <a:lstStyle/>
                    <a:p>
                      <a:r>
                        <a:rPr lang="es-ES" dirty="0" smtClean="0">
                          <a:solidFill>
                            <a:schemeClr val="bg1"/>
                          </a:solidFill>
                        </a:rPr>
                        <a:t>Uniformidad en el producto cosechado</a:t>
                      </a:r>
                      <a:endParaRPr lang="es-ES" dirty="0">
                        <a:solidFill>
                          <a:schemeClr val="bg1"/>
                        </a:solidFill>
                      </a:endParaRPr>
                    </a:p>
                  </a:txBody>
                  <a:tcPr/>
                </a:tc>
                <a:tc>
                  <a:txBody>
                    <a:bodyPr/>
                    <a:lstStyle/>
                    <a:p>
                      <a:r>
                        <a:rPr lang="es-ES" dirty="0" smtClean="0">
                          <a:solidFill>
                            <a:schemeClr val="bg1"/>
                          </a:solidFill>
                        </a:rPr>
                        <a:t>Pérdida de valor nutricional</a:t>
                      </a:r>
                      <a:endParaRPr lang="es-ES" dirty="0">
                        <a:solidFill>
                          <a:schemeClr val="bg1"/>
                        </a:solidFill>
                      </a:endParaRPr>
                    </a:p>
                  </a:txBody>
                  <a:tcPr/>
                </a:tc>
              </a:tr>
              <a:tr h="370840">
                <a:tc>
                  <a:txBody>
                    <a:bodyPr/>
                    <a:lstStyle/>
                    <a:p>
                      <a:r>
                        <a:rPr lang="es-ES" dirty="0" smtClean="0">
                          <a:solidFill>
                            <a:schemeClr val="bg1"/>
                          </a:solidFill>
                        </a:rPr>
                        <a:t>Aumento en la rentabilidad de los cultivos</a:t>
                      </a:r>
                      <a:endParaRPr lang="es-ES" dirty="0">
                        <a:solidFill>
                          <a:schemeClr val="bg1"/>
                        </a:solidFill>
                      </a:endParaRPr>
                    </a:p>
                  </a:txBody>
                  <a:tcPr/>
                </a:tc>
                <a:tc>
                  <a:txBody>
                    <a:bodyPr/>
                    <a:lstStyle/>
                    <a:p>
                      <a:r>
                        <a:rPr lang="es-ES" dirty="0" smtClean="0">
                          <a:solidFill>
                            <a:schemeClr val="bg1"/>
                          </a:solidFill>
                        </a:rPr>
                        <a:t>Pérdida de variabilidad genética</a:t>
                      </a:r>
                      <a:endParaRPr lang="es-ES" dirty="0">
                        <a:solidFill>
                          <a:schemeClr val="bg1"/>
                        </a:solidFill>
                      </a:endParaRPr>
                    </a:p>
                  </a:txBody>
                  <a:tcPr/>
                </a:tc>
              </a:tr>
              <a:tr h="370840">
                <a:tc>
                  <a:txBody>
                    <a:bodyPr/>
                    <a:lstStyle/>
                    <a:p>
                      <a:endParaRPr lang="es-ES" dirty="0">
                        <a:solidFill>
                          <a:schemeClr val="bg1"/>
                        </a:solidFill>
                      </a:endParaRPr>
                    </a:p>
                  </a:txBody>
                  <a:tcPr/>
                </a:tc>
                <a:tc>
                  <a:txBody>
                    <a:bodyPr/>
                    <a:lstStyle/>
                    <a:p>
                      <a:r>
                        <a:rPr lang="es-ES" dirty="0" smtClean="0">
                          <a:solidFill>
                            <a:schemeClr val="bg1"/>
                          </a:solidFill>
                        </a:rPr>
                        <a:t>Tendencia al monocultivo y pérdida de biodiversidad</a:t>
                      </a:r>
                      <a:endParaRPr lang="es-ES" dirty="0">
                        <a:solidFill>
                          <a:schemeClr val="bg1"/>
                        </a:solidFill>
                      </a:endParaRPr>
                    </a:p>
                  </a:txBody>
                  <a:tcPr/>
                </a:tc>
              </a:tr>
            </a:tbl>
          </a:graphicData>
        </a:graphic>
      </p:graphicFrame>
    </p:spTree>
    <p:extLst>
      <p:ext uri="{BB962C8B-B14F-4D97-AF65-F5344CB8AC3E}">
        <p14:creationId xmlns:p14="http://schemas.microsoft.com/office/powerpoint/2010/main" val="18690653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52400"/>
            <a:ext cx="7543800" cy="1143000"/>
          </a:xfrm>
        </p:spPr>
        <p:txBody>
          <a:bodyPr>
            <a:normAutofit/>
          </a:bodyPr>
          <a:lstStyle/>
          <a:p>
            <a:r>
              <a:rPr lang="es-ES" sz="3200" b="1" dirty="0" smtClean="0"/>
              <a:t>LOS NUEVOS DESAFÍOS DEL MEJORAMIENTO GENÉTICO</a:t>
            </a:r>
            <a:endParaRPr lang="es-ES" sz="3200" b="1" dirty="0"/>
          </a:p>
        </p:txBody>
      </p:sp>
      <p:sp>
        <p:nvSpPr>
          <p:cNvPr id="3" name="Marcador de contenido 2"/>
          <p:cNvSpPr>
            <a:spLocks noGrp="1"/>
          </p:cNvSpPr>
          <p:nvPr>
            <p:ph idx="1"/>
          </p:nvPr>
        </p:nvSpPr>
        <p:spPr>
          <a:xfrm>
            <a:off x="914400" y="1320800"/>
            <a:ext cx="7543800" cy="5232400"/>
          </a:xfrm>
        </p:spPr>
        <p:txBody>
          <a:bodyPr>
            <a:normAutofit fontScale="70000" lnSpcReduction="20000"/>
          </a:bodyPr>
          <a:lstStyle/>
          <a:p>
            <a:r>
              <a:rPr lang="es-ES" dirty="0" smtClean="0"/>
              <a:t>Diversos cálculos indican que para el año 2050 habrá un aumento </a:t>
            </a:r>
            <a:r>
              <a:rPr lang="es-ES" b="1" dirty="0" smtClean="0"/>
              <a:t>de la demanda por alimentos se incrementará entre el 59 y el 98%</a:t>
            </a:r>
            <a:r>
              <a:rPr lang="es-ES" dirty="0" smtClean="0"/>
              <a:t>.</a:t>
            </a:r>
          </a:p>
          <a:p>
            <a:r>
              <a:rPr lang="es-ES" dirty="0"/>
              <a:t>H</a:t>
            </a:r>
            <a:r>
              <a:rPr lang="es-ES" dirty="0" smtClean="0"/>
              <a:t>abrá una </a:t>
            </a:r>
            <a:r>
              <a:rPr lang="es-ES" b="1" dirty="0" smtClean="0"/>
              <a:t>disminución del suelo agrícola</a:t>
            </a:r>
            <a:r>
              <a:rPr lang="es-ES" dirty="0" smtClean="0"/>
              <a:t> por el aumento poblacional.</a:t>
            </a:r>
          </a:p>
          <a:p>
            <a:r>
              <a:rPr lang="es-ES" dirty="0" smtClean="0"/>
              <a:t>Habrá una </a:t>
            </a:r>
            <a:r>
              <a:rPr lang="es-ES" b="1" dirty="0" smtClean="0"/>
              <a:t>disminución de la disponibilidad de agua</a:t>
            </a:r>
            <a:r>
              <a:rPr lang="es-ES" dirty="0" smtClean="0"/>
              <a:t>.</a:t>
            </a:r>
          </a:p>
          <a:p>
            <a:r>
              <a:rPr lang="es-ES" dirty="0" smtClean="0"/>
              <a:t>Si la tasa de aumento de los rendimientos siguiera al mismo ritmo actual, </a:t>
            </a:r>
            <a:r>
              <a:rPr lang="es-ES" b="1" dirty="0" smtClean="0"/>
              <a:t>la seguridad alimentaria de la humanidad no está garantizada</a:t>
            </a:r>
            <a:r>
              <a:rPr lang="es-ES" dirty="0" smtClean="0"/>
              <a:t>.</a:t>
            </a:r>
          </a:p>
          <a:p>
            <a:r>
              <a:rPr lang="es-ES" dirty="0" smtClean="0"/>
              <a:t>Por otra parte, al paradigma de la </a:t>
            </a:r>
            <a:r>
              <a:rPr lang="es-ES" b="1" dirty="0" smtClean="0"/>
              <a:t>seguridad alimentaria</a:t>
            </a:r>
            <a:r>
              <a:rPr lang="es-ES" dirty="0" smtClean="0"/>
              <a:t>, se suman nuevos paradigmas como la </a:t>
            </a:r>
            <a:r>
              <a:rPr lang="es-ES" b="1" dirty="0" smtClean="0"/>
              <a:t>sostenibilidad de la producción</a:t>
            </a:r>
            <a:r>
              <a:rPr lang="es-ES" dirty="0" smtClean="0"/>
              <a:t> y </a:t>
            </a:r>
            <a:r>
              <a:rPr lang="es-ES" b="1" dirty="0" smtClean="0"/>
              <a:t>seguridad nutricional</a:t>
            </a:r>
            <a:r>
              <a:rPr lang="es-ES" dirty="0" smtClean="0"/>
              <a:t>.</a:t>
            </a:r>
          </a:p>
          <a:p>
            <a:r>
              <a:rPr lang="es-ES" dirty="0" smtClean="0"/>
              <a:t>Por lo tanto, para enfrentar los nuevos desafíos, se requiere de un </a:t>
            </a:r>
            <a:r>
              <a:rPr lang="es-ES" b="1" dirty="0" smtClean="0"/>
              <a:t>salto tecnológico importante</a:t>
            </a:r>
            <a:r>
              <a:rPr lang="es-ES" dirty="0" smtClean="0"/>
              <a:t> de manera de hacer del mejoramiento genético una herramienta más eficiente y rápida, para el desarrollo de nuevas variedades. </a:t>
            </a:r>
            <a:endParaRPr lang="es-ES" dirty="0"/>
          </a:p>
        </p:txBody>
      </p:sp>
    </p:spTree>
    <p:extLst>
      <p:ext uri="{BB962C8B-B14F-4D97-AF65-F5344CB8AC3E}">
        <p14:creationId xmlns:p14="http://schemas.microsoft.com/office/powerpoint/2010/main" val="40076386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52400"/>
            <a:ext cx="7543800" cy="1143000"/>
          </a:xfrm>
        </p:spPr>
        <p:txBody>
          <a:bodyPr>
            <a:noAutofit/>
          </a:bodyPr>
          <a:lstStyle/>
          <a:p>
            <a:r>
              <a:rPr lang="es-ES" sz="3200" b="1" dirty="0" smtClean="0"/>
              <a:t>CAMBIOS EN LOS OBJETIVOS DEL MEJORAMIENTO GEN</a:t>
            </a:r>
            <a:r>
              <a:rPr lang="es-ES" sz="3200" b="1" dirty="0" smtClean="0"/>
              <a:t>ÉTICO</a:t>
            </a:r>
            <a:endParaRPr lang="es-ES" sz="3200" b="1" dirty="0"/>
          </a:p>
        </p:txBody>
      </p:sp>
      <p:sp>
        <p:nvSpPr>
          <p:cNvPr id="3" name="Marcador de contenido 2"/>
          <p:cNvSpPr>
            <a:spLocks noGrp="1"/>
          </p:cNvSpPr>
          <p:nvPr>
            <p:ph idx="1"/>
          </p:nvPr>
        </p:nvSpPr>
        <p:spPr>
          <a:xfrm>
            <a:off x="914400" y="1397000"/>
            <a:ext cx="7543800" cy="5067300"/>
          </a:xfrm>
        </p:spPr>
        <p:txBody>
          <a:bodyPr>
            <a:noAutofit/>
          </a:bodyPr>
          <a:lstStyle/>
          <a:p>
            <a:r>
              <a:rPr lang="es-ES" sz="2000" dirty="0" smtClean="0"/>
              <a:t>El rendimiento no es la primera prioridad</a:t>
            </a:r>
          </a:p>
          <a:p>
            <a:r>
              <a:rPr lang="es-ES" sz="2000" dirty="0" smtClean="0"/>
              <a:t>La sustentabilidad es la prioridad que lo reemplaza:</a:t>
            </a:r>
          </a:p>
          <a:p>
            <a:pPr lvl="1"/>
            <a:r>
              <a:rPr lang="es-ES" sz="1800" dirty="0" smtClean="0"/>
              <a:t>C</a:t>
            </a:r>
            <a:r>
              <a:rPr lang="es-ES" sz="1800" dirty="0" smtClean="0"/>
              <a:t>ó</a:t>
            </a:r>
            <a:r>
              <a:rPr lang="es-ES" sz="1800" dirty="0" smtClean="0"/>
              <a:t>mo producir m</a:t>
            </a:r>
            <a:r>
              <a:rPr lang="es-ES" sz="1800" dirty="0" smtClean="0"/>
              <a:t>ás con menos y sin dañar el medioambiente.</a:t>
            </a:r>
          </a:p>
          <a:p>
            <a:r>
              <a:rPr lang="es-ES" sz="2000" dirty="0" smtClean="0"/>
              <a:t>Cómo pasar de la seguridad alimentaria a la seguridad nutricional.</a:t>
            </a:r>
          </a:p>
          <a:p>
            <a:r>
              <a:rPr lang="es-ES" sz="2000" dirty="0" smtClean="0"/>
              <a:t>Cómo </a:t>
            </a:r>
            <a:r>
              <a:rPr lang="es-ES" sz="2000" dirty="0" err="1" smtClean="0"/>
              <a:t>descomoditizar</a:t>
            </a:r>
            <a:r>
              <a:rPr lang="es-ES" sz="2000" dirty="0" smtClean="0"/>
              <a:t> la producción.</a:t>
            </a:r>
          </a:p>
          <a:p>
            <a:pPr lvl="1"/>
            <a:r>
              <a:rPr lang="es-ES" sz="1800" dirty="0" smtClean="0"/>
              <a:t>Distinguir los productos por características especiales (sabor, aroma, propiedades funcionales, etc.).</a:t>
            </a:r>
          </a:p>
          <a:p>
            <a:r>
              <a:rPr lang="es-ES" sz="2000" dirty="0" smtClean="0"/>
              <a:t>Cómo diversificar la producción.</a:t>
            </a:r>
          </a:p>
          <a:p>
            <a:pPr lvl="1"/>
            <a:r>
              <a:rPr lang="es-ES" sz="1800" dirty="0" smtClean="0"/>
              <a:t>Nuevos tipos de productos a partir de cultivos tradicionales</a:t>
            </a:r>
          </a:p>
          <a:p>
            <a:pPr lvl="1"/>
            <a:r>
              <a:rPr lang="es-ES" sz="1800" dirty="0" smtClean="0"/>
              <a:t>Domesticando nuevas especies.</a:t>
            </a:r>
            <a:endParaRPr lang="es-ES" sz="1800" dirty="0"/>
          </a:p>
        </p:txBody>
      </p:sp>
    </p:spTree>
    <p:extLst>
      <p:ext uri="{BB962C8B-B14F-4D97-AF65-F5344CB8AC3E}">
        <p14:creationId xmlns:p14="http://schemas.microsoft.com/office/powerpoint/2010/main" val="24562996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198438"/>
            <a:ext cx="7543800" cy="1143000"/>
          </a:xfrm>
        </p:spPr>
        <p:txBody>
          <a:bodyPr>
            <a:normAutofit/>
          </a:bodyPr>
          <a:lstStyle/>
          <a:p>
            <a:pPr eaLnBrk="1" hangingPunct="1"/>
            <a:r>
              <a:rPr lang="es-ES_tradnl" sz="3200" b="1" dirty="0">
                <a:solidFill>
                  <a:srgbClr val="000000"/>
                </a:solidFill>
                <a:latin typeface="+mn-lt"/>
              </a:rPr>
              <a:t>LA </a:t>
            </a:r>
            <a:r>
              <a:rPr lang="es-ES_tradnl" sz="3200" b="1" dirty="0">
                <a:solidFill>
                  <a:srgbClr val="FFFF00"/>
                </a:solidFill>
                <a:latin typeface="+mn-lt"/>
              </a:rPr>
              <a:t>DOMESTICACIÓN DE ESPECIES</a:t>
            </a:r>
            <a:endParaRPr lang="es-ES_tradnl" sz="3200" dirty="0">
              <a:solidFill>
                <a:srgbClr val="FFFF00"/>
              </a:solidFill>
              <a:latin typeface="+mn-lt"/>
            </a:endParaRPr>
          </a:p>
        </p:txBody>
      </p:sp>
      <p:sp>
        <p:nvSpPr>
          <p:cNvPr id="9219" name="Rectangle 3"/>
          <p:cNvSpPr>
            <a:spLocks noGrp="1" noChangeArrowheads="1"/>
          </p:cNvSpPr>
          <p:nvPr>
            <p:ph idx="1"/>
          </p:nvPr>
        </p:nvSpPr>
        <p:spPr>
          <a:xfrm>
            <a:off x="914400" y="1484313"/>
            <a:ext cx="7543800" cy="4897437"/>
          </a:xfrm>
        </p:spPr>
        <p:txBody>
          <a:bodyPr>
            <a:normAutofit lnSpcReduction="10000"/>
          </a:bodyPr>
          <a:lstStyle/>
          <a:p>
            <a:pPr eaLnBrk="1" hangingPunct="1"/>
            <a:r>
              <a:rPr lang="es-ES_tradnl" sz="2800" dirty="0"/>
              <a:t>De las más de 300.000 especies de plantas vasculares existentes en la tierra, sólo unas 300 han sido domesticadas y menos de 30 constituyen la base alimentaria de la humanidad.</a:t>
            </a:r>
          </a:p>
          <a:p>
            <a:pPr eaLnBrk="1" hangingPunct="1"/>
            <a:r>
              <a:rPr lang="es-ES_tradnl" sz="2800" dirty="0"/>
              <a:t>Sólo un 12% de las familias de plantas han aportado con especies domesticadas, y sólo unas pocas familias (</a:t>
            </a:r>
            <a:r>
              <a:rPr lang="es-ES_tradnl" sz="2800" dirty="0" err="1"/>
              <a:t>Graminae</a:t>
            </a:r>
            <a:r>
              <a:rPr lang="es-ES_tradnl" sz="2800" dirty="0"/>
              <a:t>, </a:t>
            </a:r>
            <a:r>
              <a:rPr lang="es-ES_tradnl" sz="2800" dirty="0" err="1"/>
              <a:t>Leguminosae</a:t>
            </a:r>
            <a:r>
              <a:rPr lang="es-ES_tradnl" sz="2800" dirty="0"/>
              <a:t>, </a:t>
            </a:r>
            <a:r>
              <a:rPr lang="es-ES_tradnl" sz="2800" dirty="0" err="1"/>
              <a:t>Solanaceae</a:t>
            </a:r>
            <a:r>
              <a:rPr lang="es-ES_tradnl" sz="2800" dirty="0"/>
              <a:t>, </a:t>
            </a:r>
            <a:r>
              <a:rPr lang="es-ES_tradnl" sz="2800" dirty="0" err="1"/>
              <a:t>Rosaceae</a:t>
            </a:r>
            <a:r>
              <a:rPr lang="es-ES_tradnl" sz="2800" dirty="0"/>
              <a:t>) aportan el grueso de las especies de interés agrícola.</a:t>
            </a:r>
            <a:endParaRPr lang="es-ES_tradnl" sz="3600" dirty="0"/>
          </a:p>
        </p:txBody>
      </p:sp>
    </p:spTree>
    <p:extLst>
      <p:ext uri="{BB962C8B-B14F-4D97-AF65-F5344CB8AC3E}">
        <p14:creationId xmlns:p14="http://schemas.microsoft.com/office/powerpoint/2010/main" val="36110810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28600"/>
            <a:ext cx="8255000" cy="1143000"/>
          </a:xfrm>
        </p:spPr>
        <p:txBody>
          <a:bodyPr/>
          <a:lstStyle/>
          <a:p>
            <a:pPr algn="l"/>
            <a:r>
              <a:rPr lang="es-ES_tradnl" sz="3200" b="1" dirty="0" smtClean="0"/>
              <a:t>IMPORTANCIA DE LAS </a:t>
            </a:r>
            <a:r>
              <a:rPr lang="es-ES_tradnl" sz="3200" b="1" dirty="0" smtClean="0"/>
              <a:t>ESPECIES DOMESTICADAS</a:t>
            </a:r>
            <a:endParaRPr lang="es-ES_tradnl" sz="3200" b="1" dirty="0"/>
          </a:p>
        </p:txBody>
      </p:sp>
      <p:sp>
        <p:nvSpPr>
          <p:cNvPr id="3" name="Marcador de contenido 2"/>
          <p:cNvSpPr>
            <a:spLocks noGrp="1"/>
          </p:cNvSpPr>
          <p:nvPr>
            <p:ph idx="1"/>
          </p:nvPr>
        </p:nvSpPr>
        <p:spPr>
          <a:xfrm>
            <a:off x="914400" y="1871666"/>
            <a:ext cx="7543800" cy="4200540"/>
          </a:xfrm>
        </p:spPr>
        <p:txBody>
          <a:bodyPr>
            <a:normAutofit fontScale="92500"/>
          </a:bodyPr>
          <a:lstStyle/>
          <a:p>
            <a:r>
              <a:rPr lang="es-MX" sz="2800" dirty="0" smtClean="0"/>
              <a:t>Sólo unos 30 cultivos aportan el 95 % de la energía (calorías) y las proteínas de la dieta humana.</a:t>
            </a:r>
          </a:p>
          <a:p>
            <a:r>
              <a:rPr lang="es-MX" sz="2800" dirty="0" smtClean="0"/>
              <a:t>Sólo el trigo, el arroz y el maíz proporcionan más del 50% de la ingesta energética mundial.</a:t>
            </a:r>
          </a:p>
          <a:p>
            <a:r>
              <a:rPr lang="es-MX" sz="2800" dirty="0" smtClean="0"/>
              <a:t>Otros 6 cultivos (el sorgo, el mijo, las papas, el camote, la soya, la caña de azúcar), llevan la ingesta energética a un 75% del total</a:t>
            </a:r>
            <a:r>
              <a:rPr lang="es-MX" sz="2800" dirty="0" smtClean="0"/>
              <a:t>.</a:t>
            </a:r>
            <a:endParaRPr lang="es-MX" sz="2800" dirty="0" smtClean="0"/>
          </a:p>
        </p:txBody>
      </p:sp>
    </p:spTree>
    <p:extLst>
      <p:ext uri="{BB962C8B-B14F-4D97-AF65-F5344CB8AC3E}">
        <p14:creationId xmlns:p14="http://schemas.microsoft.com/office/powerpoint/2010/main" val="20559145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838200" y="260350"/>
            <a:ext cx="7772400" cy="1143000"/>
          </a:xfrm>
        </p:spPr>
        <p:txBody>
          <a:bodyPr>
            <a:normAutofit/>
          </a:bodyPr>
          <a:lstStyle/>
          <a:p>
            <a:r>
              <a:rPr lang="es-ES_tradnl" sz="3200" b="1" dirty="0">
                <a:solidFill>
                  <a:srgbClr val="FFFF00"/>
                </a:solidFill>
              </a:rPr>
              <a:t>LOS RECURSOS GENÉTICOS EN CHILE</a:t>
            </a:r>
          </a:p>
        </p:txBody>
      </p:sp>
      <p:sp>
        <p:nvSpPr>
          <p:cNvPr id="167939" name="Rectangle 3"/>
          <p:cNvSpPr>
            <a:spLocks noGrp="1" noChangeArrowheads="1"/>
          </p:cNvSpPr>
          <p:nvPr>
            <p:ph idx="1"/>
          </p:nvPr>
        </p:nvSpPr>
        <p:spPr>
          <a:xfrm>
            <a:off x="1173163" y="1676400"/>
            <a:ext cx="7772400" cy="4419600"/>
          </a:xfrm>
        </p:spPr>
        <p:txBody>
          <a:bodyPr>
            <a:noAutofit/>
          </a:bodyPr>
          <a:lstStyle/>
          <a:p>
            <a:r>
              <a:rPr lang="es-ES_tradnl" sz="2800" dirty="0"/>
              <a:t>Zona de importancia ecológica mundial.</a:t>
            </a:r>
          </a:p>
          <a:p>
            <a:r>
              <a:rPr lang="es-ES_tradnl" sz="2800" dirty="0"/>
              <a:t>Centro de origen de </a:t>
            </a:r>
            <a:r>
              <a:rPr lang="es-ES_tradnl" sz="2800" i="1" dirty="0" err="1"/>
              <a:t>Solanum</a:t>
            </a:r>
            <a:r>
              <a:rPr lang="es-ES_tradnl" sz="2800" i="1" dirty="0"/>
              <a:t> </a:t>
            </a:r>
            <a:r>
              <a:rPr lang="es-ES_tradnl" sz="2800" i="1" dirty="0" err="1"/>
              <a:t>tuberosum</a:t>
            </a:r>
            <a:r>
              <a:rPr lang="es-ES_tradnl" sz="2800" dirty="0"/>
              <a:t> y </a:t>
            </a:r>
            <a:r>
              <a:rPr lang="es-ES_tradnl" sz="2800" i="1" dirty="0"/>
              <a:t>Fragaria x </a:t>
            </a:r>
            <a:r>
              <a:rPr lang="es-ES_tradnl" sz="2800" i="1" dirty="0" err="1"/>
              <a:t>ananassa</a:t>
            </a:r>
            <a:r>
              <a:rPr lang="es-ES_tradnl" sz="2800" i="1" dirty="0"/>
              <a:t>, Alstroemeria </a:t>
            </a:r>
            <a:r>
              <a:rPr lang="es-ES_tradnl" sz="2800" i="1" dirty="0" err="1"/>
              <a:t>spp</a:t>
            </a:r>
            <a:r>
              <a:rPr lang="es-ES_tradnl" sz="2800" i="1" dirty="0"/>
              <a:t>., </a:t>
            </a:r>
            <a:r>
              <a:rPr lang="es-ES_tradnl" sz="2800" i="1" dirty="0" err="1"/>
              <a:t>Bromus</a:t>
            </a:r>
            <a:r>
              <a:rPr lang="es-ES_tradnl" sz="2800" i="1" dirty="0"/>
              <a:t> </a:t>
            </a:r>
            <a:r>
              <a:rPr lang="es-ES_tradnl" sz="2800" i="1" dirty="0" err="1"/>
              <a:t>spp</a:t>
            </a:r>
            <a:r>
              <a:rPr lang="es-ES_tradnl" sz="2800" i="1" dirty="0"/>
              <a:t>., etc.</a:t>
            </a:r>
          </a:p>
          <a:p>
            <a:r>
              <a:rPr lang="es-ES_tradnl" sz="2800" dirty="0"/>
              <a:t>Germoplasma de interés de cultivos de importancia mundial como maíz, poroto, lenteja.</a:t>
            </a:r>
          </a:p>
          <a:p>
            <a:r>
              <a:rPr lang="es-ES_tradnl" sz="2800" dirty="0"/>
              <a:t>85% flora vascular es nativa (50% es endémica y 13,5% con uso actual o potencial).</a:t>
            </a:r>
            <a:endParaRPr lang="es-ES_tradnl" sz="2800" b="1" dirty="0"/>
          </a:p>
        </p:txBody>
      </p:sp>
    </p:spTree>
    <p:extLst>
      <p:ext uri="{BB962C8B-B14F-4D97-AF65-F5344CB8AC3E}">
        <p14:creationId xmlns:p14="http://schemas.microsoft.com/office/powerpoint/2010/main" val="18276544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sz="half" idx="1"/>
          </p:nvPr>
        </p:nvSpPr>
        <p:spPr>
          <a:xfrm>
            <a:off x="476250" y="1600200"/>
            <a:ext cx="5111750" cy="4895850"/>
          </a:xfrm>
        </p:spPr>
        <p:txBody>
          <a:bodyPr>
            <a:noAutofit/>
          </a:bodyPr>
          <a:lstStyle/>
          <a:p>
            <a:pPr algn="just">
              <a:lnSpc>
                <a:spcPct val="80000"/>
              </a:lnSpc>
            </a:pPr>
            <a:r>
              <a:rPr lang="en-US" sz="2000" b="1" dirty="0" smtClean="0"/>
              <a:t>Centro de </a:t>
            </a:r>
            <a:r>
              <a:rPr lang="en-US" sz="2000" b="1" dirty="0" err="1" smtClean="0"/>
              <a:t>origen</a:t>
            </a:r>
            <a:endParaRPr lang="en-US" sz="2000" b="1" dirty="0"/>
          </a:p>
          <a:p>
            <a:pPr lvl="1">
              <a:lnSpc>
                <a:spcPct val="80000"/>
              </a:lnSpc>
            </a:pPr>
            <a:r>
              <a:rPr lang="en-US" sz="2000" dirty="0"/>
              <a:t>Potato (</a:t>
            </a:r>
            <a:r>
              <a:rPr lang="en-US" sz="2000" i="1" dirty="0" err="1"/>
              <a:t>Solanum</a:t>
            </a:r>
            <a:r>
              <a:rPr lang="en-US" sz="2000" i="1" dirty="0"/>
              <a:t> </a:t>
            </a:r>
            <a:r>
              <a:rPr lang="en-US" sz="2000" i="1" dirty="0" err="1"/>
              <a:t>tuberosusm</a:t>
            </a:r>
            <a:r>
              <a:rPr lang="en-US" sz="2000" dirty="0"/>
              <a:t> sp. </a:t>
            </a:r>
            <a:r>
              <a:rPr lang="en-US" sz="2000" i="1" dirty="0" err="1"/>
              <a:t>tuberosum</a:t>
            </a:r>
            <a:r>
              <a:rPr lang="en-US" sz="2000" dirty="0"/>
              <a:t>)</a:t>
            </a:r>
          </a:p>
          <a:p>
            <a:pPr lvl="1">
              <a:lnSpc>
                <a:spcPct val="80000"/>
              </a:lnSpc>
            </a:pPr>
            <a:r>
              <a:rPr lang="en-US" sz="2000" dirty="0"/>
              <a:t>Strawberry (</a:t>
            </a:r>
            <a:r>
              <a:rPr lang="en-US" sz="2000" i="1" dirty="0" err="1"/>
              <a:t>Fragaria</a:t>
            </a:r>
            <a:r>
              <a:rPr lang="en-US" sz="2000" i="1" dirty="0"/>
              <a:t> </a:t>
            </a:r>
            <a:r>
              <a:rPr lang="en-US" sz="2000" i="1" dirty="0" err="1"/>
              <a:t>chiloensis</a:t>
            </a:r>
            <a:r>
              <a:rPr lang="en-US" sz="2000" dirty="0"/>
              <a:t>)</a:t>
            </a:r>
          </a:p>
          <a:p>
            <a:pPr lvl="1">
              <a:lnSpc>
                <a:spcPct val="80000"/>
              </a:lnSpc>
            </a:pPr>
            <a:r>
              <a:rPr lang="en-US" sz="2000" dirty="0"/>
              <a:t>Tomato (</a:t>
            </a:r>
            <a:r>
              <a:rPr lang="en-US" sz="2000" i="1" dirty="0" err="1"/>
              <a:t>Lycopersicon</a:t>
            </a:r>
            <a:r>
              <a:rPr lang="en-US" sz="2000" i="1" dirty="0"/>
              <a:t> </a:t>
            </a:r>
            <a:r>
              <a:rPr lang="en-US" sz="2000" i="1" dirty="0" err="1"/>
              <a:t>chilense</a:t>
            </a:r>
            <a:r>
              <a:rPr lang="en-US" sz="2000" dirty="0"/>
              <a:t>)</a:t>
            </a:r>
          </a:p>
          <a:p>
            <a:pPr lvl="1">
              <a:lnSpc>
                <a:spcPct val="80000"/>
              </a:lnSpc>
            </a:pPr>
            <a:r>
              <a:rPr lang="en-US" sz="2000" dirty="0"/>
              <a:t>Common Bean (</a:t>
            </a:r>
            <a:r>
              <a:rPr lang="en-US" sz="2000" i="1" dirty="0" err="1"/>
              <a:t>Phaseolus</a:t>
            </a:r>
            <a:r>
              <a:rPr lang="en-US" sz="2000" i="1" dirty="0"/>
              <a:t> vulgaris</a:t>
            </a:r>
            <a:r>
              <a:rPr lang="en-US" sz="2000" dirty="0"/>
              <a:t>)</a:t>
            </a:r>
          </a:p>
          <a:p>
            <a:pPr lvl="1">
              <a:lnSpc>
                <a:spcPct val="80000"/>
              </a:lnSpc>
            </a:pPr>
            <a:r>
              <a:rPr lang="en-US" sz="2000" dirty="0" err="1" smtClean="0"/>
              <a:t>Alstroemerias</a:t>
            </a:r>
            <a:r>
              <a:rPr lang="en-US" sz="2000" dirty="0" smtClean="0"/>
              <a:t> (</a:t>
            </a:r>
            <a:r>
              <a:rPr lang="en-US" sz="2000" i="1" dirty="0" err="1" smtClean="0"/>
              <a:t>Alstroemeria</a:t>
            </a:r>
            <a:r>
              <a:rPr lang="en-US" sz="2000" dirty="0" smtClean="0"/>
              <a:t> spp.)</a:t>
            </a:r>
            <a:endParaRPr lang="en-US" sz="2000" dirty="0"/>
          </a:p>
          <a:p>
            <a:pPr lvl="1" algn="just">
              <a:lnSpc>
                <a:spcPct val="80000"/>
              </a:lnSpc>
              <a:buFont typeface="Wingdings" charset="0"/>
              <a:buNone/>
            </a:pPr>
            <a:endParaRPr lang="en-US" sz="2000" dirty="0"/>
          </a:p>
          <a:p>
            <a:pPr algn="just">
              <a:lnSpc>
                <a:spcPct val="80000"/>
              </a:lnSpc>
            </a:pPr>
            <a:r>
              <a:rPr lang="en-US" sz="2000" b="1" dirty="0" smtClean="0"/>
              <a:t>Centro de </a:t>
            </a:r>
            <a:r>
              <a:rPr lang="en-US" sz="2000" b="1" dirty="0" err="1" smtClean="0"/>
              <a:t>diversidad</a:t>
            </a:r>
            <a:endParaRPr lang="en-US" sz="2000" b="1" dirty="0"/>
          </a:p>
          <a:p>
            <a:pPr lvl="1" algn="just">
              <a:lnSpc>
                <a:spcPct val="80000"/>
              </a:lnSpc>
            </a:pPr>
            <a:r>
              <a:rPr lang="en-US" sz="2000" dirty="0"/>
              <a:t>Corn </a:t>
            </a:r>
            <a:r>
              <a:rPr lang="en-US" sz="2000" dirty="0" smtClean="0"/>
              <a:t>(</a:t>
            </a:r>
            <a:r>
              <a:rPr lang="en-US" sz="2000" i="1" dirty="0" err="1" smtClean="0"/>
              <a:t>Zea</a:t>
            </a:r>
            <a:r>
              <a:rPr lang="en-US" sz="2000" i="1" dirty="0" smtClean="0"/>
              <a:t> mays</a:t>
            </a:r>
            <a:r>
              <a:rPr lang="en-US" sz="2000" dirty="0" smtClean="0"/>
              <a:t>)</a:t>
            </a:r>
            <a:endParaRPr lang="en-US" sz="2000" dirty="0"/>
          </a:p>
          <a:p>
            <a:pPr lvl="1" algn="just">
              <a:lnSpc>
                <a:spcPct val="80000"/>
              </a:lnSpc>
            </a:pPr>
            <a:r>
              <a:rPr lang="en-US" sz="2000" dirty="0"/>
              <a:t>Rice (</a:t>
            </a:r>
            <a:r>
              <a:rPr lang="en-US" sz="2000" i="1" dirty="0" err="1"/>
              <a:t>Oriza</a:t>
            </a:r>
            <a:r>
              <a:rPr lang="en-US" sz="2000" i="1" dirty="0"/>
              <a:t> sativa</a:t>
            </a:r>
            <a:r>
              <a:rPr lang="en-US" sz="2000" dirty="0"/>
              <a:t>)</a:t>
            </a:r>
          </a:p>
          <a:p>
            <a:pPr lvl="1" algn="just">
              <a:lnSpc>
                <a:spcPct val="80000"/>
              </a:lnSpc>
            </a:pPr>
            <a:r>
              <a:rPr lang="en-US" sz="2000" dirty="0"/>
              <a:t>Lentils (</a:t>
            </a:r>
            <a:r>
              <a:rPr lang="en-US" sz="2000" i="1" dirty="0"/>
              <a:t>Lens </a:t>
            </a:r>
            <a:r>
              <a:rPr lang="en-US" sz="2000" i="1" dirty="0" err="1"/>
              <a:t>culinaris</a:t>
            </a:r>
            <a:r>
              <a:rPr lang="en-US" sz="2000" dirty="0"/>
              <a:t>)</a:t>
            </a:r>
          </a:p>
          <a:p>
            <a:pPr lvl="1" algn="just">
              <a:lnSpc>
                <a:spcPct val="80000"/>
              </a:lnSpc>
            </a:pPr>
            <a:r>
              <a:rPr lang="en-US" sz="2000" dirty="0" err="1"/>
              <a:t>Cheak</a:t>
            </a:r>
            <a:r>
              <a:rPr lang="en-US" sz="2000" dirty="0"/>
              <a:t> peas (</a:t>
            </a:r>
            <a:r>
              <a:rPr lang="en-US" sz="2000" i="1" dirty="0" err="1"/>
              <a:t>Cicer</a:t>
            </a:r>
            <a:r>
              <a:rPr lang="en-US" sz="2000" i="1" dirty="0"/>
              <a:t> </a:t>
            </a:r>
            <a:r>
              <a:rPr lang="en-US" sz="2000" i="1" dirty="0" err="1"/>
              <a:t>arietinum</a:t>
            </a:r>
            <a:r>
              <a:rPr lang="en-US" sz="2000" dirty="0"/>
              <a:t>)</a:t>
            </a:r>
          </a:p>
        </p:txBody>
      </p:sp>
      <p:pic>
        <p:nvPicPr>
          <p:cNvPr id="54275" name="Picture 3" descr="papas"/>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t="7493" b="7493"/>
          <a:stretch>
            <a:fillRect/>
          </a:stretch>
        </p:blipFill>
        <p:spPr>
          <a:xfrm>
            <a:off x="5207000" y="1600200"/>
            <a:ext cx="3810000" cy="2189163"/>
          </a:xfrm>
        </p:spPr>
      </p:pic>
      <p:pic>
        <p:nvPicPr>
          <p:cNvPr id="54276" name="Picture 4" descr="poroto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t="10294" b="10294"/>
          <a:stretch>
            <a:fillRect/>
          </a:stretch>
        </p:blipFill>
        <p:spPr>
          <a:xfrm>
            <a:off x="5207000" y="4195763"/>
            <a:ext cx="3810000" cy="2189162"/>
          </a:xfrm>
        </p:spPr>
      </p:pic>
      <p:sp>
        <p:nvSpPr>
          <p:cNvPr id="54277" name="Rectangle 5"/>
          <p:cNvSpPr>
            <a:spLocks noChangeArrowheads="1"/>
          </p:cNvSpPr>
          <p:nvPr/>
        </p:nvSpPr>
        <p:spPr bwMode="auto">
          <a:xfrm>
            <a:off x="900113" y="188913"/>
            <a:ext cx="77771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ES_tradnl" sz="3200" b="1" dirty="0" smtClean="0">
                <a:solidFill>
                  <a:srgbClr val="FFFF00"/>
                </a:solidFill>
              </a:rPr>
              <a:t>CHILE ES CENTRO DE ORIGEN O DE DIVERSIDAD DE VARIAS ESPECIES</a:t>
            </a:r>
            <a:endParaRPr lang="es-CL" sz="3200" b="1" dirty="0">
              <a:solidFill>
                <a:srgbClr val="FFFF00"/>
              </a:solidFill>
            </a:endParaRPr>
          </a:p>
        </p:txBody>
      </p:sp>
      <p:pic>
        <p:nvPicPr>
          <p:cNvPr id="6" name="Picture 55" descr="E:\Isabel\VARIOS\logos_archivos\logos_archivos\uchil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969" y="5689601"/>
            <a:ext cx="437662"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35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71422"/>
            <a:ext cx="7543800" cy="1143000"/>
          </a:xfrm>
        </p:spPr>
        <p:txBody>
          <a:bodyPr>
            <a:normAutofit fontScale="90000"/>
          </a:bodyPr>
          <a:lstStyle/>
          <a:p>
            <a:r>
              <a:rPr lang="es-ES_tradnl" sz="3200" b="1" dirty="0" smtClean="0">
                <a:solidFill>
                  <a:srgbClr val="FFFF00"/>
                </a:solidFill>
              </a:rPr>
              <a:t>CATEGORÍAS DE USOS DE LAS PLANTAS VASCULARES SUPERIORES </a:t>
            </a:r>
            <a:r>
              <a:rPr lang="es-ES_tradnl" sz="3200" b="1" dirty="0" smtClean="0">
                <a:solidFill>
                  <a:srgbClr val="000000"/>
                </a:solidFill>
              </a:rPr>
              <a:t>DE CHILE</a:t>
            </a:r>
            <a:endParaRPr lang="es-ES" sz="3200" dirty="0">
              <a:solidFill>
                <a:srgbClr val="0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798355229"/>
              </p:ext>
            </p:extLst>
          </p:nvPr>
        </p:nvGraphicFramePr>
        <p:xfrm>
          <a:off x="1142976" y="1285864"/>
          <a:ext cx="7000924" cy="5214970"/>
        </p:xfrm>
        <a:graphic>
          <a:graphicData uri="http://schemas.openxmlformats.org/drawingml/2006/table">
            <a:tbl>
              <a:tblPr firstRow="1" bandRow="1">
                <a:tableStyleId>{5C22544A-7EE6-4342-B048-85BDC9FD1C3A}</a:tableStyleId>
              </a:tblPr>
              <a:tblGrid>
                <a:gridCol w="3172291"/>
                <a:gridCol w="1886981"/>
                <a:gridCol w="1941652"/>
              </a:tblGrid>
              <a:tr h="521497">
                <a:tc>
                  <a:txBody>
                    <a:bodyPr/>
                    <a:lstStyle/>
                    <a:p>
                      <a:pPr algn="ctr"/>
                      <a:r>
                        <a:rPr lang="es-ES" sz="2000" dirty="0" smtClean="0">
                          <a:solidFill>
                            <a:srgbClr val="000000"/>
                          </a:solidFill>
                        </a:rPr>
                        <a:t>CATEGORÍA DE USO</a:t>
                      </a:r>
                      <a:endParaRPr lang="es-ES" sz="2000" dirty="0">
                        <a:solidFill>
                          <a:srgbClr val="000000"/>
                        </a:solidFill>
                      </a:endParaRPr>
                    </a:p>
                  </a:txBody>
                  <a:tcPr/>
                </a:tc>
                <a:tc>
                  <a:txBody>
                    <a:bodyPr/>
                    <a:lstStyle/>
                    <a:p>
                      <a:pPr algn="ctr"/>
                      <a:r>
                        <a:rPr lang="es-ES" sz="2000" dirty="0" smtClean="0">
                          <a:solidFill>
                            <a:srgbClr val="000000"/>
                          </a:solidFill>
                        </a:rPr>
                        <a:t>NATIVAS</a:t>
                      </a:r>
                      <a:endParaRPr lang="es-ES" sz="2000" dirty="0">
                        <a:solidFill>
                          <a:srgbClr val="000000"/>
                        </a:solidFill>
                      </a:endParaRPr>
                    </a:p>
                  </a:txBody>
                  <a:tcPr/>
                </a:tc>
                <a:tc>
                  <a:txBody>
                    <a:bodyPr/>
                    <a:lstStyle/>
                    <a:p>
                      <a:pPr algn="ctr"/>
                      <a:r>
                        <a:rPr lang="es-ES" sz="2000" dirty="0" smtClean="0">
                          <a:solidFill>
                            <a:srgbClr val="000000"/>
                          </a:solidFill>
                        </a:rPr>
                        <a:t>EXÓTICAS</a:t>
                      </a:r>
                      <a:endParaRPr lang="es-ES" sz="2000" dirty="0">
                        <a:solidFill>
                          <a:srgbClr val="000000"/>
                        </a:solidFill>
                      </a:endParaRPr>
                    </a:p>
                  </a:txBody>
                  <a:tcPr/>
                </a:tc>
              </a:tr>
              <a:tr h="521497">
                <a:tc>
                  <a:txBody>
                    <a:bodyPr/>
                    <a:lstStyle/>
                    <a:p>
                      <a:r>
                        <a:rPr lang="es-ES" sz="2400" b="1" dirty="0" smtClean="0">
                          <a:solidFill>
                            <a:srgbClr val="000000"/>
                          </a:solidFill>
                        </a:rPr>
                        <a:t>Alimenticias</a:t>
                      </a:r>
                      <a:endParaRPr lang="es-ES" sz="2400" b="1" dirty="0">
                        <a:solidFill>
                          <a:srgbClr val="000000"/>
                        </a:solidFill>
                      </a:endParaRPr>
                    </a:p>
                  </a:txBody>
                  <a:tcPr/>
                </a:tc>
                <a:tc>
                  <a:txBody>
                    <a:bodyPr/>
                    <a:lstStyle/>
                    <a:p>
                      <a:pPr algn="r"/>
                      <a:r>
                        <a:rPr lang="es-ES" sz="2400" b="1" dirty="0" smtClean="0">
                          <a:solidFill>
                            <a:srgbClr val="000000"/>
                          </a:solidFill>
                        </a:rPr>
                        <a:t>157</a:t>
                      </a:r>
                      <a:endParaRPr lang="es-ES" sz="2400" b="1" dirty="0">
                        <a:solidFill>
                          <a:srgbClr val="000000"/>
                        </a:solidFill>
                      </a:endParaRPr>
                    </a:p>
                  </a:txBody>
                  <a:tcPr/>
                </a:tc>
                <a:tc>
                  <a:txBody>
                    <a:bodyPr/>
                    <a:lstStyle/>
                    <a:p>
                      <a:pPr algn="r"/>
                      <a:r>
                        <a:rPr lang="es-ES" sz="2400" b="1" dirty="0" smtClean="0">
                          <a:solidFill>
                            <a:srgbClr val="000000"/>
                          </a:solidFill>
                        </a:rPr>
                        <a:t>212</a:t>
                      </a:r>
                      <a:endParaRPr lang="es-ES" sz="2400" b="1" dirty="0">
                        <a:solidFill>
                          <a:srgbClr val="000000"/>
                        </a:solidFill>
                      </a:endParaRPr>
                    </a:p>
                  </a:txBody>
                  <a:tcPr/>
                </a:tc>
              </a:tr>
              <a:tr h="521497">
                <a:tc>
                  <a:txBody>
                    <a:bodyPr/>
                    <a:lstStyle/>
                    <a:p>
                      <a:r>
                        <a:rPr lang="es-ES" sz="2400" b="1" dirty="0" smtClean="0">
                          <a:solidFill>
                            <a:srgbClr val="000000"/>
                          </a:solidFill>
                        </a:rPr>
                        <a:t>Forrajeras</a:t>
                      </a:r>
                      <a:endParaRPr lang="es-ES" sz="2400" b="1" dirty="0">
                        <a:solidFill>
                          <a:srgbClr val="000000"/>
                        </a:solidFill>
                      </a:endParaRPr>
                    </a:p>
                  </a:txBody>
                  <a:tcPr/>
                </a:tc>
                <a:tc>
                  <a:txBody>
                    <a:bodyPr/>
                    <a:lstStyle/>
                    <a:p>
                      <a:pPr algn="r"/>
                      <a:r>
                        <a:rPr lang="es-ES" sz="2400" b="1" dirty="0" smtClean="0">
                          <a:solidFill>
                            <a:srgbClr val="000000"/>
                          </a:solidFill>
                        </a:rPr>
                        <a:t>201</a:t>
                      </a:r>
                      <a:endParaRPr lang="es-ES" sz="2400" b="1" dirty="0">
                        <a:solidFill>
                          <a:srgbClr val="000000"/>
                        </a:solidFill>
                      </a:endParaRPr>
                    </a:p>
                  </a:txBody>
                  <a:tcPr/>
                </a:tc>
                <a:tc>
                  <a:txBody>
                    <a:bodyPr/>
                    <a:lstStyle/>
                    <a:p>
                      <a:pPr algn="r"/>
                      <a:r>
                        <a:rPr lang="es-ES" sz="2400" b="1" dirty="0" smtClean="0">
                          <a:solidFill>
                            <a:srgbClr val="000000"/>
                          </a:solidFill>
                        </a:rPr>
                        <a:t>194</a:t>
                      </a:r>
                      <a:endParaRPr lang="es-ES" sz="2400" b="1" dirty="0">
                        <a:solidFill>
                          <a:srgbClr val="000000"/>
                        </a:solidFill>
                      </a:endParaRPr>
                    </a:p>
                  </a:txBody>
                  <a:tcPr/>
                </a:tc>
              </a:tr>
              <a:tr h="521497">
                <a:tc>
                  <a:txBody>
                    <a:bodyPr/>
                    <a:lstStyle/>
                    <a:p>
                      <a:r>
                        <a:rPr lang="es-ES" sz="2400" b="1" dirty="0" smtClean="0">
                          <a:solidFill>
                            <a:srgbClr val="000000"/>
                          </a:solidFill>
                        </a:rPr>
                        <a:t>Principios químicos</a:t>
                      </a:r>
                      <a:endParaRPr lang="es-ES" sz="2400" b="1" dirty="0">
                        <a:solidFill>
                          <a:srgbClr val="000000"/>
                        </a:solidFill>
                      </a:endParaRPr>
                    </a:p>
                  </a:txBody>
                  <a:tcPr/>
                </a:tc>
                <a:tc>
                  <a:txBody>
                    <a:bodyPr/>
                    <a:lstStyle/>
                    <a:p>
                      <a:pPr algn="r"/>
                      <a:r>
                        <a:rPr lang="es-ES" sz="2400" b="1" dirty="0" smtClean="0">
                          <a:solidFill>
                            <a:srgbClr val="000000"/>
                          </a:solidFill>
                        </a:rPr>
                        <a:t>417</a:t>
                      </a:r>
                      <a:endParaRPr lang="es-ES" sz="2400" b="1" dirty="0">
                        <a:solidFill>
                          <a:srgbClr val="000000"/>
                        </a:solidFill>
                      </a:endParaRPr>
                    </a:p>
                  </a:txBody>
                  <a:tcPr/>
                </a:tc>
                <a:tc>
                  <a:txBody>
                    <a:bodyPr/>
                    <a:lstStyle/>
                    <a:p>
                      <a:pPr algn="r"/>
                      <a:r>
                        <a:rPr lang="es-ES" sz="2400" b="1" dirty="0" smtClean="0">
                          <a:solidFill>
                            <a:srgbClr val="000000"/>
                          </a:solidFill>
                        </a:rPr>
                        <a:t>109</a:t>
                      </a:r>
                      <a:endParaRPr lang="es-ES" sz="2400" b="1" dirty="0">
                        <a:solidFill>
                          <a:srgbClr val="000000"/>
                        </a:solidFill>
                      </a:endParaRPr>
                    </a:p>
                  </a:txBody>
                  <a:tcPr/>
                </a:tc>
              </a:tr>
              <a:tr h="521497">
                <a:tc>
                  <a:txBody>
                    <a:bodyPr/>
                    <a:lstStyle/>
                    <a:p>
                      <a:r>
                        <a:rPr lang="es-ES" sz="2400" b="1" dirty="0" smtClean="0">
                          <a:solidFill>
                            <a:srgbClr val="000000"/>
                          </a:solidFill>
                        </a:rPr>
                        <a:t>Medicinales</a:t>
                      </a:r>
                      <a:endParaRPr lang="es-ES" sz="2400" b="1" dirty="0">
                        <a:solidFill>
                          <a:srgbClr val="000000"/>
                        </a:solidFill>
                      </a:endParaRPr>
                    </a:p>
                  </a:txBody>
                  <a:tcPr/>
                </a:tc>
                <a:tc>
                  <a:txBody>
                    <a:bodyPr/>
                    <a:lstStyle/>
                    <a:p>
                      <a:pPr algn="r"/>
                      <a:r>
                        <a:rPr lang="es-ES" sz="2400" b="1" dirty="0" smtClean="0">
                          <a:solidFill>
                            <a:srgbClr val="000000"/>
                          </a:solidFill>
                        </a:rPr>
                        <a:t>277</a:t>
                      </a:r>
                      <a:endParaRPr lang="es-ES" sz="2400" b="1" dirty="0">
                        <a:solidFill>
                          <a:srgbClr val="000000"/>
                        </a:solidFill>
                      </a:endParaRPr>
                    </a:p>
                  </a:txBody>
                  <a:tcPr/>
                </a:tc>
                <a:tc>
                  <a:txBody>
                    <a:bodyPr/>
                    <a:lstStyle/>
                    <a:p>
                      <a:pPr algn="r"/>
                      <a:r>
                        <a:rPr lang="es-ES" sz="2400" b="1" dirty="0" smtClean="0">
                          <a:solidFill>
                            <a:srgbClr val="000000"/>
                          </a:solidFill>
                        </a:rPr>
                        <a:t>108</a:t>
                      </a:r>
                      <a:endParaRPr lang="es-ES" sz="2400" b="1" dirty="0">
                        <a:solidFill>
                          <a:srgbClr val="000000"/>
                        </a:solidFill>
                      </a:endParaRPr>
                    </a:p>
                  </a:txBody>
                  <a:tcPr/>
                </a:tc>
              </a:tr>
              <a:tr h="521497">
                <a:tc>
                  <a:txBody>
                    <a:bodyPr/>
                    <a:lstStyle/>
                    <a:p>
                      <a:r>
                        <a:rPr lang="es-ES" sz="2400" b="1" dirty="0" smtClean="0">
                          <a:solidFill>
                            <a:srgbClr val="000000"/>
                          </a:solidFill>
                        </a:rPr>
                        <a:t>Forestales</a:t>
                      </a:r>
                      <a:endParaRPr lang="es-ES" sz="2400" b="1" dirty="0">
                        <a:solidFill>
                          <a:srgbClr val="000000"/>
                        </a:solidFill>
                      </a:endParaRPr>
                    </a:p>
                  </a:txBody>
                  <a:tcPr/>
                </a:tc>
                <a:tc>
                  <a:txBody>
                    <a:bodyPr/>
                    <a:lstStyle/>
                    <a:p>
                      <a:pPr algn="r"/>
                      <a:r>
                        <a:rPr lang="es-ES" sz="2400" b="1" dirty="0" smtClean="0">
                          <a:solidFill>
                            <a:srgbClr val="000000"/>
                          </a:solidFill>
                        </a:rPr>
                        <a:t>45</a:t>
                      </a:r>
                      <a:endParaRPr lang="es-ES" sz="2400" b="1" dirty="0">
                        <a:solidFill>
                          <a:srgbClr val="000000"/>
                        </a:solidFill>
                      </a:endParaRPr>
                    </a:p>
                  </a:txBody>
                  <a:tcPr/>
                </a:tc>
                <a:tc>
                  <a:txBody>
                    <a:bodyPr/>
                    <a:lstStyle/>
                    <a:p>
                      <a:pPr algn="r"/>
                      <a:r>
                        <a:rPr lang="es-ES" sz="2400" b="1" dirty="0" smtClean="0">
                          <a:solidFill>
                            <a:srgbClr val="000000"/>
                          </a:solidFill>
                        </a:rPr>
                        <a:t>33</a:t>
                      </a:r>
                      <a:endParaRPr lang="es-ES" sz="2400" b="1" dirty="0">
                        <a:solidFill>
                          <a:srgbClr val="000000"/>
                        </a:solidFill>
                      </a:endParaRPr>
                    </a:p>
                  </a:txBody>
                  <a:tcPr/>
                </a:tc>
              </a:tr>
              <a:tr h="521497">
                <a:tc>
                  <a:txBody>
                    <a:bodyPr/>
                    <a:lstStyle/>
                    <a:p>
                      <a:r>
                        <a:rPr lang="es-ES" sz="2400" b="1" dirty="0" smtClean="0">
                          <a:solidFill>
                            <a:srgbClr val="000000"/>
                          </a:solidFill>
                        </a:rPr>
                        <a:t>Ornamentales</a:t>
                      </a:r>
                      <a:endParaRPr lang="es-ES" sz="2400" b="1" dirty="0">
                        <a:solidFill>
                          <a:srgbClr val="000000"/>
                        </a:solidFill>
                      </a:endParaRPr>
                    </a:p>
                  </a:txBody>
                  <a:tcPr/>
                </a:tc>
                <a:tc>
                  <a:txBody>
                    <a:bodyPr/>
                    <a:lstStyle/>
                    <a:p>
                      <a:pPr algn="r"/>
                      <a:r>
                        <a:rPr lang="es-ES" sz="2400" b="1" dirty="0" smtClean="0">
                          <a:solidFill>
                            <a:srgbClr val="000000"/>
                          </a:solidFill>
                        </a:rPr>
                        <a:t>36</a:t>
                      </a:r>
                      <a:endParaRPr lang="es-ES" sz="2400" b="1" dirty="0">
                        <a:solidFill>
                          <a:srgbClr val="000000"/>
                        </a:solidFill>
                      </a:endParaRPr>
                    </a:p>
                  </a:txBody>
                  <a:tcPr/>
                </a:tc>
                <a:tc>
                  <a:txBody>
                    <a:bodyPr/>
                    <a:lstStyle/>
                    <a:p>
                      <a:pPr algn="r"/>
                      <a:r>
                        <a:rPr lang="es-ES" sz="2400" b="1" dirty="0" smtClean="0">
                          <a:solidFill>
                            <a:srgbClr val="000000"/>
                          </a:solidFill>
                        </a:rPr>
                        <a:t>64</a:t>
                      </a:r>
                      <a:endParaRPr lang="es-ES" sz="2400" b="1" dirty="0">
                        <a:solidFill>
                          <a:srgbClr val="000000"/>
                        </a:solidFill>
                      </a:endParaRPr>
                    </a:p>
                  </a:txBody>
                  <a:tcPr/>
                </a:tc>
              </a:tr>
              <a:tr h="521497">
                <a:tc>
                  <a:txBody>
                    <a:bodyPr/>
                    <a:lstStyle/>
                    <a:p>
                      <a:r>
                        <a:rPr lang="es-ES" sz="2400" b="1" dirty="0" smtClean="0">
                          <a:solidFill>
                            <a:srgbClr val="000000"/>
                          </a:solidFill>
                        </a:rPr>
                        <a:t>Otros</a:t>
                      </a:r>
                      <a:endParaRPr lang="es-ES" sz="2400" b="1" dirty="0">
                        <a:solidFill>
                          <a:srgbClr val="000000"/>
                        </a:solidFill>
                      </a:endParaRPr>
                    </a:p>
                  </a:txBody>
                  <a:tcPr/>
                </a:tc>
                <a:tc>
                  <a:txBody>
                    <a:bodyPr/>
                    <a:lstStyle/>
                    <a:p>
                      <a:pPr algn="r"/>
                      <a:r>
                        <a:rPr lang="es-ES" sz="2400" b="1" dirty="0" smtClean="0">
                          <a:solidFill>
                            <a:srgbClr val="000000"/>
                          </a:solidFill>
                        </a:rPr>
                        <a:t>105</a:t>
                      </a:r>
                      <a:endParaRPr lang="es-ES" sz="2400" b="1" dirty="0">
                        <a:solidFill>
                          <a:srgbClr val="000000"/>
                        </a:solidFill>
                      </a:endParaRPr>
                    </a:p>
                  </a:txBody>
                  <a:tcPr/>
                </a:tc>
                <a:tc>
                  <a:txBody>
                    <a:bodyPr/>
                    <a:lstStyle/>
                    <a:p>
                      <a:pPr algn="r"/>
                      <a:r>
                        <a:rPr lang="es-ES" sz="2400" b="1" dirty="0" smtClean="0">
                          <a:solidFill>
                            <a:srgbClr val="000000"/>
                          </a:solidFill>
                        </a:rPr>
                        <a:t>58</a:t>
                      </a:r>
                      <a:endParaRPr lang="es-ES" sz="2400" b="1" dirty="0">
                        <a:solidFill>
                          <a:srgbClr val="000000"/>
                        </a:solidFill>
                      </a:endParaRPr>
                    </a:p>
                  </a:txBody>
                  <a:tcPr/>
                </a:tc>
              </a:tr>
              <a:tr h="521497">
                <a:tc>
                  <a:txBody>
                    <a:bodyPr/>
                    <a:lstStyle/>
                    <a:p>
                      <a:r>
                        <a:rPr lang="es-ES" sz="2400" b="1" dirty="0" err="1" smtClean="0">
                          <a:solidFill>
                            <a:srgbClr val="000000"/>
                          </a:solidFill>
                        </a:rPr>
                        <a:t>Taxa</a:t>
                      </a:r>
                      <a:r>
                        <a:rPr lang="es-ES" sz="2400" b="1" dirty="0" smtClean="0">
                          <a:solidFill>
                            <a:srgbClr val="000000"/>
                          </a:solidFill>
                        </a:rPr>
                        <a:t> con uso</a:t>
                      </a:r>
                      <a:endParaRPr lang="es-ES" sz="2400" b="1" dirty="0">
                        <a:solidFill>
                          <a:srgbClr val="000000"/>
                        </a:solidFill>
                      </a:endParaRPr>
                    </a:p>
                  </a:txBody>
                  <a:tcPr/>
                </a:tc>
                <a:tc>
                  <a:txBody>
                    <a:bodyPr/>
                    <a:lstStyle/>
                    <a:p>
                      <a:pPr algn="r"/>
                      <a:r>
                        <a:rPr lang="es-ES" sz="2400" b="1" dirty="0" smtClean="0">
                          <a:solidFill>
                            <a:srgbClr val="000000"/>
                          </a:solidFill>
                        </a:rPr>
                        <a:t>1.238</a:t>
                      </a:r>
                      <a:endParaRPr lang="es-ES" sz="2400" b="1" dirty="0">
                        <a:solidFill>
                          <a:srgbClr val="000000"/>
                        </a:solidFill>
                      </a:endParaRPr>
                    </a:p>
                  </a:txBody>
                  <a:tcPr/>
                </a:tc>
                <a:tc>
                  <a:txBody>
                    <a:bodyPr/>
                    <a:lstStyle/>
                    <a:p>
                      <a:pPr algn="r"/>
                      <a:r>
                        <a:rPr lang="es-ES" sz="2400" b="1" dirty="0" smtClean="0">
                          <a:solidFill>
                            <a:srgbClr val="000000"/>
                          </a:solidFill>
                        </a:rPr>
                        <a:t>778</a:t>
                      </a:r>
                      <a:endParaRPr lang="es-ES" sz="2400" b="1" dirty="0">
                        <a:solidFill>
                          <a:srgbClr val="000000"/>
                        </a:solidFill>
                      </a:endParaRPr>
                    </a:p>
                  </a:txBody>
                  <a:tcPr/>
                </a:tc>
              </a:tr>
              <a:tr h="521497">
                <a:tc>
                  <a:txBody>
                    <a:bodyPr/>
                    <a:lstStyle/>
                    <a:p>
                      <a:r>
                        <a:rPr lang="es-ES" sz="2400" b="1" dirty="0" smtClean="0">
                          <a:solidFill>
                            <a:srgbClr val="000000"/>
                          </a:solidFill>
                        </a:rPr>
                        <a:t>Total de </a:t>
                      </a:r>
                      <a:r>
                        <a:rPr lang="es-ES" sz="2400" b="1" dirty="0" err="1" smtClean="0">
                          <a:solidFill>
                            <a:srgbClr val="000000"/>
                          </a:solidFill>
                        </a:rPr>
                        <a:t>taxa</a:t>
                      </a:r>
                      <a:endParaRPr lang="es-ES" sz="2400" b="1" dirty="0">
                        <a:solidFill>
                          <a:srgbClr val="000000"/>
                        </a:solidFill>
                      </a:endParaRPr>
                    </a:p>
                  </a:txBody>
                  <a:tcPr/>
                </a:tc>
                <a:tc>
                  <a:txBody>
                    <a:bodyPr/>
                    <a:lstStyle/>
                    <a:p>
                      <a:pPr algn="r"/>
                      <a:r>
                        <a:rPr lang="es-ES" sz="2400" b="1" dirty="0" smtClean="0">
                          <a:solidFill>
                            <a:srgbClr val="000000"/>
                          </a:solidFill>
                        </a:rPr>
                        <a:t>5.801</a:t>
                      </a:r>
                      <a:endParaRPr lang="es-ES" sz="2400" b="1" dirty="0">
                        <a:solidFill>
                          <a:srgbClr val="000000"/>
                        </a:solidFill>
                      </a:endParaRPr>
                    </a:p>
                  </a:txBody>
                  <a:tcPr/>
                </a:tc>
                <a:tc>
                  <a:txBody>
                    <a:bodyPr/>
                    <a:lstStyle/>
                    <a:p>
                      <a:pPr algn="r"/>
                      <a:r>
                        <a:rPr lang="es-ES" sz="2400" b="1" dirty="0" smtClean="0">
                          <a:solidFill>
                            <a:srgbClr val="000000"/>
                          </a:solidFill>
                        </a:rPr>
                        <a:t>903</a:t>
                      </a:r>
                    </a:p>
                  </a:txBody>
                  <a:tcPr/>
                </a:tc>
              </a:tr>
            </a:tbl>
          </a:graphicData>
        </a:graphic>
      </p:graphicFrame>
    </p:spTree>
    <p:extLst>
      <p:ext uri="{BB962C8B-B14F-4D97-AF65-F5344CB8AC3E}">
        <p14:creationId xmlns:p14="http://schemas.microsoft.com/office/powerpoint/2010/main" val="10306118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sz="3200" b="1" dirty="0" smtClean="0"/>
              <a:t>PARTAMOS POR ALGUNAS DEFINICIONES</a:t>
            </a:r>
            <a:endParaRPr lang="es-ES" sz="3200" b="1" dirty="0"/>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15968320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54000"/>
            <a:ext cx="7543800" cy="1143000"/>
          </a:xfrm>
        </p:spPr>
        <p:txBody>
          <a:bodyPr>
            <a:noAutofit/>
          </a:bodyPr>
          <a:lstStyle/>
          <a:p>
            <a:r>
              <a:rPr lang="en-US" sz="3200" b="1" dirty="0" smtClean="0"/>
              <a:t>ESFUERZOS EN LA DOMESTICACI</a:t>
            </a:r>
            <a:r>
              <a:rPr lang="en-US" sz="3200" b="1" dirty="0" smtClean="0"/>
              <a:t>ÓN DE ESPECIES NATIVAS ORNAMENTALES</a:t>
            </a:r>
            <a:endParaRPr lang="es-ES" sz="3200" dirty="0"/>
          </a:p>
        </p:txBody>
      </p:sp>
      <p:sp>
        <p:nvSpPr>
          <p:cNvPr id="3" name="Marcador de contenido 2"/>
          <p:cNvSpPr>
            <a:spLocks noGrp="1"/>
          </p:cNvSpPr>
          <p:nvPr>
            <p:ph idx="1"/>
          </p:nvPr>
        </p:nvSpPr>
        <p:spPr>
          <a:xfrm>
            <a:off x="457200" y="1600200"/>
            <a:ext cx="3949700" cy="4525963"/>
          </a:xfrm>
        </p:spPr>
        <p:txBody>
          <a:bodyPr>
            <a:normAutofit fontScale="85000" lnSpcReduction="20000"/>
          </a:bodyPr>
          <a:lstStyle/>
          <a:p>
            <a:endParaRPr lang="es-ES" i="1" dirty="0" smtClean="0"/>
          </a:p>
          <a:p>
            <a:r>
              <a:rPr lang="es-ES" i="1" dirty="0" smtClean="0"/>
              <a:t>Alstroemeria</a:t>
            </a:r>
            <a:r>
              <a:rPr lang="es-ES" dirty="0" smtClean="0"/>
              <a:t> </a:t>
            </a:r>
            <a:r>
              <a:rPr lang="es-ES" dirty="0" err="1" smtClean="0"/>
              <a:t>spp</a:t>
            </a:r>
            <a:r>
              <a:rPr lang="es-ES" dirty="0" smtClean="0"/>
              <a:t>.</a:t>
            </a:r>
          </a:p>
          <a:p>
            <a:pPr marL="0" indent="0">
              <a:buNone/>
            </a:pPr>
            <a:r>
              <a:rPr lang="es-ES" dirty="0"/>
              <a:t>    </a:t>
            </a:r>
            <a:r>
              <a:rPr lang="es-ES" sz="2800" dirty="0"/>
              <a:t>(</a:t>
            </a:r>
            <a:r>
              <a:rPr lang="es-ES" sz="2800" dirty="0" err="1" smtClean="0"/>
              <a:t>Alstroemeriaceae</a:t>
            </a:r>
            <a:r>
              <a:rPr lang="es-ES" sz="2800" dirty="0" smtClean="0"/>
              <a:t>)</a:t>
            </a:r>
          </a:p>
          <a:p>
            <a:endParaRPr lang="es-ES" dirty="0"/>
          </a:p>
          <a:p>
            <a:endParaRPr lang="es-ES" dirty="0" smtClean="0"/>
          </a:p>
          <a:p>
            <a:pPr marL="0" indent="0">
              <a:buNone/>
            </a:pPr>
            <a:endParaRPr lang="es-ES" dirty="0" smtClean="0"/>
          </a:p>
          <a:p>
            <a:r>
              <a:rPr lang="es-ES" i="1" dirty="0" err="1" smtClean="0"/>
              <a:t>Leucocoryne</a:t>
            </a:r>
            <a:r>
              <a:rPr lang="es-ES" dirty="0" smtClean="0"/>
              <a:t> </a:t>
            </a:r>
            <a:r>
              <a:rPr lang="es-ES" dirty="0" err="1" smtClean="0"/>
              <a:t>spp</a:t>
            </a:r>
            <a:r>
              <a:rPr lang="es-ES" dirty="0" smtClean="0"/>
              <a:t>.</a:t>
            </a:r>
          </a:p>
          <a:p>
            <a:pPr marL="0" indent="0">
              <a:buNone/>
            </a:pPr>
            <a:r>
              <a:rPr lang="es-ES" dirty="0"/>
              <a:t> </a:t>
            </a:r>
            <a:r>
              <a:rPr lang="es-ES" dirty="0" smtClean="0"/>
              <a:t>   </a:t>
            </a:r>
            <a:r>
              <a:rPr lang="es-ES" sz="2800" dirty="0" smtClean="0"/>
              <a:t>(</a:t>
            </a:r>
            <a:r>
              <a:rPr lang="es-ES" sz="2800" dirty="0" err="1" smtClean="0"/>
              <a:t>Alliaceae</a:t>
            </a:r>
            <a:r>
              <a:rPr lang="es-ES" sz="2800" dirty="0" smtClean="0"/>
              <a:t>)</a:t>
            </a:r>
            <a:endParaRPr lang="es-ES" sz="2800" dirty="0"/>
          </a:p>
        </p:txBody>
      </p:sp>
      <p:pic>
        <p:nvPicPr>
          <p:cNvPr id="4" name="Imagen 3"/>
          <p:cNvPicPr>
            <a:picLocks noChangeAspect="1"/>
          </p:cNvPicPr>
          <p:nvPr/>
        </p:nvPicPr>
        <p:blipFill rotWithShape="1">
          <a:blip r:embed="rId2"/>
          <a:srcRect t="-31" b="6848"/>
          <a:stretch/>
        </p:blipFill>
        <p:spPr>
          <a:xfrm>
            <a:off x="4788024" y="1564928"/>
            <a:ext cx="3756254" cy="2338224"/>
          </a:xfrm>
          <a:prstGeom prst="rect">
            <a:avLst/>
          </a:prstGeom>
        </p:spPr>
      </p:pic>
      <p:pic>
        <p:nvPicPr>
          <p:cNvPr id="5" name="Imagen 4" descr="dscn004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1524" y="4003327"/>
            <a:ext cx="3632076" cy="2724057"/>
          </a:xfrm>
          <a:prstGeom prst="rect">
            <a:avLst/>
          </a:prstGeom>
        </p:spPr>
      </p:pic>
      <p:pic>
        <p:nvPicPr>
          <p:cNvPr id="6" name="Picture 55" descr="E:\Isabel\VARIOS\logos_archivos\logos_archivos\uchil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969" y="5689601"/>
            <a:ext cx="437662"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701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66700"/>
            <a:ext cx="7543800" cy="1143000"/>
          </a:xfrm>
        </p:spPr>
        <p:txBody>
          <a:bodyPr>
            <a:noAutofit/>
          </a:bodyPr>
          <a:lstStyle/>
          <a:p>
            <a:r>
              <a:rPr lang="en-US" sz="3200" b="1" dirty="0"/>
              <a:t>ESFUERZOS EN LA DOMESTICACIÓN DE ESPECIES NATIVAS </a:t>
            </a:r>
            <a:r>
              <a:rPr lang="en-US" sz="3200" b="1" dirty="0" smtClean="0"/>
              <a:t>DE HORTALIZAS</a:t>
            </a:r>
            <a:endParaRPr lang="es-ES" sz="3200" dirty="0"/>
          </a:p>
        </p:txBody>
      </p:sp>
      <p:sp>
        <p:nvSpPr>
          <p:cNvPr id="3" name="Marcador de contenido 2"/>
          <p:cNvSpPr>
            <a:spLocks noGrp="1"/>
          </p:cNvSpPr>
          <p:nvPr>
            <p:ph idx="1"/>
          </p:nvPr>
        </p:nvSpPr>
        <p:spPr>
          <a:xfrm>
            <a:off x="457200" y="1600200"/>
            <a:ext cx="4025900" cy="4525963"/>
          </a:xfrm>
        </p:spPr>
        <p:txBody>
          <a:bodyPr>
            <a:normAutofit fontScale="85000" lnSpcReduction="20000"/>
          </a:bodyPr>
          <a:lstStyle/>
          <a:p>
            <a:r>
              <a:rPr lang="es-ES" i="1" dirty="0" err="1"/>
              <a:t>Gunnera</a:t>
            </a:r>
            <a:r>
              <a:rPr lang="es-ES" i="1" dirty="0"/>
              <a:t> </a:t>
            </a:r>
            <a:r>
              <a:rPr lang="es-ES" i="1" dirty="0" err="1"/>
              <a:t>tinctoria</a:t>
            </a:r>
            <a:endParaRPr lang="es-ES" i="1" dirty="0" smtClean="0"/>
          </a:p>
          <a:p>
            <a:pPr marL="0" indent="0">
              <a:buNone/>
            </a:pPr>
            <a:r>
              <a:rPr lang="es-ES" dirty="0" smtClean="0"/>
              <a:t>	Nalca, Pangue</a:t>
            </a:r>
          </a:p>
          <a:p>
            <a:pPr marL="0" indent="0">
              <a:buNone/>
            </a:pPr>
            <a:r>
              <a:rPr lang="es-ES" dirty="0"/>
              <a:t>	(</a:t>
            </a:r>
            <a:r>
              <a:rPr lang="es-ES" dirty="0" err="1" smtClean="0"/>
              <a:t>Gunneraceae</a:t>
            </a:r>
            <a:r>
              <a:rPr lang="es-ES" dirty="0" smtClean="0"/>
              <a:t>)</a:t>
            </a:r>
          </a:p>
          <a:p>
            <a:pPr marL="0" indent="0">
              <a:buNone/>
            </a:pPr>
            <a:endParaRPr lang="es-ES" dirty="0"/>
          </a:p>
          <a:p>
            <a:pPr marL="0" indent="0">
              <a:buNone/>
            </a:pPr>
            <a:endParaRPr lang="es-ES" dirty="0"/>
          </a:p>
          <a:p>
            <a:r>
              <a:rPr lang="es-ES" i="1" dirty="0" smtClean="0"/>
              <a:t>Puya </a:t>
            </a:r>
            <a:r>
              <a:rPr lang="es-ES" i="1" dirty="0" err="1" smtClean="0"/>
              <a:t>chilensis</a:t>
            </a:r>
            <a:endParaRPr lang="es-ES" i="1" dirty="0" smtClean="0"/>
          </a:p>
          <a:p>
            <a:pPr marL="0" indent="0">
              <a:buNone/>
            </a:pPr>
            <a:r>
              <a:rPr lang="es-ES" dirty="0"/>
              <a:t>	</a:t>
            </a:r>
            <a:r>
              <a:rPr lang="es-ES" dirty="0" smtClean="0"/>
              <a:t>Chagual, Puya</a:t>
            </a:r>
          </a:p>
          <a:p>
            <a:pPr marL="0" indent="0">
              <a:buNone/>
            </a:pPr>
            <a:r>
              <a:rPr lang="es-ES" dirty="0"/>
              <a:t>	(</a:t>
            </a:r>
            <a:r>
              <a:rPr lang="es-ES" dirty="0" err="1" smtClean="0"/>
              <a:t>Bromeliaceae</a:t>
            </a:r>
            <a:r>
              <a:rPr lang="es-ES" dirty="0" smtClean="0"/>
              <a:t>)</a:t>
            </a:r>
            <a:endParaRPr lang="es-ES" dirty="0"/>
          </a:p>
        </p:txBody>
      </p:sp>
      <p:pic>
        <p:nvPicPr>
          <p:cNvPr id="4" name="Imagen 3"/>
          <p:cNvPicPr>
            <a:picLocks noChangeAspect="1"/>
          </p:cNvPicPr>
          <p:nvPr/>
        </p:nvPicPr>
        <p:blipFill>
          <a:blip r:embed="rId2"/>
          <a:stretch>
            <a:fillRect/>
          </a:stretch>
        </p:blipFill>
        <p:spPr>
          <a:xfrm>
            <a:off x="4965700" y="1600200"/>
            <a:ext cx="1944216" cy="2446472"/>
          </a:xfrm>
          <a:prstGeom prst="rect">
            <a:avLst/>
          </a:prstGeom>
        </p:spPr>
      </p:pic>
      <p:pic>
        <p:nvPicPr>
          <p:cNvPr id="5" name="Imagen 4"/>
          <p:cNvPicPr>
            <a:picLocks noChangeAspect="1"/>
          </p:cNvPicPr>
          <p:nvPr/>
        </p:nvPicPr>
        <p:blipFill>
          <a:blip r:embed="rId3"/>
          <a:stretch>
            <a:fillRect/>
          </a:stretch>
        </p:blipFill>
        <p:spPr>
          <a:xfrm>
            <a:off x="4965700" y="4199320"/>
            <a:ext cx="3289300" cy="2463800"/>
          </a:xfrm>
          <a:prstGeom prst="rect">
            <a:avLst/>
          </a:prstGeom>
        </p:spPr>
      </p:pic>
      <p:pic>
        <p:nvPicPr>
          <p:cNvPr id="6" name="Picture 55" descr="E:\Isabel\VARIOS\logos_archivos\logos_archivos\uchil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969" y="5689601"/>
            <a:ext cx="437662"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816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3200" b="1" dirty="0"/>
              <a:t>ESFUERZOS EN LA DOMESTICACIÓN DE ESPECIES NATIVAS </a:t>
            </a:r>
            <a:r>
              <a:rPr lang="en-US" sz="3200" b="1" dirty="0" smtClean="0"/>
              <a:t>DE ESPECIES FRUTALES</a:t>
            </a:r>
            <a:endParaRPr lang="es-ES" sz="3200" dirty="0"/>
          </a:p>
        </p:txBody>
      </p:sp>
      <p:sp>
        <p:nvSpPr>
          <p:cNvPr id="3" name="Marcador de contenido 2"/>
          <p:cNvSpPr>
            <a:spLocks noGrp="1"/>
          </p:cNvSpPr>
          <p:nvPr>
            <p:ph idx="1"/>
          </p:nvPr>
        </p:nvSpPr>
        <p:spPr>
          <a:xfrm>
            <a:off x="457200" y="1600200"/>
            <a:ext cx="4013200" cy="4525963"/>
          </a:xfrm>
        </p:spPr>
        <p:txBody>
          <a:bodyPr/>
          <a:lstStyle/>
          <a:p>
            <a:r>
              <a:rPr lang="es-ES" i="1" dirty="0" err="1"/>
              <a:t>Eulychnia</a:t>
            </a:r>
            <a:r>
              <a:rPr lang="es-ES" i="1" dirty="0"/>
              <a:t> acida</a:t>
            </a:r>
          </a:p>
          <a:p>
            <a:pPr marL="0" indent="0">
              <a:buNone/>
            </a:pPr>
            <a:r>
              <a:rPr lang="es-ES" dirty="0" smtClean="0"/>
              <a:t>	</a:t>
            </a:r>
            <a:r>
              <a:rPr lang="es-ES" dirty="0" err="1" smtClean="0"/>
              <a:t>Copao</a:t>
            </a:r>
            <a:endParaRPr lang="es-ES" dirty="0" smtClean="0"/>
          </a:p>
          <a:p>
            <a:pPr marL="0" indent="0">
              <a:buNone/>
            </a:pPr>
            <a:r>
              <a:rPr lang="es-ES" dirty="0"/>
              <a:t>	</a:t>
            </a:r>
            <a:r>
              <a:rPr lang="es-ES" dirty="0" smtClean="0"/>
              <a:t>(</a:t>
            </a:r>
            <a:r>
              <a:rPr lang="es-ES" dirty="0" err="1"/>
              <a:t>C</a:t>
            </a:r>
            <a:r>
              <a:rPr lang="es-ES" dirty="0" err="1" smtClean="0"/>
              <a:t>actaceae</a:t>
            </a:r>
            <a:r>
              <a:rPr lang="es-ES" dirty="0" smtClean="0"/>
              <a:t>)</a:t>
            </a:r>
          </a:p>
          <a:p>
            <a:pPr marL="0" indent="0">
              <a:buNone/>
            </a:pPr>
            <a:endParaRPr lang="es-ES" dirty="0"/>
          </a:p>
          <a:p>
            <a:r>
              <a:rPr lang="es-ES" i="1" dirty="0" err="1" smtClean="0"/>
              <a:t>Solanum</a:t>
            </a:r>
            <a:r>
              <a:rPr lang="es-ES" i="1" dirty="0" smtClean="0"/>
              <a:t> </a:t>
            </a:r>
            <a:r>
              <a:rPr lang="es-ES" i="1" dirty="0" err="1" smtClean="0"/>
              <a:t>muricatum</a:t>
            </a:r>
            <a:endParaRPr lang="es-ES" dirty="0" smtClean="0"/>
          </a:p>
          <a:p>
            <a:pPr marL="0" indent="0">
              <a:buNone/>
            </a:pPr>
            <a:r>
              <a:rPr lang="es-ES" dirty="0" smtClean="0"/>
              <a:t>	Pepino dulce</a:t>
            </a:r>
          </a:p>
          <a:p>
            <a:pPr marL="0" indent="0">
              <a:buNone/>
            </a:pPr>
            <a:r>
              <a:rPr lang="es-ES" dirty="0"/>
              <a:t>	</a:t>
            </a:r>
            <a:r>
              <a:rPr lang="es-ES" dirty="0" smtClean="0"/>
              <a:t>(</a:t>
            </a:r>
            <a:r>
              <a:rPr lang="es-ES" dirty="0" err="1" smtClean="0"/>
              <a:t>Solanaceae</a:t>
            </a:r>
            <a:r>
              <a:rPr lang="es-ES" dirty="0" smtClean="0"/>
              <a:t>)</a:t>
            </a:r>
            <a:endParaRPr lang="es-ES" dirty="0"/>
          </a:p>
        </p:txBody>
      </p:sp>
      <p:pic>
        <p:nvPicPr>
          <p:cNvPr id="4" name="Picture 2" descr="http://www.chilebosque.cl/shrb/eacid02.jpg"/>
          <p:cNvPicPr>
            <a:picLocks noChangeAspect="1" noChangeArrowheads="1"/>
          </p:cNvPicPr>
          <p:nvPr/>
        </p:nvPicPr>
        <p:blipFill rotWithShape="1">
          <a:blip r:embed="rId2" cstate="print"/>
          <a:srcRect l="5061" t="-60" r="1036" b="58"/>
          <a:stretch/>
        </p:blipFill>
        <p:spPr bwMode="auto">
          <a:xfrm>
            <a:off x="5316984" y="1600200"/>
            <a:ext cx="2660499" cy="2303462"/>
          </a:xfrm>
          <a:prstGeom prst="rect">
            <a:avLst/>
          </a:prstGeom>
          <a:noFill/>
        </p:spPr>
      </p:pic>
      <p:pic>
        <p:nvPicPr>
          <p:cNvPr id="5" name="Picture 6" descr="http://imagenes.infojardin.com/subidas/images/klz1181423566d.jpg"/>
          <p:cNvPicPr>
            <a:picLocks noChangeAspect="1" noChangeArrowheads="1"/>
          </p:cNvPicPr>
          <p:nvPr/>
        </p:nvPicPr>
        <p:blipFill>
          <a:blip r:embed="rId3" cstate="print"/>
          <a:srcRect/>
          <a:stretch>
            <a:fillRect/>
          </a:stretch>
        </p:blipFill>
        <p:spPr bwMode="auto">
          <a:xfrm>
            <a:off x="5316984" y="4191372"/>
            <a:ext cx="2088232" cy="2446214"/>
          </a:xfrm>
          <a:prstGeom prst="rect">
            <a:avLst/>
          </a:prstGeom>
          <a:noFill/>
        </p:spPr>
      </p:pic>
      <p:pic>
        <p:nvPicPr>
          <p:cNvPr id="6" name="Picture 55" descr="E:\Isabel\VARIOS\logos_archivos\logos_archivos\uchil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969" y="5689601"/>
            <a:ext cx="437662"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9682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3912"/>
            <a:ext cx="8229600" cy="1515801"/>
          </a:xfrm>
        </p:spPr>
        <p:txBody>
          <a:bodyPr>
            <a:noAutofit/>
          </a:bodyPr>
          <a:lstStyle/>
          <a:p>
            <a:r>
              <a:rPr lang="en-US" sz="3200" b="1" dirty="0"/>
              <a:t>ESFUERZOS EN LA DOMESTICACIÓN DE ESPECIES NATIVAS </a:t>
            </a:r>
            <a:r>
              <a:rPr lang="en-US" sz="3200" b="1" dirty="0" smtClean="0"/>
              <a:t>DE NUECES</a:t>
            </a:r>
            <a:endParaRPr lang="es-ES" sz="3200" dirty="0"/>
          </a:p>
        </p:txBody>
      </p:sp>
      <p:sp>
        <p:nvSpPr>
          <p:cNvPr id="3" name="Marcador de contenido 2"/>
          <p:cNvSpPr>
            <a:spLocks noGrp="1"/>
          </p:cNvSpPr>
          <p:nvPr>
            <p:ph idx="1"/>
          </p:nvPr>
        </p:nvSpPr>
        <p:spPr>
          <a:xfrm>
            <a:off x="457200" y="1600200"/>
            <a:ext cx="4038600" cy="4525963"/>
          </a:xfrm>
        </p:spPr>
        <p:txBody>
          <a:bodyPr/>
          <a:lstStyle/>
          <a:p>
            <a:r>
              <a:rPr lang="es-ES" i="1" dirty="0" smtClean="0"/>
              <a:t>Araucaria araucana</a:t>
            </a:r>
          </a:p>
          <a:p>
            <a:pPr marL="0" indent="0">
              <a:buNone/>
            </a:pPr>
            <a:r>
              <a:rPr lang="es-ES" dirty="0"/>
              <a:t>	</a:t>
            </a:r>
            <a:r>
              <a:rPr lang="es-ES" dirty="0" smtClean="0"/>
              <a:t>Piñón</a:t>
            </a:r>
          </a:p>
          <a:p>
            <a:pPr marL="0" indent="0">
              <a:buNone/>
            </a:pPr>
            <a:r>
              <a:rPr lang="es-ES" dirty="0"/>
              <a:t>	(</a:t>
            </a:r>
            <a:r>
              <a:rPr lang="es-ES" dirty="0" err="1" smtClean="0"/>
              <a:t>Araucariaceae</a:t>
            </a:r>
            <a:r>
              <a:rPr lang="es-ES" dirty="0" smtClean="0"/>
              <a:t>)</a:t>
            </a:r>
          </a:p>
          <a:p>
            <a:pPr marL="0" indent="0">
              <a:buNone/>
            </a:pPr>
            <a:endParaRPr lang="es-ES" dirty="0"/>
          </a:p>
          <a:p>
            <a:r>
              <a:rPr lang="es-ES" i="1" dirty="0" err="1" smtClean="0"/>
              <a:t>Gevuina</a:t>
            </a:r>
            <a:r>
              <a:rPr lang="es-ES" i="1" dirty="0" smtClean="0"/>
              <a:t> avellana</a:t>
            </a:r>
          </a:p>
          <a:p>
            <a:pPr marL="0" indent="0">
              <a:buNone/>
            </a:pPr>
            <a:r>
              <a:rPr lang="es-ES" dirty="0"/>
              <a:t>	</a:t>
            </a:r>
            <a:r>
              <a:rPr lang="es-ES" dirty="0" smtClean="0"/>
              <a:t>Avellana chilena</a:t>
            </a:r>
          </a:p>
          <a:p>
            <a:pPr marL="0" indent="0">
              <a:buNone/>
            </a:pPr>
            <a:r>
              <a:rPr lang="es-ES" dirty="0"/>
              <a:t>	</a:t>
            </a:r>
            <a:r>
              <a:rPr lang="es-ES" dirty="0" smtClean="0"/>
              <a:t>(</a:t>
            </a:r>
            <a:r>
              <a:rPr lang="es-ES" dirty="0" err="1" smtClean="0"/>
              <a:t>Proteaceae</a:t>
            </a:r>
            <a:r>
              <a:rPr lang="es-ES" dirty="0" smtClean="0"/>
              <a:t>)</a:t>
            </a:r>
            <a:endParaRPr lang="es-ES" dirty="0"/>
          </a:p>
        </p:txBody>
      </p:sp>
      <p:pic>
        <p:nvPicPr>
          <p:cNvPr id="4" name="Imagen 3"/>
          <p:cNvPicPr>
            <a:picLocks noChangeAspect="1"/>
          </p:cNvPicPr>
          <p:nvPr/>
        </p:nvPicPr>
        <p:blipFill>
          <a:blip r:embed="rId2"/>
          <a:stretch>
            <a:fillRect/>
          </a:stretch>
        </p:blipFill>
        <p:spPr>
          <a:xfrm>
            <a:off x="5359524" y="1600200"/>
            <a:ext cx="3072341" cy="2304256"/>
          </a:xfrm>
          <a:prstGeom prst="rect">
            <a:avLst/>
          </a:prstGeom>
        </p:spPr>
      </p:pic>
      <p:pic>
        <p:nvPicPr>
          <p:cNvPr id="5" name="Imagen 4"/>
          <p:cNvPicPr>
            <a:picLocks noChangeAspect="1"/>
          </p:cNvPicPr>
          <p:nvPr/>
        </p:nvPicPr>
        <p:blipFill>
          <a:blip r:embed="rId3"/>
          <a:stretch>
            <a:fillRect/>
          </a:stretch>
        </p:blipFill>
        <p:spPr>
          <a:xfrm>
            <a:off x="5359523" y="4012331"/>
            <a:ext cx="3072341" cy="2488597"/>
          </a:xfrm>
          <a:prstGeom prst="rect">
            <a:avLst/>
          </a:prstGeom>
        </p:spPr>
      </p:pic>
      <p:pic>
        <p:nvPicPr>
          <p:cNvPr id="6" name="Picture 55" descr="E:\Isabel\VARIOS\logos_archivos\logos_archivos\uchil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969" y="5689601"/>
            <a:ext cx="437662"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9425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3200" b="1" dirty="0"/>
              <a:t>ESFUERZOS EN LA DOMESTICACIÓN DE ESPECIES NATIVAS </a:t>
            </a:r>
            <a:r>
              <a:rPr lang="en-US" sz="3200" b="1" dirty="0" smtClean="0"/>
              <a:t>DE BERRIES</a:t>
            </a:r>
            <a:endParaRPr lang="es-ES" sz="3200" dirty="0"/>
          </a:p>
        </p:txBody>
      </p:sp>
      <p:sp>
        <p:nvSpPr>
          <p:cNvPr id="3" name="Marcador de contenido 2"/>
          <p:cNvSpPr>
            <a:spLocks noGrp="1"/>
          </p:cNvSpPr>
          <p:nvPr>
            <p:ph idx="1"/>
          </p:nvPr>
        </p:nvSpPr>
        <p:spPr>
          <a:xfrm>
            <a:off x="457200" y="2127706"/>
            <a:ext cx="3949700" cy="4525963"/>
          </a:xfrm>
        </p:spPr>
        <p:txBody>
          <a:bodyPr>
            <a:noAutofit/>
          </a:bodyPr>
          <a:lstStyle/>
          <a:p>
            <a:r>
              <a:rPr lang="en-US" sz="2800" i="1" dirty="0" err="1" smtClean="0"/>
              <a:t>Ugni</a:t>
            </a:r>
            <a:r>
              <a:rPr lang="en-US" sz="2800" i="1" dirty="0" smtClean="0"/>
              <a:t> </a:t>
            </a:r>
            <a:r>
              <a:rPr lang="en-US" sz="2800" i="1" dirty="0" err="1" smtClean="0"/>
              <a:t>molinae</a:t>
            </a:r>
            <a:endParaRPr lang="en-US" sz="2800" i="1" dirty="0" smtClean="0"/>
          </a:p>
          <a:p>
            <a:pPr marL="0" indent="0">
              <a:buNone/>
            </a:pPr>
            <a:r>
              <a:rPr lang="en-US" sz="2800" dirty="0" smtClean="0"/>
              <a:t>	</a:t>
            </a:r>
            <a:r>
              <a:rPr lang="en-US" sz="2800" dirty="0" err="1" smtClean="0"/>
              <a:t>murtilla</a:t>
            </a:r>
            <a:endParaRPr lang="en-US" sz="2800" dirty="0" smtClean="0"/>
          </a:p>
          <a:p>
            <a:pPr marL="0" indent="0">
              <a:buNone/>
            </a:pPr>
            <a:r>
              <a:rPr lang="en-US" sz="2800" dirty="0" smtClean="0"/>
              <a:t>	(</a:t>
            </a:r>
            <a:r>
              <a:rPr lang="en-US" sz="2800" dirty="0" err="1" smtClean="0"/>
              <a:t>Myrtaceae</a:t>
            </a:r>
            <a:r>
              <a:rPr lang="en-US" sz="2800" dirty="0" smtClean="0"/>
              <a:t>)</a:t>
            </a:r>
            <a:endParaRPr lang="en-US" sz="2800" dirty="0" smtClean="0"/>
          </a:p>
          <a:p>
            <a:r>
              <a:rPr lang="en-US" sz="2800" i="1" dirty="0" err="1" smtClean="0"/>
              <a:t>Aristotelia</a:t>
            </a:r>
            <a:r>
              <a:rPr lang="en-US" sz="2800" i="1" dirty="0" smtClean="0"/>
              <a:t> </a:t>
            </a:r>
            <a:r>
              <a:rPr lang="en-US" sz="2800" i="1" dirty="0" err="1" smtClean="0"/>
              <a:t>chilensis</a:t>
            </a:r>
            <a:endParaRPr lang="en-US" sz="2800" dirty="0" smtClean="0"/>
          </a:p>
          <a:p>
            <a:pPr marL="0" indent="0">
              <a:buNone/>
            </a:pPr>
            <a:r>
              <a:rPr lang="en-US" sz="2800" i="1" dirty="0" smtClean="0"/>
              <a:t>	</a:t>
            </a:r>
            <a:r>
              <a:rPr lang="en-US" sz="2800" dirty="0" err="1" smtClean="0"/>
              <a:t>Maqui</a:t>
            </a:r>
            <a:endParaRPr lang="en-US" sz="2800" dirty="0" smtClean="0"/>
          </a:p>
          <a:p>
            <a:pPr marL="0" indent="0">
              <a:buNone/>
            </a:pPr>
            <a:r>
              <a:rPr lang="en-US" sz="2800" i="1" dirty="0" smtClean="0"/>
              <a:t>	</a:t>
            </a:r>
            <a:r>
              <a:rPr lang="en-US" sz="2800" dirty="0" smtClean="0"/>
              <a:t>(</a:t>
            </a:r>
            <a:r>
              <a:rPr lang="en-US" sz="2800" dirty="0" err="1" smtClean="0"/>
              <a:t>Elaeocarpaceae</a:t>
            </a:r>
            <a:r>
              <a:rPr lang="en-US" sz="2800" dirty="0" smtClean="0"/>
              <a:t>)</a:t>
            </a:r>
            <a:endParaRPr lang="en-US" sz="2800" i="1" dirty="0" smtClean="0"/>
          </a:p>
          <a:p>
            <a:pPr marL="0" indent="0">
              <a:buNone/>
            </a:pPr>
            <a:r>
              <a:rPr lang="en-US" sz="2800" dirty="0" smtClean="0"/>
              <a:t>	</a:t>
            </a:r>
            <a:endParaRPr lang="en-US" sz="28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03800" y="1806575"/>
            <a:ext cx="3619500" cy="2238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 name="Marcador de contenido 3"/>
          <p:cNvPicPr>
            <a:picLocks noChangeAspect="1"/>
          </p:cNvPicPr>
          <p:nvPr/>
        </p:nvPicPr>
        <p:blipFill>
          <a:blip r:embed="rId3"/>
          <a:srcRect l="20424" r="20424"/>
          <a:stretch>
            <a:fillRect/>
          </a:stretch>
        </p:blipFill>
        <p:spPr>
          <a:xfrm>
            <a:off x="5969000" y="4367669"/>
            <a:ext cx="2010832" cy="2260600"/>
          </a:xfrm>
          <a:prstGeom prst="rect">
            <a:avLst/>
          </a:prstGeom>
        </p:spPr>
      </p:pic>
      <p:pic>
        <p:nvPicPr>
          <p:cNvPr id="6" name="Picture 55" descr="E:\Isabel\VARIOS\logos_archivos\logos_archivos\uchil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969" y="5689601"/>
            <a:ext cx="437662"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723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65100"/>
            <a:ext cx="7543800" cy="1143000"/>
          </a:xfrm>
        </p:spPr>
        <p:txBody>
          <a:bodyPr>
            <a:noAutofit/>
          </a:bodyPr>
          <a:lstStyle/>
          <a:p>
            <a:r>
              <a:rPr lang="en-US" sz="3200" b="1" dirty="0"/>
              <a:t>ESFUERZOS EN LA DOMESTICACIÓN DE ESPECIES NATIVAS </a:t>
            </a:r>
            <a:r>
              <a:rPr lang="en-US" sz="3200" b="1" dirty="0" smtClean="0"/>
              <a:t>DE CULTIVOS</a:t>
            </a:r>
            <a:endParaRPr lang="es-ES" sz="3200" dirty="0"/>
          </a:p>
        </p:txBody>
      </p:sp>
      <p:sp>
        <p:nvSpPr>
          <p:cNvPr id="3" name="Marcador de contenido 2"/>
          <p:cNvSpPr>
            <a:spLocks noGrp="1"/>
          </p:cNvSpPr>
          <p:nvPr>
            <p:ph idx="1"/>
          </p:nvPr>
        </p:nvSpPr>
        <p:spPr/>
        <p:txBody>
          <a:bodyPr>
            <a:normAutofit fontScale="70000" lnSpcReduction="20000"/>
          </a:bodyPr>
          <a:lstStyle/>
          <a:p>
            <a:r>
              <a:rPr lang="es-ES" i="1" dirty="0" err="1" smtClean="0"/>
              <a:t>Bromus</a:t>
            </a:r>
            <a:r>
              <a:rPr lang="es-ES" i="1" dirty="0" smtClean="0"/>
              <a:t> mango</a:t>
            </a:r>
          </a:p>
          <a:p>
            <a:pPr marL="0" indent="0">
              <a:buNone/>
            </a:pPr>
            <a:r>
              <a:rPr lang="es-ES" dirty="0" smtClean="0"/>
              <a:t>	Mango, </a:t>
            </a:r>
            <a:r>
              <a:rPr lang="es-ES" dirty="0" err="1" smtClean="0"/>
              <a:t>Mangu</a:t>
            </a:r>
            <a:endParaRPr lang="es-ES" dirty="0" smtClean="0"/>
          </a:p>
          <a:p>
            <a:pPr marL="0" indent="0">
              <a:buNone/>
            </a:pPr>
            <a:r>
              <a:rPr lang="es-ES" dirty="0"/>
              <a:t>	</a:t>
            </a:r>
            <a:r>
              <a:rPr lang="es-ES" dirty="0" smtClean="0"/>
              <a:t>(</a:t>
            </a:r>
            <a:r>
              <a:rPr lang="es-ES" dirty="0" err="1" smtClean="0"/>
              <a:t>Gramineae</a:t>
            </a:r>
            <a:r>
              <a:rPr lang="es-ES" dirty="0" smtClean="0"/>
              <a:t>)</a:t>
            </a:r>
          </a:p>
          <a:p>
            <a:pPr marL="0" indent="0">
              <a:buNone/>
            </a:pPr>
            <a:endParaRPr lang="es-ES" dirty="0"/>
          </a:p>
          <a:p>
            <a:pPr marL="0" indent="0">
              <a:buNone/>
            </a:pPr>
            <a:endParaRPr lang="es-ES" dirty="0" smtClean="0"/>
          </a:p>
          <a:p>
            <a:r>
              <a:rPr lang="es-ES" i="1" dirty="0" err="1" smtClean="0"/>
              <a:t>Chenopodium</a:t>
            </a:r>
            <a:r>
              <a:rPr lang="es-ES" i="1" dirty="0" smtClean="0"/>
              <a:t> </a:t>
            </a:r>
            <a:r>
              <a:rPr lang="es-ES" i="1" dirty="0" err="1" smtClean="0"/>
              <a:t>quinoa</a:t>
            </a:r>
            <a:endParaRPr lang="es-ES" i="1" dirty="0" smtClean="0"/>
          </a:p>
          <a:p>
            <a:pPr marL="0" indent="0">
              <a:buNone/>
            </a:pPr>
            <a:r>
              <a:rPr lang="es-ES" i="1" dirty="0"/>
              <a:t>	</a:t>
            </a:r>
            <a:r>
              <a:rPr lang="es-ES" i="1" dirty="0" smtClean="0"/>
              <a:t>Quínoa</a:t>
            </a:r>
          </a:p>
          <a:p>
            <a:pPr marL="0" indent="0">
              <a:buNone/>
            </a:pPr>
            <a:r>
              <a:rPr lang="es-ES" dirty="0"/>
              <a:t>	</a:t>
            </a:r>
            <a:r>
              <a:rPr lang="es-ES" dirty="0" smtClean="0"/>
              <a:t>(</a:t>
            </a:r>
            <a:r>
              <a:rPr lang="es-ES" dirty="0" err="1" smtClean="0"/>
              <a:t>Chenopodiaceae</a:t>
            </a:r>
            <a:r>
              <a:rPr lang="es-ES" dirty="0" smtClean="0"/>
              <a:t>)</a:t>
            </a:r>
          </a:p>
          <a:p>
            <a:endParaRPr lang="es-ES" dirty="0"/>
          </a:p>
        </p:txBody>
      </p:sp>
      <p:pic>
        <p:nvPicPr>
          <p:cNvPr id="5" name="Imagen 4"/>
          <p:cNvPicPr>
            <a:picLocks noChangeAspect="1"/>
          </p:cNvPicPr>
          <p:nvPr/>
        </p:nvPicPr>
        <p:blipFill>
          <a:blip r:embed="rId2"/>
          <a:stretch>
            <a:fillRect/>
          </a:stretch>
        </p:blipFill>
        <p:spPr>
          <a:xfrm>
            <a:off x="4711660" y="1308100"/>
            <a:ext cx="2311574" cy="3103562"/>
          </a:xfrm>
          <a:prstGeom prst="rect">
            <a:avLst/>
          </a:prstGeom>
        </p:spPr>
      </p:pic>
      <p:pic>
        <p:nvPicPr>
          <p:cNvPr id="6" name="Imagen 5" descr="Captura de pantalla 2018-11-21 a la(s) 23.15.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660" y="4521200"/>
            <a:ext cx="3263939" cy="2235200"/>
          </a:xfrm>
          <a:prstGeom prst="rect">
            <a:avLst/>
          </a:prstGeom>
        </p:spPr>
      </p:pic>
      <p:pic>
        <p:nvPicPr>
          <p:cNvPr id="7" name="Picture 55" descr="E:\Isabel\VARIOS\logos_archivos\logos_archivos\uchil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969" y="5689601"/>
            <a:ext cx="437662"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2906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344367"/>
            <a:ext cx="7543800" cy="938333"/>
          </a:xfrm>
        </p:spPr>
        <p:txBody>
          <a:bodyPr>
            <a:noAutofit/>
          </a:bodyPr>
          <a:lstStyle/>
          <a:p>
            <a:r>
              <a:rPr lang="en-US" sz="3200" b="1" dirty="0"/>
              <a:t>ESFUERZOS EN LA DOMESTICACIÓN DE ESPECIES NATIVAS </a:t>
            </a:r>
            <a:r>
              <a:rPr lang="en-US" sz="3200" b="1" dirty="0" smtClean="0"/>
              <a:t>DE BERRIES</a:t>
            </a:r>
            <a:endParaRPr lang="es-ES" sz="3200" b="1" dirty="0"/>
          </a:p>
        </p:txBody>
      </p:sp>
      <p:pic>
        <p:nvPicPr>
          <p:cNvPr id="4" name="Imagen 3"/>
          <p:cNvPicPr>
            <a:picLocks noChangeAspect="1"/>
          </p:cNvPicPr>
          <p:nvPr/>
        </p:nvPicPr>
        <p:blipFill>
          <a:blip r:embed="rId2"/>
          <a:stretch>
            <a:fillRect/>
          </a:stretch>
        </p:blipFill>
        <p:spPr>
          <a:xfrm>
            <a:off x="4559300" y="3416300"/>
            <a:ext cx="12700" cy="12700"/>
          </a:xfrm>
          <a:prstGeom prst="rect">
            <a:avLst/>
          </a:prstGeom>
        </p:spPr>
      </p:pic>
      <p:pic>
        <p:nvPicPr>
          <p:cNvPr id="5" name="Imagen 4"/>
          <p:cNvPicPr>
            <a:picLocks noChangeAspect="1"/>
          </p:cNvPicPr>
          <p:nvPr/>
        </p:nvPicPr>
        <p:blipFill>
          <a:blip r:embed="rId2"/>
          <a:stretch>
            <a:fillRect/>
          </a:stretch>
        </p:blipFill>
        <p:spPr>
          <a:xfrm>
            <a:off x="4559300" y="3416300"/>
            <a:ext cx="12700" cy="12700"/>
          </a:xfrm>
          <a:prstGeom prst="rect">
            <a:avLst/>
          </a:prstGeom>
        </p:spPr>
      </p:pic>
      <p:pic>
        <p:nvPicPr>
          <p:cNvPr id="6" name="Imagen 5"/>
          <p:cNvPicPr>
            <a:picLocks noChangeAspect="1"/>
          </p:cNvPicPr>
          <p:nvPr/>
        </p:nvPicPr>
        <p:blipFill rotWithShape="1">
          <a:blip r:embed="rId3"/>
          <a:srcRect l="-148" t="-30" r="148" b="10549"/>
          <a:stretch/>
        </p:blipFill>
        <p:spPr>
          <a:xfrm>
            <a:off x="899592" y="1988840"/>
            <a:ext cx="2437200" cy="1522800"/>
          </a:xfrm>
          <a:prstGeom prst="rect">
            <a:avLst/>
          </a:prstGeom>
        </p:spPr>
      </p:pic>
      <p:pic>
        <p:nvPicPr>
          <p:cNvPr id="7" name="Imagen 6"/>
          <p:cNvPicPr>
            <a:picLocks noChangeAspect="1"/>
          </p:cNvPicPr>
          <p:nvPr/>
        </p:nvPicPr>
        <p:blipFill>
          <a:blip r:embed="rId4"/>
          <a:stretch>
            <a:fillRect/>
          </a:stretch>
        </p:blipFill>
        <p:spPr>
          <a:xfrm>
            <a:off x="3419872" y="1988840"/>
            <a:ext cx="1905332" cy="1512168"/>
          </a:xfrm>
          <a:prstGeom prst="rect">
            <a:avLst/>
          </a:prstGeom>
        </p:spPr>
      </p:pic>
      <p:sp>
        <p:nvSpPr>
          <p:cNvPr id="8" name="CuadroTexto 7"/>
          <p:cNvSpPr txBox="1"/>
          <p:nvPr/>
        </p:nvSpPr>
        <p:spPr>
          <a:xfrm>
            <a:off x="3419872" y="3501008"/>
            <a:ext cx="1944216" cy="461665"/>
          </a:xfrm>
          <a:prstGeom prst="rect">
            <a:avLst/>
          </a:prstGeom>
          <a:noFill/>
        </p:spPr>
        <p:txBody>
          <a:bodyPr wrap="square" rtlCol="0">
            <a:spAutoFit/>
          </a:bodyPr>
          <a:lstStyle/>
          <a:p>
            <a:pPr algn="ctr"/>
            <a:r>
              <a:rPr lang="es-ES" sz="1200" dirty="0" smtClean="0"/>
              <a:t>Murtilla de Magallanes</a:t>
            </a:r>
          </a:p>
          <a:p>
            <a:pPr algn="ctr"/>
            <a:r>
              <a:rPr kumimoji="0" lang="es-ES_tradnl" sz="1200" i="1" dirty="0" err="1"/>
              <a:t>Empetrum</a:t>
            </a:r>
            <a:r>
              <a:rPr kumimoji="0" lang="es-ES_tradnl" sz="1200" i="1" dirty="0"/>
              <a:t> </a:t>
            </a:r>
            <a:r>
              <a:rPr kumimoji="0" lang="es-ES_tradnl" sz="1200" i="1" dirty="0" err="1"/>
              <a:t>rubrum</a:t>
            </a:r>
            <a:r>
              <a:rPr kumimoji="0" lang="es-ES_tradnl" sz="1200" dirty="0"/>
              <a:t> </a:t>
            </a:r>
            <a:endParaRPr lang="es-ES" sz="1200" dirty="0"/>
          </a:p>
        </p:txBody>
      </p:sp>
      <p:sp>
        <p:nvSpPr>
          <p:cNvPr id="9" name="CuadroTexto 8"/>
          <p:cNvSpPr txBox="1"/>
          <p:nvPr/>
        </p:nvSpPr>
        <p:spPr>
          <a:xfrm>
            <a:off x="899592" y="3501008"/>
            <a:ext cx="2448272" cy="461665"/>
          </a:xfrm>
          <a:prstGeom prst="rect">
            <a:avLst/>
          </a:prstGeom>
          <a:noFill/>
        </p:spPr>
        <p:txBody>
          <a:bodyPr wrap="square" rtlCol="0">
            <a:spAutoFit/>
          </a:bodyPr>
          <a:lstStyle/>
          <a:p>
            <a:pPr algn="ctr"/>
            <a:r>
              <a:rPr lang="es-ES" sz="1200" dirty="0" smtClean="0"/>
              <a:t>Calafate</a:t>
            </a:r>
          </a:p>
          <a:p>
            <a:pPr algn="ctr"/>
            <a:r>
              <a:rPr kumimoji="0" lang="es-ES_tradnl" sz="1200" i="1" dirty="0" err="1" smtClean="0"/>
              <a:t>Berberis</a:t>
            </a:r>
            <a:r>
              <a:rPr kumimoji="0" lang="es-ES_tradnl" sz="1200" i="1" dirty="0" smtClean="0"/>
              <a:t>  </a:t>
            </a:r>
            <a:r>
              <a:rPr kumimoji="0" lang="es-ES_tradnl" sz="1200" i="1" dirty="0" err="1"/>
              <a:t>microphylla</a:t>
            </a:r>
            <a:r>
              <a:rPr kumimoji="0" lang="es-ES_tradnl" sz="1200" i="1" dirty="0"/>
              <a:t> </a:t>
            </a:r>
            <a:endParaRPr lang="es-ES" sz="1200" dirty="0"/>
          </a:p>
        </p:txBody>
      </p:sp>
      <p:pic>
        <p:nvPicPr>
          <p:cNvPr id="10" name="Imagen 9"/>
          <p:cNvPicPr>
            <a:picLocks noChangeAspect="1"/>
          </p:cNvPicPr>
          <p:nvPr/>
        </p:nvPicPr>
        <p:blipFill>
          <a:blip r:embed="rId5"/>
          <a:stretch>
            <a:fillRect/>
          </a:stretch>
        </p:blipFill>
        <p:spPr>
          <a:xfrm>
            <a:off x="5508104" y="1988840"/>
            <a:ext cx="2175257" cy="1512168"/>
          </a:xfrm>
          <a:prstGeom prst="rect">
            <a:avLst/>
          </a:prstGeom>
        </p:spPr>
      </p:pic>
      <p:sp>
        <p:nvSpPr>
          <p:cNvPr id="11" name="CuadroTexto 10"/>
          <p:cNvSpPr txBox="1"/>
          <p:nvPr/>
        </p:nvSpPr>
        <p:spPr>
          <a:xfrm>
            <a:off x="5508104" y="3501008"/>
            <a:ext cx="2160240" cy="461665"/>
          </a:xfrm>
          <a:prstGeom prst="rect">
            <a:avLst/>
          </a:prstGeom>
          <a:noFill/>
        </p:spPr>
        <p:txBody>
          <a:bodyPr wrap="square" rtlCol="0">
            <a:spAutoFit/>
          </a:bodyPr>
          <a:lstStyle/>
          <a:p>
            <a:pPr algn="ctr"/>
            <a:r>
              <a:rPr lang="es-ES" sz="1200" dirty="0" err="1" smtClean="0"/>
              <a:t>Chaura</a:t>
            </a:r>
            <a:endParaRPr lang="es-ES" sz="1200" dirty="0" smtClean="0"/>
          </a:p>
          <a:p>
            <a:pPr algn="ctr"/>
            <a:r>
              <a:rPr kumimoji="0" lang="es-ES_tradnl" sz="1200" i="1" dirty="0" err="1"/>
              <a:t>Pernettya</a:t>
            </a:r>
            <a:r>
              <a:rPr kumimoji="0" lang="es-ES_tradnl" sz="1200" i="1" dirty="0"/>
              <a:t> mucronata</a:t>
            </a:r>
            <a:r>
              <a:rPr kumimoji="0" lang="es-ES_tradnl" sz="1200" dirty="0"/>
              <a:t> </a:t>
            </a:r>
            <a:endParaRPr lang="es-ES" sz="1200" dirty="0"/>
          </a:p>
        </p:txBody>
      </p:sp>
      <p:pic>
        <p:nvPicPr>
          <p:cNvPr id="12" name="Imagen 11"/>
          <p:cNvPicPr>
            <a:picLocks noChangeAspect="1"/>
          </p:cNvPicPr>
          <p:nvPr/>
        </p:nvPicPr>
        <p:blipFill>
          <a:blip r:embed="rId6"/>
          <a:stretch>
            <a:fillRect/>
          </a:stretch>
        </p:blipFill>
        <p:spPr>
          <a:xfrm>
            <a:off x="899592" y="4149080"/>
            <a:ext cx="2016224" cy="1510222"/>
          </a:xfrm>
          <a:prstGeom prst="rect">
            <a:avLst/>
          </a:prstGeom>
        </p:spPr>
      </p:pic>
      <p:sp>
        <p:nvSpPr>
          <p:cNvPr id="13" name="CuadroTexto 12"/>
          <p:cNvSpPr txBox="1"/>
          <p:nvPr/>
        </p:nvSpPr>
        <p:spPr>
          <a:xfrm>
            <a:off x="899593" y="5686119"/>
            <a:ext cx="2016224" cy="461665"/>
          </a:xfrm>
          <a:prstGeom prst="rect">
            <a:avLst/>
          </a:prstGeom>
          <a:noFill/>
        </p:spPr>
        <p:txBody>
          <a:bodyPr wrap="square" rtlCol="0">
            <a:spAutoFit/>
          </a:bodyPr>
          <a:lstStyle/>
          <a:p>
            <a:pPr algn="ctr"/>
            <a:r>
              <a:rPr lang="es-ES" sz="1200" dirty="0" err="1" smtClean="0"/>
              <a:t>Chaura</a:t>
            </a:r>
            <a:endParaRPr lang="es-ES" sz="1200" dirty="0" smtClean="0"/>
          </a:p>
          <a:p>
            <a:pPr algn="ctr"/>
            <a:r>
              <a:rPr kumimoji="0" lang="es-ES_tradnl" sz="1200" i="1" dirty="0" err="1"/>
              <a:t>Gaultheria</a:t>
            </a:r>
            <a:r>
              <a:rPr kumimoji="0" lang="es-ES_tradnl" sz="1200" i="1" dirty="0"/>
              <a:t> </a:t>
            </a:r>
            <a:r>
              <a:rPr kumimoji="0" lang="es-ES_tradnl" sz="1200" i="1" dirty="0" err="1"/>
              <a:t>phillyreifolia</a:t>
            </a:r>
            <a:endParaRPr lang="es-ES" sz="1200" dirty="0"/>
          </a:p>
        </p:txBody>
      </p:sp>
      <p:pic>
        <p:nvPicPr>
          <p:cNvPr id="14" name="Imagen 13"/>
          <p:cNvPicPr>
            <a:picLocks noChangeAspect="1"/>
          </p:cNvPicPr>
          <p:nvPr/>
        </p:nvPicPr>
        <p:blipFill rotWithShape="1">
          <a:blip r:embed="rId7"/>
          <a:srcRect t="-1" b="9480"/>
          <a:stretch/>
        </p:blipFill>
        <p:spPr>
          <a:xfrm>
            <a:off x="3347864" y="4133442"/>
            <a:ext cx="1584176" cy="1525522"/>
          </a:xfrm>
          <a:prstGeom prst="rect">
            <a:avLst/>
          </a:prstGeom>
        </p:spPr>
      </p:pic>
      <p:sp>
        <p:nvSpPr>
          <p:cNvPr id="15" name="CuadroTexto 14"/>
          <p:cNvSpPr txBox="1"/>
          <p:nvPr/>
        </p:nvSpPr>
        <p:spPr>
          <a:xfrm>
            <a:off x="3301132" y="5733256"/>
            <a:ext cx="1656185" cy="461665"/>
          </a:xfrm>
          <a:prstGeom prst="rect">
            <a:avLst/>
          </a:prstGeom>
          <a:noFill/>
        </p:spPr>
        <p:txBody>
          <a:bodyPr wrap="square" rtlCol="0">
            <a:spAutoFit/>
          </a:bodyPr>
          <a:lstStyle/>
          <a:p>
            <a:pPr algn="ctr"/>
            <a:r>
              <a:rPr lang="es-ES" sz="1200" dirty="0" err="1" smtClean="0"/>
              <a:t>Daudapo</a:t>
            </a:r>
            <a:endParaRPr lang="es-ES" sz="1200" dirty="0" smtClean="0"/>
          </a:p>
          <a:p>
            <a:pPr algn="ctr"/>
            <a:r>
              <a:rPr kumimoji="0" lang="es-ES_tradnl" sz="1200" i="1" dirty="0" err="1"/>
              <a:t>Myrteola</a:t>
            </a:r>
            <a:r>
              <a:rPr kumimoji="0" lang="es-ES_tradnl" sz="1200" i="1" dirty="0"/>
              <a:t> </a:t>
            </a:r>
            <a:r>
              <a:rPr kumimoji="0" lang="es-ES_tradnl" sz="1200" i="1" dirty="0" err="1"/>
              <a:t>nummularia</a:t>
            </a:r>
            <a:r>
              <a:rPr kumimoji="0" lang="es-ES_tradnl" sz="1200" dirty="0"/>
              <a:t> </a:t>
            </a:r>
            <a:endParaRPr lang="es-ES" sz="1200" dirty="0"/>
          </a:p>
        </p:txBody>
      </p:sp>
      <p:pic>
        <p:nvPicPr>
          <p:cNvPr id="16" name="Imagen 15"/>
          <p:cNvPicPr>
            <a:picLocks noChangeAspect="1"/>
          </p:cNvPicPr>
          <p:nvPr/>
        </p:nvPicPr>
        <p:blipFill>
          <a:blip r:embed="rId8"/>
          <a:stretch>
            <a:fillRect/>
          </a:stretch>
        </p:blipFill>
        <p:spPr>
          <a:xfrm>
            <a:off x="5220072" y="4133442"/>
            <a:ext cx="2448272" cy="1525860"/>
          </a:xfrm>
          <a:prstGeom prst="rect">
            <a:avLst/>
          </a:prstGeom>
        </p:spPr>
      </p:pic>
      <p:sp>
        <p:nvSpPr>
          <p:cNvPr id="17" name="CuadroTexto 16"/>
          <p:cNvSpPr txBox="1"/>
          <p:nvPr/>
        </p:nvSpPr>
        <p:spPr>
          <a:xfrm>
            <a:off x="5194424" y="5733256"/>
            <a:ext cx="2448272" cy="461665"/>
          </a:xfrm>
          <a:prstGeom prst="rect">
            <a:avLst/>
          </a:prstGeom>
          <a:noFill/>
        </p:spPr>
        <p:txBody>
          <a:bodyPr wrap="square" rtlCol="0">
            <a:spAutoFit/>
          </a:bodyPr>
          <a:lstStyle/>
          <a:p>
            <a:pPr algn="ctr"/>
            <a:r>
              <a:rPr lang="es-ES" sz="1200" dirty="0" err="1" smtClean="0"/>
              <a:t>Miñemiñe</a:t>
            </a:r>
            <a:endParaRPr lang="es-ES" sz="1200" dirty="0" smtClean="0"/>
          </a:p>
          <a:p>
            <a:pPr algn="ctr"/>
            <a:r>
              <a:rPr kumimoji="0" lang="es-ES_tradnl" sz="1200" i="1" dirty="0" err="1"/>
              <a:t>Rubus</a:t>
            </a:r>
            <a:r>
              <a:rPr kumimoji="0" lang="es-ES_tradnl" sz="1200" i="1" dirty="0"/>
              <a:t> geoides</a:t>
            </a:r>
            <a:r>
              <a:rPr kumimoji="0" lang="es-ES_tradnl" sz="1200" dirty="0"/>
              <a:t> </a:t>
            </a:r>
            <a:endParaRPr lang="es-ES" sz="1200" dirty="0"/>
          </a:p>
        </p:txBody>
      </p:sp>
      <p:pic>
        <p:nvPicPr>
          <p:cNvPr id="18" name="Picture 55" descr="E:\Isabel\VARIOS\logos_archivos\logos_archivos\uchile2.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7969" y="5689601"/>
            <a:ext cx="437662"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0877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14400" y="71422"/>
            <a:ext cx="7543800" cy="1143000"/>
          </a:xfrm>
        </p:spPr>
        <p:txBody>
          <a:bodyPr/>
          <a:lstStyle/>
          <a:p>
            <a:pPr eaLnBrk="1" hangingPunct="1"/>
            <a:r>
              <a:rPr lang="es-CL" sz="2800" b="1" dirty="0" smtClean="0"/>
              <a:t>ESPECIES NATIVAS DE </a:t>
            </a:r>
            <a:r>
              <a:rPr lang="es-CL" sz="2800" b="1" dirty="0" err="1" smtClean="0"/>
              <a:t>BERRIES</a:t>
            </a:r>
            <a:r>
              <a:rPr lang="es-CL" sz="2800" b="1" dirty="0" smtClean="0"/>
              <a:t> CON POTENCIAL PARA SU DOMESTICACIÓN</a:t>
            </a:r>
          </a:p>
        </p:txBody>
      </p:sp>
      <p:sp>
        <p:nvSpPr>
          <p:cNvPr id="36867" name="Rectangle 4"/>
          <p:cNvSpPr>
            <a:spLocks noChangeArrowheads="1"/>
          </p:cNvSpPr>
          <p:nvPr/>
        </p:nvSpPr>
        <p:spPr bwMode="auto">
          <a:xfrm>
            <a:off x="755650" y="1613300"/>
            <a:ext cx="7996238" cy="4401205"/>
          </a:xfrm>
          <a:prstGeom prst="rect">
            <a:avLst/>
          </a:prstGeom>
          <a:noFill/>
          <a:ln w="9525">
            <a:noFill/>
            <a:miter lim="800000"/>
            <a:headEnd/>
            <a:tailEnd/>
          </a:ln>
        </p:spPr>
        <p:txBody>
          <a:bodyPr wrap="square" anchor="ctr">
            <a:spAutoFit/>
          </a:bodyPr>
          <a:lstStyle/>
          <a:p>
            <a:pPr marL="177800" indent="-177800">
              <a:buFontTx/>
              <a:buChar char="•"/>
              <a:tabLst>
                <a:tab pos="914400" algn="l"/>
                <a:tab pos="1371600" algn="l"/>
                <a:tab pos="19812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000" dirty="0" err="1"/>
              <a:t>BERBERIDACEAE</a:t>
            </a:r>
            <a:endParaRPr kumimoji="0" lang="en-US" sz="2000" dirty="0"/>
          </a:p>
          <a:p>
            <a:pPr marL="622300" lvl="1" indent="-165100">
              <a:buFontTx/>
              <a:buChar char="•"/>
              <a:tabLst>
                <a:tab pos="914400" algn="l"/>
                <a:tab pos="1371600" algn="l"/>
                <a:tab pos="19812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000" dirty="0"/>
              <a:t> </a:t>
            </a:r>
            <a:r>
              <a:rPr kumimoji="0" lang="en-US" sz="2000" i="1" dirty="0" err="1" smtClean="0"/>
              <a:t>Berberis</a:t>
            </a:r>
            <a:r>
              <a:rPr kumimoji="0" lang="en-US" sz="2000" i="1" dirty="0" smtClean="0"/>
              <a:t>  </a:t>
            </a:r>
            <a:r>
              <a:rPr kumimoji="0" lang="en-US" sz="2000" i="1" dirty="0" err="1" smtClean="0"/>
              <a:t>microphylla</a:t>
            </a:r>
            <a:r>
              <a:rPr kumimoji="0" lang="en-US" sz="2000" i="1" dirty="0" smtClean="0"/>
              <a:t> </a:t>
            </a:r>
            <a:r>
              <a:rPr kumimoji="0" lang="en-US" sz="2000" dirty="0" smtClean="0"/>
              <a:t>G. </a:t>
            </a:r>
            <a:r>
              <a:rPr kumimoji="0" lang="en-US" sz="2000" dirty="0" err="1" smtClean="0"/>
              <a:t>Forst</a:t>
            </a:r>
            <a:r>
              <a:rPr kumimoji="0" lang="en-US" sz="2000" dirty="0" smtClean="0"/>
              <a:t>.</a:t>
            </a:r>
            <a:r>
              <a:rPr lang="en-US" sz="2000" dirty="0"/>
              <a:t> </a:t>
            </a:r>
            <a:r>
              <a:rPr lang="en-US" sz="2000" dirty="0" smtClean="0"/>
              <a:t>(</a:t>
            </a:r>
            <a:r>
              <a:rPr kumimoji="0" lang="en-US" sz="2000" dirty="0" err="1" smtClean="0"/>
              <a:t>calafate</a:t>
            </a:r>
            <a:r>
              <a:rPr kumimoji="0" lang="en-US" sz="2000" dirty="0" smtClean="0"/>
              <a:t>)</a:t>
            </a:r>
            <a:endParaRPr kumimoji="0" lang="en-US" sz="2000" dirty="0"/>
          </a:p>
          <a:p>
            <a:pPr marL="177800" indent="-177800">
              <a:buFontTx/>
              <a:buChar char="•"/>
              <a:tabLst>
                <a:tab pos="914400" algn="l"/>
                <a:tab pos="1371600" algn="l"/>
                <a:tab pos="19812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000" dirty="0" err="1"/>
              <a:t>EMPETRACEAE</a:t>
            </a:r>
            <a:endParaRPr kumimoji="0" lang="en-US" sz="2000" dirty="0"/>
          </a:p>
          <a:p>
            <a:pPr marL="622300" lvl="1" indent="-165100">
              <a:buFontTx/>
              <a:buChar char="•"/>
              <a:tabLst>
                <a:tab pos="914400" algn="l"/>
                <a:tab pos="1371600" algn="l"/>
                <a:tab pos="19812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000" i="1" dirty="0" err="1" smtClean="0"/>
              <a:t>Empetrum</a:t>
            </a:r>
            <a:r>
              <a:rPr kumimoji="0" lang="en-US" sz="2000" i="1" dirty="0" smtClean="0"/>
              <a:t> </a:t>
            </a:r>
            <a:r>
              <a:rPr kumimoji="0" lang="en-US" sz="2000" i="1" dirty="0" err="1"/>
              <a:t>rubrum</a:t>
            </a:r>
            <a:r>
              <a:rPr kumimoji="0" lang="en-US" sz="2000" dirty="0"/>
              <a:t> </a:t>
            </a:r>
            <a:r>
              <a:rPr kumimoji="0" lang="en-US" sz="2000" dirty="0" err="1"/>
              <a:t>Vahl</a:t>
            </a:r>
            <a:r>
              <a:rPr kumimoji="0" lang="en-US" sz="2000" dirty="0"/>
              <a:t> Ex </a:t>
            </a:r>
            <a:r>
              <a:rPr kumimoji="0" lang="en-US" sz="2000" dirty="0" err="1" smtClean="0"/>
              <a:t>Willd</a:t>
            </a:r>
            <a:r>
              <a:rPr kumimoji="0" lang="en-US" sz="2000" dirty="0" smtClean="0"/>
              <a:t>. (</a:t>
            </a:r>
            <a:r>
              <a:rPr kumimoji="0" lang="en-US" sz="2000" dirty="0" err="1" smtClean="0"/>
              <a:t>murtilla</a:t>
            </a:r>
            <a:r>
              <a:rPr kumimoji="0" lang="en-US" sz="2000" dirty="0" smtClean="0"/>
              <a:t> </a:t>
            </a:r>
            <a:r>
              <a:rPr kumimoji="0" lang="en-US" sz="2000" dirty="0"/>
              <a:t>de </a:t>
            </a:r>
            <a:r>
              <a:rPr kumimoji="0" lang="en-US" sz="2000" dirty="0" err="1" smtClean="0"/>
              <a:t>Magallanes</a:t>
            </a:r>
            <a:r>
              <a:rPr kumimoji="0" lang="en-US" sz="2000" dirty="0" smtClean="0"/>
              <a:t>)</a:t>
            </a:r>
            <a:endParaRPr kumimoji="0" lang="en-US" sz="2000" dirty="0"/>
          </a:p>
          <a:p>
            <a:pPr marL="177800" indent="-177800">
              <a:buFontTx/>
              <a:buChar char="•"/>
              <a:tabLst>
                <a:tab pos="914400" algn="l"/>
                <a:tab pos="1371600" algn="l"/>
                <a:tab pos="19812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000" dirty="0" err="1"/>
              <a:t>ERICACEAE</a:t>
            </a:r>
            <a:endParaRPr kumimoji="0" lang="en-US" sz="2000" dirty="0"/>
          </a:p>
          <a:p>
            <a:pPr marL="622300" lvl="1" indent="-165100">
              <a:buFontTx/>
              <a:buChar char="•"/>
              <a:tabLst>
                <a:tab pos="914400" algn="l"/>
                <a:tab pos="1371600" algn="l"/>
                <a:tab pos="19812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000" i="1" dirty="0" smtClean="0"/>
              <a:t>Gaultheria </a:t>
            </a:r>
            <a:r>
              <a:rPr kumimoji="0" lang="en-US" sz="2000" i="1" dirty="0" err="1"/>
              <a:t>phillyreifolia</a:t>
            </a:r>
            <a:r>
              <a:rPr kumimoji="0" lang="en-US" sz="2000" dirty="0"/>
              <a:t> (Pers.) </a:t>
            </a:r>
            <a:r>
              <a:rPr kumimoji="0" lang="en-US" sz="2000" dirty="0" err="1" smtClean="0"/>
              <a:t>Sleumer</a:t>
            </a:r>
            <a:r>
              <a:rPr lang="en-US" sz="2000" dirty="0"/>
              <a:t> </a:t>
            </a:r>
            <a:r>
              <a:rPr lang="en-US" sz="2000" dirty="0" smtClean="0"/>
              <a:t>(</a:t>
            </a:r>
            <a:r>
              <a:rPr kumimoji="0" lang="en-US" sz="2000" dirty="0" err="1" smtClean="0"/>
              <a:t>chaura</a:t>
            </a:r>
            <a:r>
              <a:rPr kumimoji="0" lang="en-US" sz="2000" dirty="0" smtClean="0"/>
              <a:t>)</a:t>
            </a:r>
            <a:endParaRPr kumimoji="0" lang="en-US" sz="2000" dirty="0"/>
          </a:p>
          <a:p>
            <a:pPr marL="622300" lvl="1" indent="-165100">
              <a:buFontTx/>
              <a:buChar char="•"/>
              <a:tabLst>
                <a:tab pos="914400" algn="l"/>
                <a:tab pos="1371600" algn="l"/>
                <a:tab pos="19812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000" i="1" dirty="0" err="1" smtClean="0"/>
              <a:t>Pernettya</a:t>
            </a:r>
            <a:r>
              <a:rPr kumimoji="0" lang="en-US" sz="2000" i="1" dirty="0" smtClean="0"/>
              <a:t> </a:t>
            </a:r>
            <a:r>
              <a:rPr kumimoji="0" lang="en-US" sz="2000" i="1" dirty="0" err="1"/>
              <a:t>mucronata</a:t>
            </a:r>
            <a:r>
              <a:rPr kumimoji="0" lang="en-US" sz="2000" dirty="0"/>
              <a:t> (L. f.) Gaud. Ex </a:t>
            </a:r>
            <a:r>
              <a:rPr kumimoji="0" lang="en-US" sz="2000" dirty="0" err="1" smtClean="0"/>
              <a:t>Spreng</a:t>
            </a:r>
            <a:r>
              <a:rPr kumimoji="0" lang="en-US" sz="2000" dirty="0" smtClean="0"/>
              <a:t>. (</a:t>
            </a:r>
            <a:r>
              <a:rPr kumimoji="0" lang="en-US" sz="2000" dirty="0" err="1" smtClean="0"/>
              <a:t>chaurán</a:t>
            </a:r>
            <a:r>
              <a:rPr kumimoji="0" lang="en-US" sz="2000" dirty="0" smtClean="0"/>
              <a:t>)</a:t>
            </a:r>
            <a:endParaRPr kumimoji="0" lang="en-US" sz="2000" dirty="0"/>
          </a:p>
          <a:p>
            <a:pPr marL="622300" lvl="1" indent="-165100">
              <a:buFontTx/>
              <a:buChar char="•"/>
              <a:tabLst>
                <a:tab pos="914400" algn="l"/>
                <a:tab pos="1371600" algn="l"/>
                <a:tab pos="19812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000" i="1" dirty="0" err="1" smtClean="0"/>
              <a:t>Pernettya</a:t>
            </a:r>
            <a:r>
              <a:rPr kumimoji="0" lang="en-US" sz="2000" i="1" dirty="0" smtClean="0"/>
              <a:t> </a:t>
            </a:r>
            <a:r>
              <a:rPr kumimoji="0" lang="en-US" sz="2000" i="1" dirty="0" err="1"/>
              <a:t>pumila</a:t>
            </a:r>
            <a:r>
              <a:rPr kumimoji="0" lang="en-US" sz="2000" dirty="0"/>
              <a:t> (</a:t>
            </a:r>
            <a:r>
              <a:rPr kumimoji="0" lang="en-US" sz="2000" dirty="0" err="1"/>
              <a:t>L.f</a:t>
            </a:r>
            <a:r>
              <a:rPr kumimoji="0" lang="en-US" sz="2000" dirty="0"/>
              <a:t>.) </a:t>
            </a:r>
            <a:r>
              <a:rPr kumimoji="0" lang="en-US" sz="2000" dirty="0" smtClean="0"/>
              <a:t>Hooker (</a:t>
            </a:r>
            <a:r>
              <a:rPr kumimoji="0" lang="en-US" sz="2000" dirty="0" err="1" smtClean="0"/>
              <a:t>Chaura</a:t>
            </a:r>
            <a:r>
              <a:rPr kumimoji="0" lang="en-US" sz="2000" dirty="0" smtClean="0"/>
              <a:t>)</a:t>
            </a:r>
            <a:endParaRPr kumimoji="0" lang="en-US" sz="2000" dirty="0"/>
          </a:p>
          <a:p>
            <a:pPr marL="177800" indent="-177800">
              <a:buFontTx/>
              <a:buChar char="•"/>
              <a:tabLst>
                <a:tab pos="914400" algn="l"/>
                <a:tab pos="1371600" algn="l"/>
                <a:tab pos="19812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000" dirty="0" err="1"/>
              <a:t>MYRTACEAE</a:t>
            </a:r>
            <a:endParaRPr kumimoji="0" lang="en-US" sz="2000" dirty="0"/>
          </a:p>
          <a:p>
            <a:pPr marL="622300" lvl="1" indent="-165100">
              <a:buFontTx/>
              <a:buChar char="•"/>
              <a:tabLst>
                <a:tab pos="914400" algn="l"/>
                <a:tab pos="1371600" algn="l"/>
                <a:tab pos="19812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000" i="1" dirty="0" err="1" smtClean="0"/>
              <a:t>Myrteola</a:t>
            </a:r>
            <a:r>
              <a:rPr kumimoji="0" lang="en-US" sz="2000" i="1" dirty="0" smtClean="0"/>
              <a:t> </a:t>
            </a:r>
            <a:r>
              <a:rPr kumimoji="0" lang="en-US" sz="2000" i="1" dirty="0" err="1"/>
              <a:t>barneoudii</a:t>
            </a:r>
            <a:r>
              <a:rPr kumimoji="0" lang="en-US" sz="2000" dirty="0"/>
              <a:t> </a:t>
            </a:r>
            <a:r>
              <a:rPr kumimoji="0" lang="en-US" sz="2000" dirty="0" smtClean="0"/>
              <a:t>Berg (</a:t>
            </a:r>
            <a:r>
              <a:rPr kumimoji="0" lang="en-US" sz="2000" dirty="0" err="1" smtClean="0"/>
              <a:t>daudapo</a:t>
            </a:r>
            <a:r>
              <a:rPr kumimoji="0" lang="en-US" sz="2000" dirty="0" smtClean="0"/>
              <a:t>)</a:t>
            </a:r>
            <a:endParaRPr kumimoji="0" lang="en-US" sz="2000" dirty="0"/>
          </a:p>
          <a:p>
            <a:pPr marL="622300" lvl="1" indent="-165100">
              <a:buFontTx/>
              <a:buChar char="•"/>
              <a:tabLst>
                <a:tab pos="914400" algn="l"/>
                <a:tab pos="1371600" algn="l"/>
                <a:tab pos="19812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000" i="1" dirty="0" err="1" smtClean="0"/>
              <a:t>Myrteola</a:t>
            </a:r>
            <a:r>
              <a:rPr kumimoji="0" lang="en-US" sz="2000" i="1" dirty="0" smtClean="0"/>
              <a:t> </a:t>
            </a:r>
            <a:r>
              <a:rPr kumimoji="0" lang="en-US" sz="2000" i="1" dirty="0" err="1"/>
              <a:t>nummularia</a:t>
            </a:r>
            <a:r>
              <a:rPr kumimoji="0" lang="en-US" sz="2000" dirty="0"/>
              <a:t> </a:t>
            </a:r>
            <a:r>
              <a:rPr kumimoji="0" lang="en-US" sz="2000" dirty="0" smtClean="0"/>
              <a:t>Berg (</a:t>
            </a:r>
            <a:r>
              <a:rPr kumimoji="0" lang="en-US" sz="2000" dirty="0" err="1" smtClean="0"/>
              <a:t>Daudapo</a:t>
            </a:r>
            <a:r>
              <a:rPr kumimoji="0" lang="en-US" sz="2000" dirty="0" smtClean="0"/>
              <a:t>)</a:t>
            </a:r>
            <a:endParaRPr kumimoji="0" lang="en-US" sz="2000" dirty="0"/>
          </a:p>
          <a:p>
            <a:pPr marL="177800" indent="-177800">
              <a:buFontTx/>
              <a:buChar char="•"/>
              <a:tabLst>
                <a:tab pos="914400" algn="l"/>
                <a:tab pos="1371600" algn="l"/>
                <a:tab pos="19812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000" dirty="0" err="1"/>
              <a:t>ROSACEAE</a:t>
            </a:r>
            <a:endParaRPr kumimoji="0" lang="en-US" sz="2000" dirty="0"/>
          </a:p>
          <a:p>
            <a:pPr marL="622300" lvl="1" indent="-165100">
              <a:buFontTx/>
              <a:buChar char="•"/>
              <a:tabLst>
                <a:tab pos="914400" algn="l"/>
                <a:tab pos="1371600" algn="l"/>
                <a:tab pos="19812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000" i="1" dirty="0" err="1" smtClean="0"/>
              <a:t>Rubus</a:t>
            </a:r>
            <a:r>
              <a:rPr kumimoji="0" lang="en-US" sz="2000" i="1" dirty="0" smtClean="0"/>
              <a:t> </a:t>
            </a:r>
            <a:r>
              <a:rPr kumimoji="0" lang="en-US" sz="2000" i="1" dirty="0" err="1"/>
              <a:t>geoides</a:t>
            </a:r>
            <a:r>
              <a:rPr kumimoji="0" lang="en-US" sz="2000" dirty="0"/>
              <a:t> J. SM. Ex Hook</a:t>
            </a:r>
            <a:r>
              <a:rPr kumimoji="0" lang="en-US" sz="2000" dirty="0" smtClean="0"/>
              <a:t>. (</a:t>
            </a:r>
            <a:r>
              <a:rPr kumimoji="0" lang="en-US" sz="2000" dirty="0" err="1" smtClean="0"/>
              <a:t>frutilla</a:t>
            </a:r>
            <a:r>
              <a:rPr kumimoji="0" lang="en-US" sz="2000" dirty="0" smtClean="0"/>
              <a:t> de </a:t>
            </a:r>
            <a:r>
              <a:rPr kumimoji="0" lang="en-US" sz="2000" dirty="0" err="1" smtClean="0"/>
              <a:t>Magallanes</a:t>
            </a:r>
            <a:r>
              <a:rPr kumimoji="0" lang="en-US" sz="2000" dirty="0" smtClean="0"/>
              <a:t>)</a:t>
            </a:r>
            <a:endParaRPr kumimoji="0" lang="en-US" sz="2000" dirty="0"/>
          </a:p>
          <a:p>
            <a:pPr marL="622300" lvl="1" indent="-165100">
              <a:buFontTx/>
              <a:buChar char="•"/>
              <a:tabLst>
                <a:tab pos="914400" algn="l"/>
                <a:tab pos="1371600" algn="l"/>
                <a:tab pos="19812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000" i="1" dirty="0" err="1" smtClean="0"/>
              <a:t>Rubus</a:t>
            </a:r>
            <a:r>
              <a:rPr kumimoji="0" lang="en-US" sz="2000" i="1" dirty="0" smtClean="0"/>
              <a:t> </a:t>
            </a:r>
            <a:r>
              <a:rPr kumimoji="0" lang="en-US" sz="2000" i="1" dirty="0" err="1"/>
              <a:t>radicans</a:t>
            </a:r>
            <a:r>
              <a:rPr kumimoji="0" lang="en-US" sz="2000" dirty="0"/>
              <a:t> </a:t>
            </a:r>
            <a:r>
              <a:rPr kumimoji="0" lang="en-US" sz="2000" dirty="0" smtClean="0"/>
              <a:t>Cav. (</a:t>
            </a:r>
            <a:r>
              <a:rPr kumimoji="0" lang="en-US" sz="2000" dirty="0" err="1" smtClean="0"/>
              <a:t>miñe</a:t>
            </a:r>
            <a:r>
              <a:rPr kumimoji="0" lang="en-US" sz="2000" dirty="0" err="1"/>
              <a:t>-</a:t>
            </a:r>
            <a:r>
              <a:rPr kumimoji="0" lang="en-US" sz="2000" dirty="0" err="1" smtClean="0"/>
              <a:t>miñe</a:t>
            </a:r>
            <a:r>
              <a:rPr lang="en-US" sz="2000" dirty="0"/>
              <a:t>)</a:t>
            </a:r>
            <a:endParaRPr kumimoji="0" lang="en-US" sz="2000" dirty="0"/>
          </a:p>
        </p:txBody>
      </p:sp>
    </p:spTree>
    <p:extLst>
      <p:ext uri="{BB962C8B-B14F-4D97-AF65-F5344CB8AC3E}">
        <p14:creationId xmlns:p14="http://schemas.microsoft.com/office/powerpoint/2010/main" val="24058358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914400" y="71414"/>
            <a:ext cx="7543800" cy="1143000"/>
          </a:xfrm>
        </p:spPr>
        <p:txBody>
          <a:bodyPr/>
          <a:lstStyle/>
          <a:p>
            <a:r>
              <a:rPr lang="es-CL" sz="3200" b="1" dirty="0" smtClean="0"/>
              <a:t>QUE HAN HECHO OTROS PAÍSES</a:t>
            </a:r>
            <a:endParaRPr lang="es-ES" sz="3200" b="1" dirty="0"/>
          </a:p>
        </p:txBody>
      </p:sp>
      <p:graphicFrame>
        <p:nvGraphicFramePr>
          <p:cNvPr id="222211" name="Object 3"/>
          <p:cNvGraphicFramePr>
            <a:graphicFrameLocks noChangeAspect="1"/>
          </p:cNvGraphicFramePr>
          <p:nvPr/>
        </p:nvGraphicFramePr>
        <p:xfrm>
          <a:off x="6072198" y="2285992"/>
          <a:ext cx="2854478" cy="2571768"/>
        </p:xfrm>
        <a:graphic>
          <a:graphicData uri="http://schemas.openxmlformats.org/presentationml/2006/ole">
            <mc:AlternateContent xmlns:mc="http://schemas.openxmlformats.org/markup-compatibility/2006">
              <mc:Choice xmlns:v="urn:schemas-microsoft-com:vml" Requires="v">
                <p:oleObj spid="_x0000_s5126" name="Foto de Photo Editor" r:id="rId3" imgW="3619048" imgH="2238687" progId="">
                  <p:embed/>
                </p:oleObj>
              </mc:Choice>
              <mc:Fallback>
                <p:oleObj name="Foto de Photo Editor" r:id="rId3" imgW="3619048" imgH="223868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98" y="2285992"/>
                        <a:ext cx="2854478" cy="25717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22214" name="Text Box 6"/>
          <p:cNvSpPr txBox="1">
            <a:spLocks noChangeArrowheads="1"/>
          </p:cNvSpPr>
          <p:nvPr/>
        </p:nvSpPr>
        <p:spPr bwMode="auto">
          <a:xfrm>
            <a:off x="685800" y="1071546"/>
            <a:ext cx="5457836" cy="5170646"/>
          </a:xfrm>
          <a:prstGeom prst="rect">
            <a:avLst/>
          </a:prstGeom>
          <a:noFill/>
          <a:ln w="25400">
            <a:noFill/>
            <a:miter lim="800000"/>
            <a:headEnd type="none" w="sm" len="sm"/>
            <a:tailEnd type="none" w="sm" len="sm"/>
          </a:ln>
          <a:effectLst/>
        </p:spPr>
        <p:txBody>
          <a:bodyPr wrap="square">
            <a:spAutoFit/>
          </a:bodyPr>
          <a:lstStyle/>
          <a:p>
            <a:pPr>
              <a:spcBef>
                <a:spcPct val="50000"/>
              </a:spcBef>
            </a:pPr>
            <a:r>
              <a:rPr lang="es-CL" sz="2000" dirty="0">
                <a:solidFill>
                  <a:schemeClr val="tx2"/>
                </a:solidFill>
              </a:rPr>
              <a:t>El ejemplo de Tasmania con la Murtilla</a:t>
            </a:r>
          </a:p>
          <a:p>
            <a:pPr marL="173038" lvl="1" indent="-173038">
              <a:spcBef>
                <a:spcPct val="50000"/>
              </a:spcBef>
              <a:buFontTx/>
              <a:buChar char="•"/>
            </a:pPr>
            <a:r>
              <a:rPr lang="es-CL" sz="2000" dirty="0"/>
              <a:t>Se le bautizó con el </a:t>
            </a:r>
            <a:r>
              <a:rPr lang="es-CL" sz="2000" dirty="0" smtClean="0"/>
              <a:t>nombre </a:t>
            </a:r>
            <a:r>
              <a:rPr lang="es-CL" sz="2000" dirty="0"/>
              <a:t>comercial de </a:t>
            </a:r>
            <a:r>
              <a:rPr lang="es-CL" sz="2000" dirty="0" err="1"/>
              <a:t>Tassie</a:t>
            </a:r>
            <a:r>
              <a:rPr lang="es-CL" sz="2000" dirty="0"/>
              <a:t> </a:t>
            </a:r>
            <a:r>
              <a:rPr lang="es-CL" sz="2000" dirty="0" err="1"/>
              <a:t>Berry</a:t>
            </a:r>
            <a:r>
              <a:rPr lang="es-CL" sz="2000" dirty="0"/>
              <a:t> </a:t>
            </a:r>
            <a:r>
              <a:rPr lang="es-ES" sz="2000" dirty="0" smtClean="0">
                <a:cs typeface="Times New Roman" pitchFamily="18" charset="0"/>
                <a:sym typeface="Symbol" pitchFamily="18" charset="2"/>
              </a:rPr>
              <a:t></a:t>
            </a:r>
            <a:endParaRPr lang="es-CL" sz="2000" dirty="0" smtClean="0">
              <a:cs typeface="Times New Roman" pitchFamily="18" charset="0"/>
              <a:sym typeface="Symbol" pitchFamily="18" charset="2"/>
            </a:endParaRPr>
          </a:p>
          <a:p>
            <a:pPr marL="173038" lvl="1" indent="-173038">
              <a:spcBef>
                <a:spcPct val="50000"/>
              </a:spcBef>
              <a:buFontTx/>
              <a:buChar char="•"/>
            </a:pPr>
            <a:r>
              <a:rPr lang="es-CL" sz="2000" dirty="0" smtClean="0">
                <a:sym typeface="Symbol" pitchFamily="18" charset="2"/>
              </a:rPr>
              <a:t>Iniciaron </a:t>
            </a:r>
            <a:r>
              <a:rPr lang="es-CL" sz="2000" dirty="0">
                <a:sym typeface="Symbol" pitchFamily="18" charset="2"/>
              </a:rPr>
              <a:t>programas de </a:t>
            </a:r>
            <a:r>
              <a:rPr lang="es-CL" sz="2000" dirty="0" smtClean="0">
                <a:sym typeface="Symbol" pitchFamily="18" charset="2"/>
              </a:rPr>
              <a:t>Mejoramiento Genético</a:t>
            </a:r>
          </a:p>
          <a:p>
            <a:pPr marL="173038" lvl="1" indent="-173038">
              <a:spcBef>
                <a:spcPct val="50000"/>
              </a:spcBef>
              <a:buFontTx/>
              <a:buChar char="•"/>
            </a:pPr>
            <a:r>
              <a:rPr lang="es-CL" sz="2000" dirty="0" smtClean="0">
                <a:sym typeface="Symbol" pitchFamily="18" charset="2"/>
              </a:rPr>
              <a:t>Propagaron los clones seleccionados mediante </a:t>
            </a:r>
            <a:r>
              <a:rPr lang="es-CL" sz="2000" dirty="0" err="1" smtClean="0">
                <a:sym typeface="Symbol" pitchFamily="18" charset="2"/>
              </a:rPr>
              <a:t>micropropagación</a:t>
            </a:r>
            <a:endParaRPr lang="es-CL" sz="2000" dirty="0" smtClean="0">
              <a:sym typeface="Symbol" pitchFamily="18" charset="2"/>
            </a:endParaRPr>
          </a:p>
          <a:p>
            <a:pPr marL="173038" lvl="1" indent="-173038">
              <a:spcBef>
                <a:spcPct val="50000"/>
              </a:spcBef>
              <a:buFontTx/>
              <a:buChar char="•"/>
            </a:pPr>
            <a:r>
              <a:rPr lang="es-CL" sz="2000" dirty="0" smtClean="0">
                <a:sym typeface="Symbol" pitchFamily="18" charset="2"/>
              </a:rPr>
              <a:t>Existen </a:t>
            </a:r>
            <a:r>
              <a:rPr lang="es-CL" sz="2000" dirty="0">
                <a:sym typeface="Symbol" pitchFamily="18" charset="2"/>
              </a:rPr>
              <a:t>en la actualidad unas 10 ha comerciales, todas vendidas con prohibición de propagación y contrato de recompra de la </a:t>
            </a:r>
            <a:r>
              <a:rPr lang="es-CL" sz="2000" dirty="0" smtClean="0">
                <a:sym typeface="Symbol" pitchFamily="18" charset="2"/>
              </a:rPr>
              <a:t>fruta</a:t>
            </a:r>
          </a:p>
          <a:p>
            <a:pPr marL="173038" lvl="1" indent="-173038">
              <a:spcBef>
                <a:spcPct val="50000"/>
              </a:spcBef>
              <a:buFontTx/>
              <a:buChar char="•"/>
            </a:pPr>
            <a:r>
              <a:rPr lang="es-CL" sz="2000" dirty="0" smtClean="0">
                <a:sym typeface="Symbol" pitchFamily="18" charset="2"/>
              </a:rPr>
              <a:t>Actualmente </a:t>
            </a:r>
            <a:r>
              <a:rPr lang="es-CL" sz="2000" dirty="0">
                <a:sym typeface="Symbol" pitchFamily="18" charset="2"/>
              </a:rPr>
              <a:t>se vende a </a:t>
            </a:r>
            <a:r>
              <a:rPr lang="es-CL" sz="2000" dirty="0" smtClean="0">
                <a:sym typeface="Symbol" pitchFamily="18" charset="2"/>
              </a:rPr>
              <a:t>AD $ </a:t>
            </a:r>
            <a:r>
              <a:rPr lang="es-CL" sz="2000" dirty="0">
                <a:sym typeface="Symbol" pitchFamily="18" charset="2"/>
              </a:rPr>
              <a:t>20 el kilo y se pueden cosechar unos 4.000 kg por hectárea</a:t>
            </a:r>
            <a:r>
              <a:rPr lang="es-CL" sz="2000" dirty="0" smtClean="0">
                <a:sym typeface="Symbol" pitchFamily="18" charset="2"/>
              </a:rPr>
              <a:t>.</a:t>
            </a:r>
            <a:endParaRPr lang="es-CL" sz="2800" dirty="0"/>
          </a:p>
        </p:txBody>
      </p:sp>
    </p:spTree>
    <p:extLst>
      <p:ext uri="{BB962C8B-B14F-4D97-AF65-F5344CB8AC3E}">
        <p14:creationId xmlns:p14="http://schemas.microsoft.com/office/powerpoint/2010/main" val="5354615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600" b="1" dirty="0" smtClean="0"/>
              <a:t>DE LA SEGURIDAD ALIMENTARIA A LA SEGURIDAD NUTRICIONAL</a:t>
            </a:r>
            <a:endParaRPr lang="es-ES" sz="36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68220242"/>
              </p:ext>
            </p:extLst>
          </p:nvPr>
        </p:nvGraphicFramePr>
        <p:xfrm>
          <a:off x="457200" y="2325900"/>
          <a:ext cx="8229600" cy="3774440"/>
        </p:xfrm>
        <a:graphic>
          <a:graphicData uri="http://schemas.openxmlformats.org/drawingml/2006/table">
            <a:tbl>
              <a:tblPr firstRow="1" bandRow="1">
                <a:tableStyleId>{5C22544A-7EE6-4342-B048-85BDC9FD1C3A}</a:tableStyleId>
              </a:tblPr>
              <a:tblGrid>
                <a:gridCol w="1865086"/>
                <a:gridCol w="6364514"/>
              </a:tblGrid>
              <a:tr h="370840">
                <a:tc>
                  <a:txBody>
                    <a:bodyPr/>
                    <a:lstStyle/>
                    <a:p>
                      <a:r>
                        <a:rPr lang="es-ES" dirty="0" smtClean="0"/>
                        <a:t>ESPECIE</a:t>
                      </a:r>
                      <a:endParaRPr lang="es-ES" dirty="0"/>
                    </a:p>
                  </a:txBody>
                  <a:tcPr/>
                </a:tc>
                <a:tc>
                  <a:txBody>
                    <a:bodyPr/>
                    <a:lstStyle/>
                    <a:p>
                      <a:r>
                        <a:rPr lang="es-ES" dirty="0" smtClean="0"/>
                        <a:t>COMPUESTOS BIOACTIVOS (Principalmente antioxidantes)</a:t>
                      </a:r>
                      <a:endParaRPr lang="es-ES" dirty="0"/>
                    </a:p>
                  </a:txBody>
                  <a:tcPr/>
                </a:tc>
              </a:tr>
              <a:tr h="370840">
                <a:tc>
                  <a:txBody>
                    <a:bodyPr/>
                    <a:lstStyle/>
                    <a:p>
                      <a:r>
                        <a:rPr lang="es-ES" dirty="0" smtClean="0"/>
                        <a:t>Tomate</a:t>
                      </a:r>
                      <a:endParaRPr lang="es-ES" dirty="0"/>
                    </a:p>
                  </a:txBody>
                  <a:tcPr/>
                </a:tc>
                <a:tc>
                  <a:txBody>
                    <a:bodyPr/>
                    <a:lstStyle/>
                    <a:p>
                      <a:r>
                        <a:rPr lang="es-ES" dirty="0" err="1" smtClean="0"/>
                        <a:t>Monoterpenos</a:t>
                      </a:r>
                      <a:r>
                        <a:rPr lang="es-ES" dirty="0" smtClean="0"/>
                        <a:t> (</a:t>
                      </a:r>
                      <a:r>
                        <a:rPr lang="es-ES" dirty="0" err="1" smtClean="0"/>
                        <a:t>linalool</a:t>
                      </a:r>
                      <a:r>
                        <a:rPr lang="es-ES" dirty="0" smtClean="0"/>
                        <a:t>); </a:t>
                      </a:r>
                      <a:r>
                        <a:rPr lang="es-ES" dirty="0" err="1" smtClean="0"/>
                        <a:t>Betacaroteno</a:t>
                      </a:r>
                      <a:r>
                        <a:rPr lang="es-ES" dirty="0" smtClean="0"/>
                        <a:t>; Carotenoides; </a:t>
                      </a:r>
                      <a:r>
                        <a:rPr lang="es-ES" dirty="0" err="1" smtClean="0"/>
                        <a:t>Flavonoles</a:t>
                      </a:r>
                      <a:r>
                        <a:rPr lang="es-ES" dirty="0" smtClean="0"/>
                        <a:t> (</a:t>
                      </a:r>
                      <a:r>
                        <a:rPr lang="es-ES" dirty="0" err="1" smtClean="0"/>
                        <a:t>quercitina</a:t>
                      </a:r>
                      <a:r>
                        <a:rPr lang="es-ES" dirty="0" smtClean="0"/>
                        <a:t>); Flavonoides</a:t>
                      </a:r>
                      <a:endParaRPr lang="es-ES" dirty="0"/>
                    </a:p>
                  </a:txBody>
                  <a:tcPr/>
                </a:tc>
              </a:tr>
              <a:tr h="370840">
                <a:tc>
                  <a:txBody>
                    <a:bodyPr/>
                    <a:lstStyle/>
                    <a:p>
                      <a:r>
                        <a:rPr lang="es-ES" dirty="0" smtClean="0"/>
                        <a:t>Cebolla</a:t>
                      </a:r>
                    </a:p>
                  </a:txBody>
                  <a:tcPr/>
                </a:tc>
                <a:tc>
                  <a:txBody>
                    <a:bodyPr/>
                    <a:lstStyle/>
                    <a:p>
                      <a:r>
                        <a:rPr lang="es-ES" dirty="0" err="1" smtClean="0"/>
                        <a:t>Flavonoles</a:t>
                      </a:r>
                      <a:r>
                        <a:rPr lang="es-ES" dirty="0" smtClean="0"/>
                        <a:t> </a:t>
                      </a:r>
                      <a:endParaRPr lang="es-ES" dirty="0"/>
                    </a:p>
                  </a:txBody>
                  <a:tcPr/>
                </a:tc>
              </a:tr>
              <a:tr h="370840">
                <a:tc>
                  <a:txBody>
                    <a:bodyPr/>
                    <a:lstStyle/>
                    <a:p>
                      <a:r>
                        <a:rPr lang="es-ES" dirty="0" err="1" smtClean="0"/>
                        <a:t>Aji</a:t>
                      </a:r>
                      <a:endParaRPr lang="es-ES" dirty="0"/>
                    </a:p>
                  </a:txBody>
                  <a:tcPr/>
                </a:tc>
                <a:tc>
                  <a:txBody>
                    <a:bodyPr/>
                    <a:lstStyle/>
                    <a:p>
                      <a:r>
                        <a:rPr lang="es-ES" dirty="0" smtClean="0"/>
                        <a:t>Ácido ascórbico; </a:t>
                      </a:r>
                      <a:r>
                        <a:rPr lang="es-ES" dirty="0" err="1" smtClean="0"/>
                        <a:t>Capsaicicina</a:t>
                      </a:r>
                      <a:endParaRPr lang="es-ES" dirty="0"/>
                    </a:p>
                  </a:txBody>
                  <a:tcPr/>
                </a:tc>
              </a:tr>
              <a:tr h="370840">
                <a:tc>
                  <a:txBody>
                    <a:bodyPr/>
                    <a:lstStyle/>
                    <a:p>
                      <a:r>
                        <a:rPr lang="es-ES" dirty="0" smtClean="0"/>
                        <a:t>Papa</a:t>
                      </a:r>
                      <a:endParaRPr lang="es-ES" dirty="0"/>
                    </a:p>
                  </a:txBody>
                  <a:tcPr/>
                </a:tc>
                <a:tc>
                  <a:txBody>
                    <a:bodyPr/>
                    <a:lstStyle/>
                    <a:p>
                      <a:r>
                        <a:rPr lang="es-ES" dirty="0" smtClean="0"/>
                        <a:t>Antocianinas (</a:t>
                      </a:r>
                      <a:r>
                        <a:rPr lang="es-ES" dirty="0" err="1" smtClean="0"/>
                        <a:t>Peonidina</a:t>
                      </a:r>
                      <a:r>
                        <a:rPr lang="es-ES" dirty="0" smtClean="0"/>
                        <a:t>,</a:t>
                      </a:r>
                      <a:r>
                        <a:rPr lang="es-ES" baseline="0" dirty="0" smtClean="0"/>
                        <a:t> </a:t>
                      </a:r>
                      <a:r>
                        <a:rPr lang="es-ES" baseline="0" dirty="0" err="1" smtClean="0"/>
                        <a:t>Pelargonidina</a:t>
                      </a:r>
                      <a:r>
                        <a:rPr lang="es-ES" baseline="0" dirty="0" smtClean="0"/>
                        <a:t>); Carotenoides; Ácido Ascórbico; </a:t>
                      </a:r>
                      <a:r>
                        <a:rPr lang="es-ES" baseline="0" dirty="0" err="1" smtClean="0"/>
                        <a:t>Zeaxantinas</a:t>
                      </a:r>
                      <a:endParaRPr lang="es-ES" dirty="0"/>
                    </a:p>
                  </a:txBody>
                  <a:tcPr/>
                </a:tc>
              </a:tr>
              <a:tr h="370840">
                <a:tc>
                  <a:txBody>
                    <a:bodyPr/>
                    <a:lstStyle/>
                    <a:p>
                      <a:r>
                        <a:rPr lang="es-ES" dirty="0" smtClean="0"/>
                        <a:t>Brócoli</a:t>
                      </a:r>
                      <a:endParaRPr lang="es-ES" dirty="0"/>
                    </a:p>
                  </a:txBody>
                  <a:tcPr/>
                </a:tc>
                <a:tc>
                  <a:txBody>
                    <a:bodyPr/>
                    <a:lstStyle/>
                    <a:p>
                      <a:r>
                        <a:rPr lang="es-ES" dirty="0" err="1" smtClean="0"/>
                        <a:t>Glucosinolatos</a:t>
                      </a:r>
                      <a:endParaRPr lang="es-ES" dirty="0"/>
                    </a:p>
                  </a:txBody>
                  <a:tcPr/>
                </a:tc>
              </a:tr>
              <a:tr h="370840">
                <a:tc>
                  <a:txBody>
                    <a:bodyPr/>
                    <a:lstStyle/>
                    <a:p>
                      <a:r>
                        <a:rPr lang="es-ES" dirty="0" smtClean="0"/>
                        <a:t>Melón</a:t>
                      </a:r>
                      <a:endParaRPr lang="es-ES" dirty="0"/>
                    </a:p>
                  </a:txBody>
                  <a:tcPr/>
                </a:tc>
                <a:tc>
                  <a:txBody>
                    <a:bodyPr/>
                    <a:lstStyle/>
                    <a:p>
                      <a:r>
                        <a:rPr lang="es-ES" dirty="0" err="1" smtClean="0"/>
                        <a:t>Betacaroteno</a:t>
                      </a:r>
                      <a:endParaRPr lang="es-ES" dirty="0"/>
                    </a:p>
                  </a:txBody>
                  <a:tcPr/>
                </a:tc>
              </a:tr>
              <a:tr h="370840">
                <a:tc>
                  <a:txBody>
                    <a:bodyPr/>
                    <a:lstStyle/>
                    <a:p>
                      <a:r>
                        <a:rPr lang="es-ES" dirty="0" smtClean="0"/>
                        <a:t>Cítricos</a:t>
                      </a:r>
                      <a:endParaRPr lang="es-ES" dirty="0"/>
                    </a:p>
                  </a:txBody>
                  <a:tcPr/>
                </a:tc>
                <a:tc>
                  <a:txBody>
                    <a:bodyPr/>
                    <a:lstStyle/>
                    <a:p>
                      <a:r>
                        <a:rPr lang="es-ES" dirty="0" smtClean="0"/>
                        <a:t>Antocianinas</a:t>
                      </a:r>
                      <a:endParaRPr lang="es-ES" dirty="0"/>
                    </a:p>
                  </a:txBody>
                  <a:tcPr/>
                </a:tc>
              </a:tr>
            </a:tbl>
          </a:graphicData>
        </a:graphic>
      </p:graphicFrame>
    </p:spTree>
    <p:extLst>
      <p:ext uri="{BB962C8B-B14F-4D97-AF65-F5344CB8AC3E}">
        <p14:creationId xmlns:p14="http://schemas.microsoft.com/office/powerpoint/2010/main" val="4689236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260350"/>
            <a:ext cx="7543800" cy="1143000"/>
          </a:xfrm>
        </p:spPr>
        <p:txBody>
          <a:bodyPr>
            <a:normAutofit/>
          </a:bodyPr>
          <a:lstStyle/>
          <a:p>
            <a:pPr eaLnBrk="1" hangingPunct="1"/>
            <a:r>
              <a:rPr lang="es-ES_tradnl" sz="3200" b="1" dirty="0"/>
              <a:t>DEFINICIÓN DE MEJORAMIENTO GENÉTICO</a:t>
            </a:r>
            <a:endParaRPr lang="es-ES_tradnl" sz="3200" dirty="0"/>
          </a:p>
        </p:txBody>
      </p:sp>
      <p:sp>
        <p:nvSpPr>
          <p:cNvPr id="8195" name="Rectangle 3"/>
          <p:cNvSpPr>
            <a:spLocks noGrp="1" noChangeArrowheads="1"/>
          </p:cNvSpPr>
          <p:nvPr>
            <p:ph idx="1"/>
          </p:nvPr>
        </p:nvSpPr>
        <p:spPr>
          <a:xfrm>
            <a:off x="989013" y="1628775"/>
            <a:ext cx="7543800" cy="4968875"/>
          </a:xfrm>
        </p:spPr>
        <p:txBody>
          <a:bodyPr/>
          <a:lstStyle/>
          <a:p>
            <a:pPr marL="0" indent="0" eaLnBrk="1" hangingPunct="1">
              <a:buFontTx/>
              <a:buNone/>
            </a:pPr>
            <a:r>
              <a:rPr lang="es-ES_tradnl" sz="3400" dirty="0"/>
              <a:t>Es la </a:t>
            </a:r>
            <a:r>
              <a:rPr lang="es-ES_tradnl" sz="3400" b="1" dirty="0"/>
              <a:t>aceleración del proceso evolutivo natural de las especies</a:t>
            </a:r>
            <a:r>
              <a:rPr lang="es-ES_tradnl" sz="3400" dirty="0"/>
              <a:t>, para obtener variedades que tengan ventajas para su cultivo o para el uso y consumo del hombre y de los animales, mediante la aplicación de las </a:t>
            </a:r>
            <a:r>
              <a:rPr lang="es-ES_tradnl" sz="3400" b="1" dirty="0"/>
              <a:t>leyes de la genética, de la evolución y de la probabilística</a:t>
            </a:r>
            <a:r>
              <a:rPr lang="es-ES_tradnl" sz="3400" dirty="0"/>
              <a:t>.</a:t>
            </a:r>
          </a:p>
        </p:txBody>
      </p:sp>
    </p:spTree>
    <p:extLst>
      <p:ext uri="{BB962C8B-B14F-4D97-AF65-F5344CB8AC3E}">
        <p14:creationId xmlns:p14="http://schemas.microsoft.com/office/powerpoint/2010/main" val="51075156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b="1" dirty="0" smtClean="0"/>
              <a:t>ALIMENTACIÓN SALUDABLE: UNA ESTRATEGIA MÁS RFENTABLE QUE LA MEDICINA TRADICIONAL</a:t>
            </a:r>
            <a:endParaRPr lang="es-ES" sz="2800" b="1" dirty="0"/>
          </a:p>
        </p:txBody>
      </p:sp>
      <p:sp>
        <p:nvSpPr>
          <p:cNvPr id="3" name="Marcador de contenido 2"/>
          <p:cNvSpPr>
            <a:spLocks noGrp="1"/>
          </p:cNvSpPr>
          <p:nvPr>
            <p:ph idx="1"/>
          </p:nvPr>
        </p:nvSpPr>
        <p:spPr/>
        <p:txBody>
          <a:bodyPr>
            <a:normAutofit fontScale="92500" lnSpcReduction="20000"/>
          </a:bodyPr>
          <a:lstStyle/>
          <a:p>
            <a:r>
              <a:rPr lang="es-ES" dirty="0" smtClean="0"/>
              <a:t>El mejoramiento genético es clave a la hora de mejorar el valor nutritivo de los alimentos</a:t>
            </a:r>
          </a:p>
          <a:p>
            <a:pPr lvl="1"/>
            <a:r>
              <a:rPr lang="es-ES" dirty="0" smtClean="0"/>
              <a:t>En la mayoría de los cultivos, hay diversidad genética suficiente para realizar esta tarea.</a:t>
            </a:r>
          </a:p>
          <a:p>
            <a:pPr lvl="1"/>
            <a:r>
              <a:rPr lang="es-ES" dirty="0" smtClean="0"/>
              <a:t>El mejoramiento genético puede ayudar a aumentar el contenido de vitaminas, minerales, antioxidantes, fibra y aceites saludables presentes en los cultivos.</a:t>
            </a:r>
          </a:p>
          <a:p>
            <a:pPr lvl="1"/>
            <a:r>
              <a:rPr lang="es-ES" dirty="0" smtClean="0"/>
              <a:t>También puede eliminar elementos indeseados, como toxinas, gluten y compuestos </a:t>
            </a:r>
            <a:r>
              <a:rPr lang="es-ES" dirty="0" err="1" smtClean="0"/>
              <a:t>alergenos</a:t>
            </a:r>
            <a:r>
              <a:rPr lang="es-ES" dirty="0" smtClean="0"/>
              <a:t>.</a:t>
            </a:r>
          </a:p>
        </p:txBody>
      </p:sp>
    </p:spTree>
    <p:extLst>
      <p:ext uri="{BB962C8B-B14F-4D97-AF65-F5344CB8AC3E}">
        <p14:creationId xmlns:p14="http://schemas.microsoft.com/office/powerpoint/2010/main" val="42786874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b="1" dirty="0" smtClean="0"/>
              <a:t>QUE PUEDE HACER EL MEJORAMIENTO GENÉTICO PARA AUMENTAR LOS NIVELES DE COMPUESTOS BIOACTIVOS</a:t>
            </a:r>
            <a:endParaRPr lang="es-ES" sz="2400" b="1" dirty="0"/>
          </a:p>
        </p:txBody>
      </p:sp>
      <p:sp>
        <p:nvSpPr>
          <p:cNvPr id="3" name="Marcador de contenido 2"/>
          <p:cNvSpPr>
            <a:spLocks noGrp="1"/>
          </p:cNvSpPr>
          <p:nvPr>
            <p:ph idx="1"/>
          </p:nvPr>
        </p:nvSpPr>
        <p:spPr>
          <a:xfrm>
            <a:off x="914400" y="1752600"/>
            <a:ext cx="7543800" cy="4940300"/>
          </a:xfrm>
        </p:spPr>
        <p:txBody>
          <a:bodyPr>
            <a:normAutofit fontScale="62500" lnSpcReduction="20000"/>
          </a:bodyPr>
          <a:lstStyle/>
          <a:p>
            <a:r>
              <a:rPr lang="es-ES" dirty="0" smtClean="0"/>
              <a:t>El </a:t>
            </a:r>
            <a:r>
              <a:rPr lang="es-ES" dirty="0" err="1" smtClean="0"/>
              <a:t>fitomejoramiento</a:t>
            </a:r>
            <a:r>
              <a:rPr lang="es-ES" dirty="0" smtClean="0"/>
              <a:t> proporciona una estrategia efectiva para aumentar los niveles de compuestos </a:t>
            </a:r>
            <a:r>
              <a:rPr lang="es-ES" dirty="0" err="1" smtClean="0"/>
              <a:t>bioactivos</a:t>
            </a:r>
            <a:r>
              <a:rPr lang="es-ES" dirty="0" smtClean="0"/>
              <a:t> que promueven la salud en la dieta humana.</a:t>
            </a:r>
          </a:p>
          <a:p>
            <a:r>
              <a:rPr lang="es-ES" dirty="0" smtClean="0"/>
              <a:t>Los compuestos </a:t>
            </a:r>
            <a:r>
              <a:rPr lang="es-ES" dirty="0" err="1" smtClean="0"/>
              <a:t>bioactivos</a:t>
            </a:r>
            <a:r>
              <a:rPr lang="es-ES" dirty="0" smtClean="0"/>
              <a:t> en frutas y hortalizas varían significativamente tanto en tipo como en concentración entre especies y cultivares.</a:t>
            </a:r>
          </a:p>
          <a:p>
            <a:r>
              <a:rPr lang="es-ES" dirty="0" smtClean="0"/>
              <a:t>Para aumentar los niveles de compuestos </a:t>
            </a:r>
            <a:r>
              <a:rPr lang="es-ES" dirty="0" err="1" smtClean="0"/>
              <a:t>bioactivos</a:t>
            </a:r>
            <a:r>
              <a:rPr lang="es-ES" dirty="0" smtClean="0"/>
              <a:t>, los avances en la reproducción asistida por marcadores han permitido a los </a:t>
            </a:r>
            <a:r>
              <a:rPr lang="es-ES" dirty="0" err="1" smtClean="0"/>
              <a:t>fitomejoradores</a:t>
            </a:r>
            <a:r>
              <a:rPr lang="es-ES" dirty="0" smtClean="0"/>
              <a:t> seleccionar grandes poblaciones de plantas y seleccionar variedades mejoradas de manera rápida y eficiente.</a:t>
            </a:r>
          </a:p>
          <a:p>
            <a:r>
              <a:rPr lang="es-ES" dirty="0" smtClean="0"/>
              <a:t>Para aumentar los tipos de compuestos, explotar el potencial de las especies nativas, indígenas y silvestres para introducir compuestos </a:t>
            </a:r>
            <a:r>
              <a:rPr lang="es-ES" dirty="0" err="1" smtClean="0"/>
              <a:t>bioactivos</a:t>
            </a:r>
            <a:r>
              <a:rPr lang="es-ES" dirty="0" smtClean="0"/>
              <a:t> únicos podría contribuir a los programas de mejoramiento para aumentar los tipos y niveles de compuestos </a:t>
            </a:r>
            <a:r>
              <a:rPr lang="es-ES" dirty="0" err="1" smtClean="0"/>
              <a:t>bioactivos</a:t>
            </a:r>
            <a:r>
              <a:rPr lang="es-ES" dirty="0" smtClean="0"/>
              <a:t> en cultivares comerciales.</a:t>
            </a:r>
            <a:endParaRPr lang="es-ES" dirty="0"/>
          </a:p>
        </p:txBody>
      </p:sp>
    </p:spTree>
    <p:extLst>
      <p:ext uri="{BB962C8B-B14F-4D97-AF65-F5344CB8AC3E}">
        <p14:creationId xmlns:p14="http://schemas.microsoft.com/office/powerpoint/2010/main" val="3183560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200" b="1" dirty="0" smtClean="0"/>
              <a:t>MEJORAMIENTO GENÉTICO ASOCIADO AL USO DE BACTERIAS</a:t>
            </a:r>
            <a:endParaRPr lang="es-ES" sz="3200" b="1" dirty="0"/>
          </a:p>
        </p:txBody>
      </p:sp>
      <p:sp>
        <p:nvSpPr>
          <p:cNvPr id="3" name="Marcador de contenido 2"/>
          <p:cNvSpPr>
            <a:spLocks noGrp="1"/>
          </p:cNvSpPr>
          <p:nvPr>
            <p:ph idx="1"/>
          </p:nvPr>
        </p:nvSpPr>
        <p:spPr>
          <a:xfrm>
            <a:off x="914400" y="1752600"/>
            <a:ext cx="7543800" cy="4813300"/>
          </a:xfrm>
        </p:spPr>
        <p:txBody>
          <a:bodyPr>
            <a:normAutofit fontScale="70000" lnSpcReduction="20000"/>
          </a:bodyPr>
          <a:lstStyle/>
          <a:p>
            <a:r>
              <a:rPr lang="es-ES" dirty="0" smtClean="0"/>
              <a:t>En todo el mundo, la población humana y animal depende de los cultivos por su valor nutricional, que es necesario para su crecimiento y desarrollo.</a:t>
            </a:r>
          </a:p>
          <a:p>
            <a:r>
              <a:rPr lang="es-ES" dirty="0" smtClean="0"/>
              <a:t>La carga en la producción agrícola está aumentando día a día debido al aumento de la población humana.</a:t>
            </a:r>
          </a:p>
          <a:p>
            <a:r>
              <a:rPr lang="es-ES" dirty="0" smtClean="0"/>
              <a:t>Una de las posibles formas de satisfacer la demanda es aumentar la producción de cultivos en biotecnología microbiana.</a:t>
            </a:r>
          </a:p>
          <a:p>
            <a:r>
              <a:rPr lang="es-ES" dirty="0" smtClean="0"/>
              <a:t>Los sistemas microbianos son la solución para la producción de cultivos a través del enfoque natural sin afectar la fertilidad del suelo.</a:t>
            </a:r>
          </a:p>
          <a:p>
            <a:r>
              <a:rPr lang="es-ES" dirty="0" smtClean="0"/>
              <a:t>Informes recientes sugieren que el consorcio microbiano es mejor para la producción de un mayor rendimiento en las plantas de cultivo.</a:t>
            </a:r>
            <a:endParaRPr lang="es-ES" dirty="0"/>
          </a:p>
        </p:txBody>
      </p:sp>
    </p:spTree>
    <p:extLst>
      <p:ext uri="{BB962C8B-B14F-4D97-AF65-F5344CB8AC3E}">
        <p14:creationId xmlns:p14="http://schemas.microsoft.com/office/powerpoint/2010/main" val="29418348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200" b="1" dirty="0" smtClean="0"/>
              <a:t>CAMBIOS EN LAS TÉCNICAS DE MEJORAMIENTO GENÉTICO</a:t>
            </a:r>
            <a:endParaRPr lang="es-ES" sz="3200" b="1" dirty="0"/>
          </a:p>
        </p:txBody>
      </p:sp>
      <p:sp>
        <p:nvSpPr>
          <p:cNvPr id="3" name="Marcador de contenido 2"/>
          <p:cNvSpPr>
            <a:spLocks noGrp="1"/>
          </p:cNvSpPr>
          <p:nvPr>
            <p:ph idx="1"/>
          </p:nvPr>
        </p:nvSpPr>
        <p:spPr>
          <a:xfrm>
            <a:off x="914400" y="1803400"/>
            <a:ext cx="7543800" cy="4749800"/>
          </a:xfrm>
        </p:spPr>
        <p:txBody>
          <a:bodyPr>
            <a:normAutofit fontScale="85000" lnSpcReduction="10000"/>
          </a:bodyPr>
          <a:lstStyle/>
          <a:p>
            <a:r>
              <a:rPr lang="es-ES" dirty="0" smtClean="0"/>
              <a:t>Aumento en el tamaño de las poblaciones </a:t>
            </a:r>
            <a:r>
              <a:rPr lang="es-ES" dirty="0" err="1" smtClean="0"/>
              <a:t>segregantes</a:t>
            </a:r>
            <a:r>
              <a:rPr lang="es-ES" dirty="0"/>
              <a:t> </a:t>
            </a:r>
            <a:r>
              <a:rPr lang="es-ES" dirty="0" smtClean="0"/>
              <a:t>y uso de métodos de la genética </a:t>
            </a:r>
            <a:r>
              <a:rPr lang="es-ES" dirty="0"/>
              <a:t>cuantitativa animal (</a:t>
            </a:r>
            <a:r>
              <a:rPr lang="es-ES" dirty="0" err="1"/>
              <a:t>Best</a:t>
            </a:r>
            <a:r>
              <a:rPr lang="es-ES" dirty="0"/>
              <a:t> linear </a:t>
            </a:r>
            <a:r>
              <a:rPr lang="es-ES" dirty="0" err="1"/>
              <a:t>unbiased</a:t>
            </a:r>
            <a:r>
              <a:rPr lang="es-ES" dirty="0"/>
              <a:t> </a:t>
            </a:r>
            <a:r>
              <a:rPr lang="es-ES" dirty="0" err="1"/>
              <a:t>prediction</a:t>
            </a:r>
            <a:r>
              <a:rPr lang="es-ES" dirty="0"/>
              <a:t> (BLUP</a:t>
            </a:r>
            <a:r>
              <a:rPr lang="es-ES" dirty="0" smtClean="0"/>
              <a:t>) para la selección fenotípica.</a:t>
            </a:r>
          </a:p>
          <a:p>
            <a:r>
              <a:rPr lang="es-ES" dirty="0" smtClean="0"/>
              <a:t>Métodos más eficientes y precisos de </a:t>
            </a:r>
            <a:r>
              <a:rPr lang="es-ES" dirty="0" err="1" smtClean="0"/>
              <a:t>fenotipado</a:t>
            </a:r>
            <a:r>
              <a:rPr lang="es-ES" dirty="0" smtClean="0"/>
              <a:t>.</a:t>
            </a:r>
          </a:p>
          <a:p>
            <a:r>
              <a:rPr lang="es-ES" dirty="0" smtClean="0"/>
              <a:t>Nuevas técnicas biotecnológicas y moleculares (</a:t>
            </a:r>
            <a:r>
              <a:rPr lang="es-ES" dirty="0" err="1" smtClean="0"/>
              <a:t>Crisper</a:t>
            </a:r>
            <a:r>
              <a:rPr lang="es-ES" dirty="0" smtClean="0"/>
              <a:t>/Cas, selección genómica)</a:t>
            </a:r>
          </a:p>
          <a:p>
            <a:r>
              <a:rPr lang="es-ES" dirty="0" smtClean="0"/>
              <a:t>Desarrollo de la bioinformática (</a:t>
            </a:r>
            <a:r>
              <a:rPr lang="es-ES" dirty="0"/>
              <a:t>m</a:t>
            </a:r>
            <a:r>
              <a:rPr lang="es-ES" dirty="0" smtClean="0"/>
              <a:t>anejo </a:t>
            </a:r>
            <a:r>
              <a:rPr lang="es-ES" dirty="0"/>
              <a:t>de grandes cantidades de </a:t>
            </a:r>
            <a:r>
              <a:rPr lang="es-ES" dirty="0" smtClean="0"/>
              <a:t>datos).</a:t>
            </a:r>
            <a:endParaRPr lang="es-ES" dirty="0"/>
          </a:p>
          <a:p>
            <a:endParaRPr lang="es-ES" dirty="0"/>
          </a:p>
        </p:txBody>
      </p:sp>
    </p:spTree>
    <p:extLst>
      <p:ext uri="{BB962C8B-B14F-4D97-AF65-F5344CB8AC3E}">
        <p14:creationId xmlns:p14="http://schemas.microsoft.com/office/powerpoint/2010/main" val="10139796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914400" y="44450"/>
            <a:ext cx="7543800" cy="1143000"/>
          </a:xfrm>
        </p:spPr>
        <p:txBody>
          <a:bodyPr>
            <a:normAutofit/>
          </a:bodyPr>
          <a:lstStyle/>
          <a:p>
            <a:r>
              <a:rPr lang="es-MX" sz="3200" b="1" dirty="0" smtClean="0"/>
              <a:t>EL USO DE LA </a:t>
            </a:r>
            <a:r>
              <a:rPr lang="es-MX" sz="3200" b="1" dirty="0"/>
              <a:t>BIOTECNOLOGÍA MODERNA</a:t>
            </a:r>
            <a:endParaRPr lang="es-CL" sz="3200" b="1" dirty="0"/>
          </a:p>
        </p:txBody>
      </p:sp>
      <p:sp>
        <p:nvSpPr>
          <p:cNvPr id="160771" name="Rectangle 3"/>
          <p:cNvSpPr>
            <a:spLocks noGrp="1" noChangeArrowheads="1"/>
          </p:cNvSpPr>
          <p:nvPr>
            <p:ph idx="1"/>
          </p:nvPr>
        </p:nvSpPr>
        <p:spPr>
          <a:xfrm>
            <a:off x="914400" y="1196974"/>
            <a:ext cx="7543800" cy="5445125"/>
          </a:xfrm>
        </p:spPr>
        <p:txBody>
          <a:bodyPr>
            <a:normAutofit fontScale="85000" lnSpcReduction="20000"/>
          </a:bodyPr>
          <a:lstStyle/>
          <a:p>
            <a:pPr>
              <a:lnSpc>
                <a:spcPct val="90000"/>
              </a:lnSpc>
            </a:pPr>
            <a:r>
              <a:rPr lang="es-MX" sz="2600" dirty="0"/>
              <a:t>Se rompen los límites para la transferencia de genes (</a:t>
            </a:r>
            <a:r>
              <a:rPr lang="es-MX" sz="2600" dirty="0">
                <a:solidFill>
                  <a:srgbClr val="FFFFFF"/>
                </a:solidFill>
              </a:rPr>
              <a:t>aparece la </a:t>
            </a:r>
            <a:r>
              <a:rPr lang="es-MX" sz="2600" b="1" dirty="0" smtClean="0">
                <a:solidFill>
                  <a:srgbClr val="FFFFFF"/>
                </a:solidFill>
              </a:rPr>
              <a:t>transgenia</a:t>
            </a:r>
            <a:r>
              <a:rPr lang="es-MX" sz="2600" dirty="0" smtClean="0"/>
              <a:t>)</a:t>
            </a:r>
            <a:r>
              <a:rPr lang="es-MX" sz="2600" dirty="0"/>
              <a:t>.</a:t>
            </a:r>
          </a:p>
          <a:p>
            <a:pPr>
              <a:lnSpc>
                <a:spcPct val="90000"/>
              </a:lnSpc>
            </a:pPr>
            <a:r>
              <a:rPr lang="es-MX" sz="2600" dirty="0"/>
              <a:t>Aumenta significativamente la capacidad para hacer el mejoramiento genético más efectivo y eficiente (</a:t>
            </a:r>
            <a:r>
              <a:rPr lang="es-MX" sz="2600" dirty="0">
                <a:solidFill>
                  <a:srgbClr val="FFFFFF"/>
                </a:solidFill>
              </a:rPr>
              <a:t>aparecen los </a:t>
            </a:r>
            <a:r>
              <a:rPr lang="es-MX" sz="2600" b="1" dirty="0">
                <a:solidFill>
                  <a:srgbClr val="FFFFFF"/>
                </a:solidFill>
              </a:rPr>
              <a:t>marcadores moleculares</a:t>
            </a:r>
            <a:r>
              <a:rPr lang="es-MX" sz="2600" dirty="0"/>
              <a:t>).</a:t>
            </a:r>
          </a:p>
          <a:p>
            <a:pPr>
              <a:lnSpc>
                <a:spcPct val="90000"/>
              </a:lnSpc>
            </a:pPr>
            <a:r>
              <a:rPr lang="es-MX" sz="2600" dirty="0"/>
              <a:t>Aumenta la capacidad para identificar genes útiles (</a:t>
            </a:r>
            <a:r>
              <a:rPr lang="es-MX" sz="2600" dirty="0">
                <a:solidFill>
                  <a:srgbClr val="FFFFFF"/>
                </a:solidFill>
              </a:rPr>
              <a:t>aparece la </a:t>
            </a:r>
            <a:r>
              <a:rPr lang="es-MX" sz="2600" b="1" dirty="0">
                <a:solidFill>
                  <a:srgbClr val="FFFFFF"/>
                </a:solidFill>
              </a:rPr>
              <a:t>genómica</a:t>
            </a:r>
            <a:r>
              <a:rPr lang="es-MX" sz="2600" dirty="0"/>
              <a:t>)</a:t>
            </a:r>
            <a:r>
              <a:rPr lang="es-MX" sz="2600" dirty="0" smtClean="0"/>
              <a:t>.</a:t>
            </a:r>
          </a:p>
          <a:p>
            <a:pPr>
              <a:lnSpc>
                <a:spcPct val="90000"/>
              </a:lnSpc>
            </a:pPr>
            <a:r>
              <a:rPr lang="es-MX" sz="2600" dirty="0" smtClean="0"/>
              <a:t>Aumenta la capacidad para hacer </a:t>
            </a:r>
            <a:r>
              <a:rPr lang="es-MX" sz="2600" b="1" dirty="0" smtClean="0"/>
              <a:t>genotipificaci</a:t>
            </a:r>
            <a:r>
              <a:rPr lang="es-MX" sz="2600" b="1" dirty="0" smtClean="0"/>
              <a:t>ón masiva</a:t>
            </a:r>
            <a:r>
              <a:rPr lang="es-MX" sz="2600" dirty="0" smtClean="0"/>
              <a:t> (NGS), lo que posibilita el desarrollo de marcadores moleculares más precisos y útiles.</a:t>
            </a:r>
          </a:p>
          <a:p>
            <a:pPr>
              <a:lnSpc>
                <a:spcPct val="90000"/>
              </a:lnSpc>
            </a:pPr>
            <a:r>
              <a:rPr lang="es-MX" sz="2600" dirty="0" smtClean="0"/>
              <a:t>Aparecen nuevas formas de mutagénesis inducidas que posibilitan la hoy llamada </a:t>
            </a:r>
            <a:r>
              <a:rPr lang="es-MX" sz="2600" b="1" dirty="0" smtClean="0"/>
              <a:t>edición génica</a:t>
            </a:r>
            <a:r>
              <a:rPr lang="es-MX" sz="2600" dirty="0" smtClean="0"/>
              <a:t>, potencialmente libre de los inconvenientés de la transgenia.</a:t>
            </a:r>
          </a:p>
          <a:p>
            <a:pPr>
              <a:lnSpc>
                <a:spcPct val="90000"/>
              </a:lnSpc>
            </a:pPr>
            <a:r>
              <a:rPr lang="es-MX" sz="2600" dirty="0"/>
              <a:t>L</a:t>
            </a:r>
            <a:r>
              <a:rPr lang="es-MX" sz="2600" dirty="0" smtClean="0"/>
              <a:t>a </a:t>
            </a:r>
            <a:r>
              <a:rPr lang="es-MX" sz="2600" b="1" dirty="0" smtClean="0"/>
              <a:t>bioinformática</a:t>
            </a:r>
            <a:r>
              <a:rPr lang="es-MX" sz="2600" dirty="0" smtClean="0"/>
              <a:t> posibilita el manejo de datos masivos, lo que posibilita el uso de la </a:t>
            </a:r>
            <a:r>
              <a:rPr lang="es-MX" sz="2600" b="1" dirty="0" smtClean="0"/>
              <a:t>genética cuantitativa</a:t>
            </a:r>
            <a:r>
              <a:rPr lang="es-MX" sz="2600" dirty="0" smtClean="0"/>
              <a:t>, el </a:t>
            </a:r>
            <a:r>
              <a:rPr lang="es-MX" sz="2600" b="1" dirty="0" smtClean="0"/>
              <a:t>descubrimiento de genes</a:t>
            </a:r>
            <a:r>
              <a:rPr lang="es-MX" sz="2600" dirty="0" smtClean="0"/>
              <a:t>, el </a:t>
            </a:r>
            <a:r>
              <a:rPr lang="es-MX" sz="2600" b="1" dirty="0" smtClean="0"/>
              <a:t>desarrollo de QTL</a:t>
            </a:r>
            <a:r>
              <a:rPr lang="es-MX" sz="2600" dirty="0" smtClean="0"/>
              <a:t> y la </a:t>
            </a:r>
            <a:r>
              <a:rPr lang="es-MX" sz="2600" b="1" dirty="0" smtClean="0"/>
              <a:t>selección genómica</a:t>
            </a:r>
            <a:r>
              <a:rPr lang="es-MX" sz="2600" dirty="0" smtClean="0"/>
              <a:t>. </a:t>
            </a:r>
          </a:p>
          <a:p>
            <a:pPr>
              <a:lnSpc>
                <a:spcPct val="90000"/>
              </a:lnSpc>
            </a:pPr>
            <a:endParaRPr lang="es-MX" sz="2600" dirty="0" smtClean="0"/>
          </a:p>
          <a:p>
            <a:pPr>
              <a:lnSpc>
                <a:spcPct val="90000"/>
              </a:lnSpc>
            </a:pPr>
            <a:endParaRPr lang="es-CL" sz="2600" dirty="0"/>
          </a:p>
        </p:txBody>
      </p:sp>
    </p:spTree>
    <p:extLst>
      <p:ext uri="{BB962C8B-B14F-4D97-AF65-F5344CB8AC3E}">
        <p14:creationId xmlns:p14="http://schemas.microsoft.com/office/powerpoint/2010/main" val="7705151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GENOTIPIFICACI</a:t>
            </a:r>
            <a:r>
              <a:rPr lang="es-ES" sz="3200" b="1" dirty="0" smtClean="0"/>
              <a:t>ÓN Y FENOTIPIFICACIÓN MASIVAS</a:t>
            </a:r>
            <a:endParaRPr lang="es-ES" sz="3200" b="1" dirty="0"/>
          </a:p>
        </p:txBody>
      </p:sp>
      <p:sp>
        <p:nvSpPr>
          <p:cNvPr id="3" name="Marcador de contenido 2"/>
          <p:cNvSpPr>
            <a:spLocks noGrp="1"/>
          </p:cNvSpPr>
          <p:nvPr>
            <p:ph idx="1"/>
          </p:nvPr>
        </p:nvSpPr>
        <p:spPr>
          <a:xfrm>
            <a:off x="914400" y="1752600"/>
            <a:ext cx="7543800" cy="4940300"/>
          </a:xfrm>
        </p:spPr>
        <p:txBody>
          <a:bodyPr>
            <a:normAutofit fontScale="62500" lnSpcReduction="20000"/>
          </a:bodyPr>
          <a:lstStyle/>
          <a:p>
            <a:r>
              <a:rPr lang="es-ES" dirty="0" smtClean="0"/>
              <a:t>El rápido progreso y el aumento de la asequibilidad a nuevas herramientas biotecnológicas para estudiar la genética de las plantas ofrecen oportunidades previamente inaccesibles para el mejoramiento genético en la agricultura:</a:t>
            </a:r>
          </a:p>
          <a:p>
            <a:pPr lvl="1"/>
            <a:r>
              <a:rPr lang="es-ES" dirty="0" smtClean="0"/>
              <a:t>Nuevos métodos, más rápidos, eficientes</a:t>
            </a:r>
            <a:r>
              <a:rPr lang="es-ES" dirty="0"/>
              <a:t> </a:t>
            </a:r>
            <a:r>
              <a:rPr lang="es-ES" dirty="0" smtClean="0"/>
              <a:t>y baratos para el </a:t>
            </a:r>
            <a:r>
              <a:rPr lang="es-ES" dirty="0" err="1" smtClean="0"/>
              <a:t>genotipado</a:t>
            </a:r>
            <a:r>
              <a:rPr lang="es-ES" dirty="0" smtClean="0"/>
              <a:t> de los individuos.</a:t>
            </a:r>
          </a:p>
          <a:p>
            <a:pPr lvl="1"/>
            <a:r>
              <a:rPr lang="es-ES" dirty="0" smtClean="0"/>
              <a:t>Nuevos métodos masivos y más precisos para el </a:t>
            </a:r>
            <a:r>
              <a:rPr lang="es-ES" dirty="0" err="1" smtClean="0"/>
              <a:t>fenotipado</a:t>
            </a:r>
            <a:r>
              <a:rPr lang="es-ES" dirty="0" smtClean="0"/>
              <a:t> de los individuos.</a:t>
            </a:r>
          </a:p>
          <a:p>
            <a:pPr lvl="1"/>
            <a:r>
              <a:rPr lang="es-ES" dirty="0" smtClean="0"/>
              <a:t>La combinación de estas dos tecnologías posibilitan un sistema más preciso, eficiente y </a:t>
            </a:r>
            <a:r>
              <a:rPr lang="es-ES" dirty="0" err="1" smtClean="0"/>
              <a:t>megadiverso</a:t>
            </a:r>
            <a:r>
              <a:rPr lang="es-ES" dirty="0" smtClean="0"/>
              <a:t> para la selección de individuos superiores.</a:t>
            </a:r>
          </a:p>
          <a:p>
            <a:pPr lvl="1"/>
            <a:r>
              <a:rPr lang="es-ES" dirty="0" smtClean="0"/>
              <a:t>Nuevas técnicas para la identificación de genes responsables de las características de interés, acoplando con las nuevas técnicas de edición génica permiten el logro de insospechados resultados en áreas donde el mejoramiento genético convencional no ha podido alcanzar los éxitos esperados (eficiencia fotosintética, uso eficiente del agua, uso eficiente de los fertilizantes, etc.)</a:t>
            </a:r>
          </a:p>
          <a:p>
            <a:pPr lvl="1"/>
            <a:r>
              <a:rPr lang="es-ES" dirty="0" smtClean="0"/>
              <a:t>Nuevas estrategias para ensanchar la base genética de los cultivos tradicionales.</a:t>
            </a:r>
            <a:endParaRPr lang="es-ES" dirty="0"/>
          </a:p>
        </p:txBody>
      </p:sp>
    </p:spTree>
    <p:extLst>
      <p:ext uri="{BB962C8B-B14F-4D97-AF65-F5344CB8AC3E}">
        <p14:creationId xmlns:p14="http://schemas.microsoft.com/office/powerpoint/2010/main" val="21504668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b="1" dirty="0" smtClean="0"/>
              <a:t>MINION ES UNA APARATO TRANSPORTABLE PARA EL SECUENCIAMIENTO DEL ADN Y ARN EN TIEMPO REAL</a:t>
            </a:r>
            <a:endParaRPr lang="es-ES" sz="2800" b="1" dirty="0"/>
          </a:p>
        </p:txBody>
      </p:sp>
      <p:pic>
        <p:nvPicPr>
          <p:cNvPr id="4" name="Imagen 3" descr="Captura de pantalla 2018-12-04 a la(s) 17.21.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4551"/>
            <a:ext cx="4457700" cy="2075348"/>
          </a:xfrm>
          <a:prstGeom prst="rect">
            <a:avLst/>
          </a:prstGeom>
        </p:spPr>
      </p:pic>
      <p:pic>
        <p:nvPicPr>
          <p:cNvPr id="5" name="Imagen 4" descr="Captura de pantalla 2018-12-04 a la(s) 17.24.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545" y="1755497"/>
            <a:ext cx="3620655" cy="4779264"/>
          </a:xfrm>
          <a:prstGeom prst="rect">
            <a:avLst/>
          </a:prstGeom>
        </p:spPr>
      </p:pic>
    </p:spTree>
    <p:extLst>
      <p:ext uri="{BB962C8B-B14F-4D97-AF65-F5344CB8AC3E}">
        <p14:creationId xmlns:p14="http://schemas.microsoft.com/office/powerpoint/2010/main" val="33583054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FENOTIPIFICACI</a:t>
            </a:r>
            <a:r>
              <a:rPr lang="es-ES" sz="3200" b="1" dirty="0" smtClean="0"/>
              <a:t>ÓN MASIVA</a:t>
            </a:r>
            <a:endParaRPr lang="es-ES" sz="3200" b="1" dirty="0"/>
          </a:p>
        </p:txBody>
      </p:sp>
      <p:pic>
        <p:nvPicPr>
          <p:cNvPr id="4" name="Marcador de contenido 3" descr="Captura de pantalla 2018-12-04 a la(s) 17.56.18.png"/>
          <p:cNvPicPr>
            <a:picLocks noGrp="1" noChangeAspect="1"/>
          </p:cNvPicPr>
          <p:nvPr>
            <p:ph idx="1"/>
          </p:nvPr>
        </p:nvPicPr>
        <p:blipFill>
          <a:blip r:embed="rId2">
            <a:extLst>
              <a:ext uri="{28A0092B-C50C-407E-A947-70E740481C1C}">
                <a14:useLocalDpi xmlns:a14="http://schemas.microsoft.com/office/drawing/2010/main" val="0"/>
              </a:ext>
            </a:extLst>
          </a:blip>
          <a:srcRect t="15536" b="15536"/>
          <a:stretch>
            <a:fillRect/>
          </a:stretch>
        </p:blipFill>
        <p:spPr/>
      </p:pic>
    </p:spTree>
    <p:extLst>
      <p:ext uri="{BB962C8B-B14F-4D97-AF65-F5344CB8AC3E}">
        <p14:creationId xmlns:p14="http://schemas.microsoft.com/office/powerpoint/2010/main" val="4784749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AVANCES TECNOLÓGICOS</a:t>
            </a:r>
            <a:br>
              <a:rPr lang="es-ES" sz="3200" b="1" dirty="0" smtClean="0"/>
            </a:br>
            <a:r>
              <a:rPr lang="es-ES" sz="3200" b="1" dirty="0" smtClean="0"/>
              <a:t>RECIENTES (I)</a:t>
            </a:r>
            <a:endParaRPr lang="es-ES" sz="3200" b="1" dirty="0"/>
          </a:p>
        </p:txBody>
      </p:sp>
      <p:sp>
        <p:nvSpPr>
          <p:cNvPr id="3" name="Marcador de contenido 2"/>
          <p:cNvSpPr>
            <a:spLocks noGrp="1"/>
          </p:cNvSpPr>
          <p:nvPr>
            <p:ph idx="1"/>
          </p:nvPr>
        </p:nvSpPr>
        <p:spPr/>
        <p:txBody>
          <a:bodyPr>
            <a:normAutofit fontScale="70000" lnSpcReduction="20000"/>
          </a:bodyPr>
          <a:lstStyle/>
          <a:p>
            <a:r>
              <a:rPr lang="es-ES" b="1" dirty="0"/>
              <a:t>Secuenciación de próxima generación (NGS</a:t>
            </a:r>
            <a:r>
              <a:rPr lang="es-ES" b="1" dirty="0" smtClean="0"/>
              <a:t>)</a:t>
            </a:r>
            <a:r>
              <a:rPr lang="es-ES" dirty="0" smtClean="0"/>
              <a:t>:</a:t>
            </a:r>
          </a:p>
          <a:p>
            <a:pPr lvl="1"/>
            <a:r>
              <a:rPr lang="es-ES" dirty="0"/>
              <a:t>E</a:t>
            </a:r>
            <a:r>
              <a:rPr lang="es-ES" dirty="0" smtClean="0"/>
              <a:t>s la  </a:t>
            </a:r>
            <a:r>
              <a:rPr lang="es-ES" dirty="0"/>
              <a:t>secuenciación masiva </a:t>
            </a:r>
            <a:r>
              <a:rPr lang="es-ES" dirty="0" smtClean="0"/>
              <a:t>que permite secuenciar </a:t>
            </a:r>
            <a:r>
              <a:rPr lang="es-ES" dirty="0"/>
              <a:t>un genoma humano completo en un solo </a:t>
            </a:r>
            <a:r>
              <a:rPr lang="es-ES" dirty="0" smtClean="0"/>
              <a:t>día.</a:t>
            </a:r>
          </a:p>
          <a:p>
            <a:pPr lvl="1"/>
            <a:r>
              <a:rPr lang="es-ES" dirty="0" smtClean="0"/>
              <a:t>En </a:t>
            </a:r>
            <a:r>
              <a:rPr lang="es-ES" dirty="0"/>
              <a:t>contraste, la tecnología de secuenciación anterior de </a:t>
            </a:r>
            <a:r>
              <a:rPr lang="es-ES" dirty="0" err="1"/>
              <a:t>Sanger</a:t>
            </a:r>
            <a:r>
              <a:rPr lang="es-ES" dirty="0"/>
              <a:t>, utilizada para descifrar el genoma humano, requirió más de una década para entregar el borrador </a:t>
            </a:r>
            <a:r>
              <a:rPr lang="es-ES" dirty="0" smtClean="0"/>
              <a:t>final.</a:t>
            </a:r>
          </a:p>
          <a:p>
            <a:pPr lvl="1"/>
            <a:r>
              <a:rPr lang="es-ES" dirty="0" smtClean="0"/>
              <a:t>Como </a:t>
            </a:r>
            <a:r>
              <a:rPr lang="es-ES" dirty="0"/>
              <a:t>resultado, los enfoques genómicos como los estudios de asociación, </a:t>
            </a:r>
            <a:r>
              <a:rPr lang="es-ES" dirty="0" smtClean="0"/>
              <a:t>el análisis de QTL</a:t>
            </a:r>
            <a:r>
              <a:rPr lang="es-ES" dirty="0"/>
              <a:t>, </a:t>
            </a:r>
            <a:r>
              <a:rPr lang="es-ES" dirty="0" smtClean="0"/>
              <a:t>la genómica </a:t>
            </a:r>
            <a:r>
              <a:rPr lang="es-ES" dirty="0"/>
              <a:t>comparativa y funcional, </a:t>
            </a:r>
            <a:r>
              <a:rPr lang="es-ES" dirty="0" err="1"/>
              <a:t>transcriptómica</a:t>
            </a:r>
            <a:r>
              <a:rPr lang="es-ES" dirty="0"/>
              <a:t>, </a:t>
            </a:r>
            <a:r>
              <a:rPr lang="es-ES" dirty="0" err="1"/>
              <a:t>proteómica</a:t>
            </a:r>
            <a:r>
              <a:rPr lang="es-ES" dirty="0"/>
              <a:t>, </a:t>
            </a:r>
            <a:r>
              <a:rPr lang="es-ES" dirty="0" err="1"/>
              <a:t>metabolómica</a:t>
            </a:r>
            <a:r>
              <a:rPr lang="es-ES" dirty="0"/>
              <a:t>, </a:t>
            </a:r>
            <a:r>
              <a:rPr lang="es-ES" dirty="0" smtClean="0"/>
              <a:t>etc., brindaron </a:t>
            </a:r>
            <a:r>
              <a:rPr lang="es-ES" dirty="0"/>
              <a:t>oportunidades sin precedentes para examinar la variación genética y extraer alelos útiles d</a:t>
            </a:r>
            <a:r>
              <a:rPr lang="es-ES" dirty="0" smtClean="0"/>
              <a:t>el </a:t>
            </a:r>
            <a:r>
              <a:rPr lang="es-ES" dirty="0"/>
              <a:t>genoma.</a:t>
            </a:r>
          </a:p>
          <a:p>
            <a:pPr lvl="1"/>
            <a:endParaRPr lang="es-ES" dirty="0"/>
          </a:p>
        </p:txBody>
      </p:sp>
    </p:spTree>
    <p:extLst>
      <p:ext uri="{BB962C8B-B14F-4D97-AF65-F5344CB8AC3E}">
        <p14:creationId xmlns:p14="http://schemas.microsoft.com/office/powerpoint/2010/main" val="33605050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AVANCES TECNOLÓGICOS</a:t>
            </a:r>
            <a:br>
              <a:rPr lang="es-ES" sz="3200" b="1" dirty="0" smtClean="0"/>
            </a:br>
            <a:r>
              <a:rPr lang="es-ES" sz="3200" b="1" dirty="0" smtClean="0"/>
              <a:t>RECIENTES (II)</a:t>
            </a:r>
            <a:endParaRPr lang="es-ES" sz="3200" b="1" dirty="0"/>
          </a:p>
        </p:txBody>
      </p:sp>
      <p:sp>
        <p:nvSpPr>
          <p:cNvPr id="3" name="Marcador de contenido 2"/>
          <p:cNvSpPr>
            <a:spLocks noGrp="1"/>
          </p:cNvSpPr>
          <p:nvPr>
            <p:ph idx="1"/>
          </p:nvPr>
        </p:nvSpPr>
        <p:spPr>
          <a:xfrm>
            <a:off x="914400" y="2286000"/>
            <a:ext cx="7543800" cy="4381500"/>
          </a:xfrm>
        </p:spPr>
        <p:txBody>
          <a:bodyPr>
            <a:normAutofit fontScale="85000" lnSpcReduction="20000"/>
          </a:bodyPr>
          <a:lstStyle/>
          <a:p>
            <a:r>
              <a:rPr lang="es-ES" dirty="0" smtClean="0"/>
              <a:t>Si bien estos conjuntos de datos son muy útiles para comprender la dinámica y la arquitectura del genoma, lo que esta pendiente es traducir la información del genoma para desarrollar productos, es decir, crear líneas superiores para las características de interés.</a:t>
            </a:r>
          </a:p>
          <a:p>
            <a:r>
              <a:rPr lang="es-ES" dirty="0" smtClean="0"/>
              <a:t>A este enfoque se le ha llamado “genómica </a:t>
            </a:r>
            <a:r>
              <a:rPr lang="es-ES" dirty="0" err="1" smtClean="0"/>
              <a:t>traslacional</a:t>
            </a:r>
            <a:r>
              <a:rPr lang="es-ES" dirty="0" smtClean="0"/>
              <a:t> en la agricultura” (TGA) y ha sido muy exitoso en los principales cultivos, sin embrago estos desarrollos no han llegado al resto de las especies de cultivo o a nuevas especies aún no domesticadas.</a:t>
            </a:r>
            <a:endParaRPr lang="es-ES" dirty="0"/>
          </a:p>
        </p:txBody>
      </p:sp>
    </p:spTree>
    <p:extLst>
      <p:ext uri="{BB962C8B-B14F-4D97-AF65-F5344CB8AC3E}">
        <p14:creationId xmlns:p14="http://schemas.microsoft.com/office/powerpoint/2010/main" val="32813352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7638"/>
            <a:ext cx="8229600" cy="1143000"/>
          </a:xfrm>
        </p:spPr>
        <p:txBody>
          <a:bodyPr>
            <a:normAutofit/>
          </a:bodyPr>
          <a:lstStyle/>
          <a:p>
            <a:r>
              <a:rPr lang="es-ES" sz="3200" b="1" dirty="0" smtClean="0"/>
              <a:t>DEFINICI</a:t>
            </a:r>
            <a:r>
              <a:rPr lang="es-ES" sz="3200" b="1" dirty="0" smtClean="0"/>
              <a:t>ÓN DE </a:t>
            </a:r>
            <a:r>
              <a:rPr lang="es-ES" sz="3200" b="1" dirty="0" smtClean="0"/>
              <a:t>AGRICULTURA </a:t>
            </a:r>
            <a:r>
              <a:rPr lang="es-ES" sz="3200" b="1" dirty="0" smtClean="0"/>
              <a:t>INTENSIVA</a:t>
            </a:r>
            <a:endParaRPr lang="es-ES" sz="3200" b="1" dirty="0"/>
          </a:p>
        </p:txBody>
      </p:sp>
      <p:sp>
        <p:nvSpPr>
          <p:cNvPr id="3" name="Marcador de contenido 2"/>
          <p:cNvSpPr>
            <a:spLocks noGrp="1"/>
          </p:cNvSpPr>
          <p:nvPr>
            <p:ph idx="1"/>
          </p:nvPr>
        </p:nvSpPr>
        <p:spPr>
          <a:xfrm>
            <a:off x="457200" y="1291167"/>
            <a:ext cx="8229600" cy="5147733"/>
          </a:xfrm>
        </p:spPr>
        <p:txBody>
          <a:bodyPr>
            <a:noAutofit/>
          </a:bodyPr>
          <a:lstStyle/>
          <a:p>
            <a:r>
              <a:rPr lang="es-ES" sz="1800" dirty="0"/>
              <a:t>E</a:t>
            </a:r>
            <a:r>
              <a:rPr lang="es-ES" sz="1800" dirty="0" smtClean="0"/>
              <a:t>s aquella que, generando altos rendimientos por unidad de superficie, requiere de altos niveles de insumos:</a:t>
            </a:r>
          </a:p>
          <a:p>
            <a:pPr lvl="1"/>
            <a:r>
              <a:rPr lang="es-ES" sz="1800" dirty="0"/>
              <a:t>Mano de obra</a:t>
            </a:r>
          </a:p>
          <a:p>
            <a:pPr lvl="1"/>
            <a:r>
              <a:rPr lang="es-ES" sz="1800" dirty="0" smtClean="0"/>
              <a:t>Capital</a:t>
            </a:r>
          </a:p>
          <a:p>
            <a:pPr lvl="1"/>
            <a:r>
              <a:rPr lang="es-ES" sz="1800" dirty="0" smtClean="0"/>
              <a:t>Agua</a:t>
            </a:r>
            <a:endParaRPr lang="es-ES" sz="1800" dirty="0"/>
          </a:p>
          <a:p>
            <a:pPr lvl="1"/>
            <a:r>
              <a:rPr lang="es-ES" sz="1800" dirty="0" smtClean="0"/>
              <a:t>Fertilizantes</a:t>
            </a:r>
            <a:endParaRPr lang="es-ES" sz="1800" dirty="0"/>
          </a:p>
          <a:p>
            <a:pPr lvl="1"/>
            <a:r>
              <a:rPr lang="es-ES" sz="1800" dirty="0" smtClean="0"/>
              <a:t>Pesticidas (Insecticidas, fungicidas, herbicidas)</a:t>
            </a:r>
          </a:p>
          <a:p>
            <a:r>
              <a:rPr lang="es-ES" sz="1800" dirty="0" smtClean="0"/>
              <a:t>En contraste con la </a:t>
            </a:r>
            <a:r>
              <a:rPr lang="es-ES" sz="1800" b="1" dirty="0" smtClean="0"/>
              <a:t>agricultura tradicional</a:t>
            </a:r>
            <a:r>
              <a:rPr lang="es-ES" sz="1800" dirty="0" smtClean="0"/>
              <a:t>, </a:t>
            </a:r>
            <a:r>
              <a:rPr lang="es-ES" sz="1800" dirty="0"/>
              <a:t>en la cual los insumos por unidad de </a:t>
            </a:r>
            <a:r>
              <a:rPr lang="es-ES" sz="1800" dirty="0" smtClean="0"/>
              <a:t>superficie son </a:t>
            </a:r>
            <a:r>
              <a:rPr lang="es-ES" sz="1800" dirty="0"/>
              <a:t>más </a:t>
            </a:r>
            <a:r>
              <a:rPr lang="es-ES" sz="1800" dirty="0" smtClean="0"/>
              <a:t>bajos.</a:t>
            </a:r>
          </a:p>
          <a:p>
            <a:r>
              <a:rPr lang="es-ES" sz="1800" dirty="0" smtClean="0"/>
              <a:t>El </a:t>
            </a:r>
            <a:r>
              <a:rPr lang="es-ES" sz="1800" dirty="0"/>
              <a:t>término "</a:t>
            </a:r>
            <a:r>
              <a:rPr lang="es-ES" sz="1800" b="1" dirty="0"/>
              <a:t>intensivo</a:t>
            </a:r>
            <a:r>
              <a:rPr lang="es-ES" sz="1800" dirty="0"/>
              <a:t>" </a:t>
            </a:r>
            <a:r>
              <a:rPr lang="es-ES" sz="1800" dirty="0" smtClean="0"/>
              <a:t>también se aplica a los métodos </a:t>
            </a:r>
            <a:r>
              <a:rPr lang="es-ES" sz="1800" dirty="0"/>
              <a:t>de </a:t>
            </a:r>
            <a:r>
              <a:rPr lang="es-ES" sz="1800" dirty="0" smtClean="0"/>
              <a:t>cultivo:</a:t>
            </a:r>
          </a:p>
          <a:p>
            <a:pPr lvl="1"/>
            <a:r>
              <a:rPr lang="es-ES" sz="1800" dirty="0" smtClean="0"/>
              <a:t>Plantaciones en alta densidad.</a:t>
            </a:r>
          </a:p>
          <a:p>
            <a:pPr lvl="1"/>
            <a:r>
              <a:rPr lang="es-ES" sz="1800" dirty="0" smtClean="0"/>
              <a:t>Plantaciones bajo invernadero.</a:t>
            </a:r>
          </a:p>
          <a:p>
            <a:pPr lvl="1"/>
            <a:r>
              <a:rPr lang="es-ES" sz="1800" dirty="0" smtClean="0"/>
              <a:t>Plantaciones bajo cubiertas protectoras.</a:t>
            </a:r>
          </a:p>
          <a:p>
            <a:pPr lvl="1"/>
            <a:r>
              <a:rPr lang="es-ES" sz="1800" dirty="0" smtClean="0"/>
              <a:t>Etc.</a:t>
            </a:r>
            <a:endParaRPr lang="es-ES" sz="1800" dirty="0"/>
          </a:p>
        </p:txBody>
      </p:sp>
    </p:spTree>
    <p:extLst>
      <p:ext uri="{BB962C8B-B14F-4D97-AF65-F5344CB8AC3E}">
        <p14:creationId xmlns:p14="http://schemas.microsoft.com/office/powerpoint/2010/main" val="35133381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INGENIERÍA DEL GENOMA</a:t>
            </a:r>
            <a:endParaRPr lang="es-ES" sz="3200" b="1" dirty="0"/>
          </a:p>
        </p:txBody>
      </p:sp>
      <p:sp>
        <p:nvSpPr>
          <p:cNvPr id="3" name="Marcador de contenido 2"/>
          <p:cNvSpPr>
            <a:spLocks noGrp="1"/>
          </p:cNvSpPr>
          <p:nvPr>
            <p:ph idx="1"/>
          </p:nvPr>
        </p:nvSpPr>
        <p:spPr>
          <a:xfrm>
            <a:off x="914400" y="1549400"/>
            <a:ext cx="7543800" cy="5130800"/>
          </a:xfrm>
        </p:spPr>
        <p:txBody>
          <a:bodyPr>
            <a:normAutofit fontScale="70000" lnSpcReduction="20000"/>
          </a:bodyPr>
          <a:lstStyle/>
          <a:p>
            <a:r>
              <a:rPr lang="es-ES" dirty="0" smtClean="0"/>
              <a:t>Aunque el sistema CRISPR / Cas se introdujo por primera vez hace unos cinco años, se convirtió casi instantáneamente en la herramienta más eficiente y ampliamente utilizada para la ingeniería del genoma.</a:t>
            </a:r>
          </a:p>
          <a:p>
            <a:r>
              <a:rPr lang="es-ES" dirty="0" smtClean="0"/>
              <a:t>En plantas, los esfuerzos se centraron en obtener cambios hereditarios en la mayoría de las especies de cultivos transformables mediante la inducción de mutaciones en marcos de lectura abiertos de interés, a través de la unión final no homóloga.</a:t>
            </a:r>
          </a:p>
          <a:p>
            <a:r>
              <a:rPr lang="es-ES" dirty="0" smtClean="0"/>
              <a:t>Ahora es importante dar los siguientes pasos y desarrollar aún más la tecnología para alcanzar su máximo potencial. Para la reproducción, además de mejorar la selección de genes por recombinación homóloga y evitar los efectos fuera del objetivo, será deseable aplicar el sistema para la mutación de elementos reguladores y para reordenamientos genómicos más complejos.</a:t>
            </a:r>
            <a:endParaRPr lang="es-ES" dirty="0"/>
          </a:p>
        </p:txBody>
      </p:sp>
    </p:spTree>
    <p:extLst>
      <p:ext uri="{BB962C8B-B14F-4D97-AF65-F5344CB8AC3E}">
        <p14:creationId xmlns:p14="http://schemas.microsoft.com/office/powerpoint/2010/main" val="179739667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SELECCIÓN GENÓMICA</a:t>
            </a:r>
            <a:endParaRPr lang="es-ES" sz="3200" b="1" dirty="0"/>
          </a:p>
        </p:txBody>
      </p:sp>
      <p:sp>
        <p:nvSpPr>
          <p:cNvPr id="3" name="Marcador de contenido 2"/>
          <p:cNvSpPr>
            <a:spLocks noGrp="1"/>
          </p:cNvSpPr>
          <p:nvPr>
            <p:ph idx="1"/>
          </p:nvPr>
        </p:nvSpPr>
        <p:spPr>
          <a:xfrm>
            <a:off x="914400" y="1562100"/>
            <a:ext cx="7543800" cy="5105400"/>
          </a:xfrm>
        </p:spPr>
        <p:txBody>
          <a:bodyPr>
            <a:normAutofit fontScale="92500" lnSpcReduction="10000"/>
          </a:bodyPr>
          <a:lstStyle/>
          <a:p>
            <a:r>
              <a:rPr lang="es-ES" dirty="0"/>
              <a:t>La selección genómica es una forma de selección asistida por marcadores </a:t>
            </a:r>
            <a:r>
              <a:rPr lang="es-ES" dirty="0" smtClean="0"/>
              <a:t>en </a:t>
            </a:r>
            <a:r>
              <a:rPr lang="es-ES" dirty="0"/>
              <a:t>la que se utilizan marcadores genéticos que cubren todo el genoma, de modo que todos los </a:t>
            </a:r>
            <a:r>
              <a:rPr lang="es-ES" dirty="0" err="1"/>
              <a:t>loci</a:t>
            </a:r>
            <a:r>
              <a:rPr lang="es-ES" dirty="0"/>
              <a:t> de </a:t>
            </a:r>
            <a:r>
              <a:rPr lang="es-ES" dirty="0" smtClean="0"/>
              <a:t>los caracteres cuantitativos </a:t>
            </a:r>
            <a:r>
              <a:rPr lang="es-ES" dirty="0"/>
              <a:t>(QTL) están en desequilibrio de </a:t>
            </a:r>
            <a:r>
              <a:rPr lang="es-ES" dirty="0" smtClean="0"/>
              <a:t>ligamiento con </a:t>
            </a:r>
            <a:r>
              <a:rPr lang="es-ES" dirty="0"/>
              <a:t>al menos un </a:t>
            </a:r>
            <a:r>
              <a:rPr lang="es-ES" dirty="0" smtClean="0"/>
              <a:t>marcador.</a:t>
            </a:r>
          </a:p>
          <a:p>
            <a:r>
              <a:rPr lang="es-ES" dirty="0" smtClean="0"/>
              <a:t>Este </a:t>
            </a:r>
            <a:r>
              <a:rPr lang="es-ES" dirty="0"/>
              <a:t>enfoque </a:t>
            </a:r>
            <a:r>
              <a:rPr lang="es-ES" dirty="0" smtClean="0"/>
              <a:t>es posible gracias </a:t>
            </a:r>
            <a:r>
              <a:rPr lang="es-ES" dirty="0"/>
              <a:t>a la gran cantidad de polimorfismos de nucleótido único (SNP) descubiertos </a:t>
            </a:r>
            <a:r>
              <a:rPr lang="es-ES" dirty="0" smtClean="0"/>
              <a:t>mediante la </a:t>
            </a:r>
            <a:r>
              <a:rPr lang="es-ES" dirty="0"/>
              <a:t>secuenciación </a:t>
            </a:r>
            <a:r>
              <a:rPr lang="es-ES" dirty="0" smtClean="0"/>
              <a:t>de un </a:t>
            </a:r>
            <a:r>
              <a:rPr lang="es-ES" dirty="0"/>
              <a:t>genoma </a:t>
            </a:r>
            <a:r>
              <a:rPr lang="es-ES" dirty="0" smtClean="0"/>
              <a:t>utilizando NGS.</a:t>
            </a:r>
            <a:endParaRPr lang="es-ES" dirty="0"/>
          </a:p>
        </p:txBody>
      </p:sp>
    </p:spTree>
    <p:extLst>
      <p:ext uri="{BB962C8B-B14F-4D97-AF65-F5344CB8AC3E}">
        <p14:creationId xmlns:p14="http://schemas.microsoft.com/office/powerpoint/2010/main" val="204560769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533400" y="1219200"/>
            <a:ext cx="3962400" cy="1143000"/>
          </a:xfrm>
        </p:spPr>
        <p:txBody>
          <a:bodyPr>
            <a:normAutofit fontScale="90000"/>
          </a:bodyPr>
          <a:lstStyle/>
          <a:p>
            <a:pPr algn="ctr"/>
            <a:r>
              <a:rPr lang="es-ES_tradnl" sz="9600" dirty="0"/>
              <a:t>FIN</a:t>
            </a:r>
            <a:endParaRPr lang="es-ES" sz="9600" dirty="0"/>
          </a:p>
        </p:txBody>
      </p:sp>
      <p:sp>
        <p:nvSpPr>
          <p:cNvPr id="184323" name="Rectangle 3"/>
          <p:cNvSpPr>
            <a:spLocks noGrp="1" noChangeArrowheads="1"/>
          </p:cNvSpPr>
          <p:nvPr>
            <p:ph type="subTitle" idx="1"/>
          </p:nvPr>
        </p:nvSpPr>
        <p:spPr>
          <a:xfrm>
            <a:off x="381000" y="4648200"/>
            <a:ext cx="4471987" cy="1752600"/>
          </a:xfrm>
        </p:spPr>
        <p:txBody>
          <a:bodyPr/>
          <a:lstStyle/>
          <a:p>
            <a:pPr algn="ctr"/>
            <a:r>
              <a:rPr lang="es-ES_tradnl" dirty="0"/>
              <a:t>¡Muchas Gracias!</a:t>
            </a:r>
            <a:endParaRPr lang="es-ES" dirty="0"/>
          </a:p>
        </p:txBody>
      </p:sp>
      <p:pic>
        <p:nvPicPr>
          <p:cNvPr id="4" name="Picture 2" descr="John Deere wheat mass harvest"/>
          <p:cNvPicPr>
            <a:picLocks noChangeAspect="1" noChangeArrowheads="1"/>
          </p:cNvPicPr>
          <p:nvPr/>
        </p:nvPicPr>
        <p:blipFill>
          <a:blip r:embed="rId2"/>
          <a:srcRect/>
          <a:stretch>
            <a:fillRect/>
          </a:stretch>
        </p:blipFill>
        <p:spPr bwMode="auto">
          <a:xfrm>
            <a:off x="4572000" y="0"/>
            <a:ext cx="4572000" cy="6858000"/>
          </a:xfrm>
          <a:prstGeom prst="rect">
            <a:avLst/>
          </a:prstGeom>
          <a:noFill/>
        </p:spPr>
      </p:pic>
    </p:spTree>
    <p:extLst>
      <p:ext uri="{BB962C8B-B14F-4D97-AF65-F5344CB8AC3E}">
        <p14:creationId xmlns:p14="http://schemas.microsoft.com/office/powerpoint/2010/main" val="41135183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DEFINICI</a:t>
            </a:r>
            <a:r>
              <a:rPr lang="es-ES" sz="3200" b="1" dirty="0" smtClean="0"/>
              <a:t>ÓN DE </a:t>
            </a:r>
            <a:r>
              <a:rPr lang="es-ES" sz="3200" b="1" dirty="0" smtClean="0"/>
              <a:t>AGRICULTURA </a:t>
            </a:r>
            <a:r>
              <a:rPr lang="es-ES" sz="3200" b="1" dirty="0" smtClean="0"/>
              <a:t>SOSTENIBLE</a:t>
            </a:r>
            <a:endParaRPr lang="es-ES" sz="3200" b="1" dirty="0"/>
          </a:p>
        </p:txBody>
      </p:sp>
      <p:sp>
        <p:nvSpPr>
          <p:cNvPr id="3" name="Marcador de contenido 2"/>
          <p:cNvSpPr>
            <a:spLocks noGrp="1"/>
          </p:cNvSpPr>
          <p:nvPr>
            <p:ph idx="1"/>
          </p:nvPr>
        </p:nvSpPr>
        <p:spPr/>
        <p:txBody>
          <a:bodyPr>
            <a:normAutofit fontScale="85000" lnSpcReduction="20000"/>
          </a:bodyPr>
          <a:lstStyle/>
          <a:p>
            <a:pPr marL="177800" lvl="1" indent="-177800">
              <a:buFont typeface="Arial"/>
              <a:buChar char="•"/>
            </a:pPr>
            <a:r>
              <a:rPr lang="es-ES" dirty="0" smtClean="0"/>
              <a:t>Es aquella que utiliza prácticas que satisfacen las necesidades actuales y futuras de la sociedad en cuanto a la producción de alimentos y fibra, de servicios </a:t>
            </a:r>
            <a:r>
              <a:rPr lang="es-ES" dirty="0" err="1" smtClean="0"/>
              <a:t>ecosistémicos</a:t>
            </a:r>
            <a:r>
              <a:rPr lang="es-ES" dirty="0"/>
              <a:t> (la contribución directa e indirecta de los ecosistemas al bienestar </a:t>
            </a:r>
            <a:r>
              <a:rPr lang="es-ES" dirty="0" smtClean="0"/>
              <a:t>humano) y de vidas sanas.</a:t>
            </a:r>
          </a:p>
          <a:p>
            <a:pPr marL="177800" lvl="1" indent="-177800">
              <a:buFont typeface="Arial"/>
              <a:buChar char="•"/>
            </a:pPr>
            <a:r>
              <a:rPr lang="es-ES" dirty="0" smtClean="0"/>
              <a:t>Lo anterior en un marco que maximice el beneficio neto para la sociedad cuando se consideran todos los costos.</a:t>
            </a:r>
          </a:p>
          <a:p>
            <a:pPr marL="177800" lvl="1" indent="-177800">
              <a:buFont typeface="Arial"/>
              <a:buChar char="•"/>
            </a:pPr>
            <a:r>
              <a:rPr lang="es-ES" dirty="0" smtClean="0"/>
              <a:t>Para lo anterior, se debe llevar una contabilidad completa de los costos y de los beneficios de las prácticas agrícolas alternativas, y dicha contabilidad debe convertirse en la base de la política, la ética y la acción.</a:t>
            </a:r>
          </a:p>
        </p:txBody>
      </p:sp>
    </p:spTree>
    <p:extLst>
      <p:ext uri="{BB962C8B-B14F-4D97-AF65-F5344CB8AC3E}">
        <p14:creationId xmlns:p14="http://schemas.microsoft.com/office/powerpoint/2010/main" val="11932352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DEFINICI</a:t>
            </a:r>
            <a:r>
              <a:rPr lang="es-ES" sz="3200" b="1" dirty="0" smtClean="0"/>
              <a:t>ÓN DE </a:t>
            </a:r>
            <a:r>
              <a:rPr lang="es-ES" sz="3200" b="1" dirty="0" smtClean="0"/>
              <a:t>ALIMENTOS </a:t>
            </a:r>
            <a:r>
              <a:rPr lang="es-ES" sz="3200" b="1" dirty="0" smtClean="0"/>
              <a:t>SALUDABLES</a:t>
            </a:r>
            <a:endParaRPr lang="es-ES" sz="3200" b="1" dirty="0"/>
          </a:p>
        </p:txBody>
      </p:sp>
      <p:sp>
        <p:nvSpPr>
          <p:cNvPr id="3" name="Marcador de contenido 2"/>
          <p:cNvSpPr>
            <a:spLocks noGrp="1"/>
          </p:cNvSpPr>
          <p:nvPr>
            <p:ph idx="1"/>
          </p:nvPr>
        </p:nvSpPr>
        <p:spPr/>
        <p:txBody>
          <a:bodyPr>
            <a:normAutofit fontScale="70000" lnSpcReduction="20000"/>
          </a:bodyPr>
          <a:lstStyle/>
          <a:p>
            <a:pPr marL="342900" lvl="1" indent="-342900">
              <a:buFont typeface="Arial"/>
              <a:buChar char="•"/>
            </a:pPr>
            <a:r>
              <a:rPr lang="es-ES" sz="2900" dirty="0"/>
              <a:t>Aquellos que contribuyen a mejorar la </a:t>
            </a:r>
            <a:r>
              <a:rPr lang="es-ES" sz="2900" dirty="0" smtClean="0"/>
              <a:t>salud </a:t>
            </a:r>
            <a:r>
              <a:rPr lang="es-ES" sz="2900" dirty="0"/>
              <a:t>a través de una mejor </a:t>
            </a:r>
            <a:r>
              <a:rPr lang="es-ES" sz="2900" dirty="0" smtClean="0"/>
              <a:t>alimentación y nutrición.</a:t>
            </a:r>
          </a:p>
          <a:p>
            <a:r>
              <a:rPr lang="es-ES" sz="2900" dirty="0" smtClean="0"/>
              <a:t>Una </a:t>
            </a:r>
            <a:r>
              <a:rPr lang="es-ES" sz="2900" dirty="0"/>
              <a:t>buena alimentación es la clave para lograr una mejor salud para la </a:t>
            </a:r>
            <a:r>
              <a:rPr lang="es-ES" sz="2900" dirty="0" smtClean="0"/>
              <a:t>población y </a:t>
            </a:r>
            <a:r>
              <a:rPr lang="es-ES" sz="2900" dirty="0"/>
              <a:t>es una estrategia más rentable que la medicina </a:t>
            </a:r>
            <a:r>
              <a:rPr lang="es-ES" sz="2900" dirty="0" smtClean="0"/>
              <a:t>tradicional.</a:t>
            </a:r>
          </a:p>
          <a:p>
            <a:r>
              <a:rPr lang="es-ES" sz="2900" dirty="0" smtClean="0"/>
              <a:t>Una </a:t>
            </a:r>
            <a:r>
              <a:rPr lang="es-ES" sz="2900" dirty="0"/>
              <a:t>buena salud es clave para el bienestar de la población, la calidad de vida y la economía de los </a:t>
            </a:r>
            <a:r>
              <a:rPr lang="es-ES" sz="2900" dirty="0" smtClean="0"/>
              <a:t>países.</a:t>
            </a:r>
          </a:p>
          <a:p>
            <a:r>
              <a:rPr lang="es-ES" sz="2900" dirty="0" smtClean="0"/>
              <a:t>En </a:t>
            </a:r>
            <a:r>
              <a:rPr lang="es-ES" sz="2900" dirty="0"/>
              <a:t>los países en vías de desarrollo </a:t>
            </a:r>
            <a:r>
              <a:rPr lang="es-ES" sz="2900" dirty="0" smtClean="0"/>
              <a:t>son indispensables en </a:t>
            </a:r>
            <a:r>
              <a:rPr lang="es-ES" sz="2900" dirty="0"/>
              <a:t>la lucha contra la </a:t>
            </a:r>
            <a:r>
              <a:rPr lang="es-ES" sz="2900" dirty="0" smtClean="0"/>
              <a:t>pobreza: </a:t>
            </a:r>
            <a:r>
              <a:rPr lang="es-ES" sz="2900" dirty="0"/>
              <a:t>la desnutrición infantil y más recientemente, contra la obesidad y sus consecuencias</a:t>
            </a:r>
            <a:r>
              <a:rPr lang="es-ES" sz="2900" dirty="0" smtClean="0"/>
              <a:t>.</a:t>
            </a:r>
            <a:endParaRPr lang="es-ES" sz="2900" dirty="0"/>
          </a:p>
        </p:txBody>
      </p:sp>
    </p:spTree>
    <p:extLst>
      <p:ext uri="{BB962C8B-B14F-4D97-AF65-F5344CB8AC3E}">
        <p14:creationId xmlns:p14="http://schemas.microsoft.com/office/powerpoint/2010/main" val="33577072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698501"/>
            <a:ext cx="7772400" cy="4165600"/>
          </a:xfrm>
        </p:spPr>
        <p:txBody>
          <a:bodyPr>
            <a:normAutofit/>
          </a:bodyPr>
          <a:lstStyle/>
          <a:p>
            <a:r>
              <a:rPr lang="es-ES" sz="3200" b="1" dirty="0" smtClean="0"/>
              <a:t>MEJORAMIENTO </a:t>
            </a:r>
            <a:r>
              <a:rPr lang="es-ES" sz="3200" b="1" dirty="0"/>
              <a:t>GENÉTICO </a:t>
            </a:r>
            <a:r>
              <a:rPr lang="es-ES" sz="3200" b="1" dirty="0" smtClean="0"/>
              <a:t>PARA EL DESARROLLO DE UNA AGRICULTURA INTENSIVA </a:t>
            </a:r>
            <a:r>
              <a:rPr lang="es-ES" sz="3200" b="1" dirty="0"/>
              <a:t>Y SOSTENIBLE </a:t>
            </a:r>
            <a:r>
              <a:rPr lang="es-ES" sz="3200" b="1" dirty="0" smtClean="0"/>
              <a:t>DESTINADA A LA </a:t>
            </a:r>
            <a:r>
              <a:rPr lang="es-ES" sz="3200" b="1" dirty="0"/>
              <a:t>PRODUCCIÓN DE ALIMENTOS SALUDABLES</a:t>
            </a:r>
            <a:endParaRPr lang="es-ES" sz="3200" dirty="0"/>
          </a:p>
        </p:txBody>
      </p:sp>
    </p:spTree>
    <p:extLst>
      <p:ext uri="{BB962C8B-B14F-4D97-AF65-F5344CB8AC3E}">
        <p14:creationId xmlns:p14="http://schemas.microsoft.com/office/powerpoint/2010/main" val="38327292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54000"/>
            <a:ext cx="7543800" cy="1143000"/>
          </a:xfrm>
        </p:spPr>
        <p:txBody>
          <a:bodyPr>
            <a:normAutofit/>
          </a:bodyPr>
          <a:lstStyle/>
          <a:p>
            <a:r>
              <a:rPr lang="es-ES" sz="3200" b="1" dirty="0" smtClean="0"/>
              <a:t>LA AGRICULTURA DEL FUTURO (I)</a:t>
            </a:r>
            <a:endParaRPr lang="es-ES" sz="3200" b="1" dirty="0"/>
          </a:p>
        </p:txBody>
      </p:sp>
      <p:sp>
        <p:nvSpPr>
          <p:cNvPr id="3" name="Marcador de contenido 2"/>
          <p:cNvSpPr>
            <a:spLocks noGrp="1"/>
          </p:cNvSpPr>
          <p:nvPr>
            <p:ph idx="1"/>
          </p:nvPr>
        </p:nvSpPr>
        <p:spPr>
          <a:xfrm>
            <a:off x="914400" y="1612900"/>
            <a:ext cx="7543800" cy="5130800"/>
          </a:xfrm>
        </p:spPr>
        <p:txBody>
          <a:bodyPr>
            <a:normAutofit fontScale="62500" lnSpcReduction="20000"/>
          </a:bodyPr>
          <a:lstStyle/>
          <a:p>
            <a:r>
              <a:rPr lang="es-ES" dirty="0" smtClean="0"/>
              <a:t>Los sistemas agrícolas del futuro se construirán sobre bases muy distintas a las actuales, donde el foco esta puesto en la planta.</a:t>
            </a:r>
          </a:p>
          <a:p>
            <a:r>
              <a:rPr lang="es-ES" dirty="0" smtClean="0"/>
              <a:t>A futuro, los sistemas agrícolas funcionarán sobre la base de las capacidades predictivas del funcionamiento del ecosistema agrícola, de manera que será necesario integrar explícitamente el conocimiento genómico y fenotípico de las plantas y de su bioma asociado, de las características medioambientales en que las especies funcionan, de manejo que se le de a los cultivos para minimizar las externalidades negativas del sistema agrícola usado, etc.</a:t>
            </a:r>
            <a:endParaRPr lang="es-ES" dirty="0"/>
          </a:p>
          <a:p>
            <a:r>
              <a:rPr lang="es-ES" dirty="0" smtClean="0"/>
              <a:t>Desde el punto de vista del mejoramiento genético, se requerirá, de una mejor comprensión de la estructura genética de los caracteres que se están mejorando y de las señales ambientales que determinan su expresión (</a:t>
            </a:r>
            <a:r>
              <a:rPr lang="es-ES" dirty="0" err="1" smtClean="0"/>
              <a:t>epigenética</a:t>
            </a:r>
            <a:r>
              <a:rPr lang="es-ES" dirty="0" smtClean="0"/>
              <a:t>), lo que obligará a mejorar la capacidad del </a:t>
            </a:r>
            <a:r>
              <a:rPr lang="es-ES" dirty="0" err="1" smtClean="0"/>
              <a:t>fitomejorardor</a:t>
            </a:r>
            <a:r>
              <a:rPr lang="es-ES" dirty="0" smtClean="0"/>
              <a:t> para utilizar una gama más amplia de metodologías de predicción, basadas en modelos para respaldar la escala cada vez mayor de los programas de mejoramiento.</a:t>
            </a:r>
          </a:p>
        </p:txBody>
      </p:sp>
    </p:spTree>
    <p:extLst>
      <p:ext uri="{BB962C8B-B14F-4D97-AF65-F5344CB8AC3E}">
        <p14:creationId xmlns:p14="http://schemas.microsoft.com/office/powerpoint/2010/main" val="35153610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54000"/>
            <a:ext cx="7543800" cy="1143000"/>
          </a:xfrm>
        </p:spPr>
        <p:txBody>
          <a:bodyPr>
            <a:normAutofit/>
          </a:bodyPr>
          <a:lstStyle/>
          <a:p>
            <a:r>
              <a:rPr lang="es-ES" sz="3200" b="1" dirty="0"/>
              <a:t>LA AGRICULTURA DEL FUTURO (</a:t>
            </a:r>
            <a:r>
              <a:rPr lang="es-ES" sz="3200" b="1" dirty="0" smtClean="0"/>
              <a:t>II)</a:t>
            </a:r>
            <a:endParaRPr lang="es-ES" sz="3200" dirty="0"/>
          </a:p>
        </p:txBody>
      </p:sp>
      <p:sp>
        <p:nvSpPr>
          <p:cNvPr id="3" name="Marcador de contenido 2"/>
          <p:cNvSpPr>
            <a:spLocks noGrp="1"/>
          </p:cNvSpPr>
          <p:nvPr>
            <p:ph idx="1"/>
          </p:nvPr>
        </p:nvSpPr>
        <p:spPr>
          <a:xfrm>
            <a:off x="914400" y="1244600"/>
            <a:ext cx="7543800" cy="5410200"/>
          </a:xfrm>
        </p:spPr>
        <p:txBody>
          <a:bodyPr>
            <a:normAutofit fontScale="77500" lnSpcReduction="20000"/>
          </a:bodyPr>
          <a:lstStyle/>
          <a:p>
            <a:r>
              <a:rPr lang="es-ES" dirty="0"/>
              <a:t>La precisión de estas predicciones, especialmente cuando se enfrentan a rasgos complejos que muestran altos niveles de genotipo por la variabilidad del entorno, dependerá de la integración exitosa de las tecnologías de detección de campo con técnicas avanzadas de análisis y modelado.</a:t>
            </a:r>
          </a:p>
          <a:p>
            <a:r>
              <a:rPr lang="es-ES" dirty="0"/>
              <a:t>Los mismos sistemas analíticos predictivos utilizados para el desarrollo de productos pueden aprovecharse para el apoyo de los productores y las prescripciones agronómicas digitales.</a:t>
            </a:r>
          </a:p>
          <a:p>
            <a:r>
              <a:rPr lang="es-ES" dirty="0"/>
              <a:t>El futuro de la agricultura predictiva requerirá una infraestructura de evaluación de campo adaptativa que debe satisfacer las necesidades de las pruebas de área amplia al tiempo que proporciona el </a:t>
            </a:r>
            <a:r>
              <a:rPr lang="es-ES" dirty="0" err="1"/>
              <a:t>fenotipado</a:t>
            </a:r>
            <a:r>
              <a:rPr lang="es-ES" dirty="0"/>
              <a:t> detallado requerido para la </a:t>
            </a:r>
            <a:r>
              <a:rPr lang="es-ES" dirty="0" err="1"/>
              <a:t>parametrización</a:t>
            </a:r>
            <a:r>
              <a:rPr lang="es-ES" dirty="0"/>
              <a:t> del modelo.</a:t>
            </a:r>
          </a:p>
          <a:p>
            <a:endParaRPr lang="es-ES" dirty="0"/>
          </a:p>
        </p:txBody>
      </p:sp>
    </p:spTree>
    <p:extLst>
      <p:ext uri="{BB962C8B-B14F-4D97-AF65-F5344CB8AC3E}">
        <p14:creationId xmlns:p14="http://schemas.microsoft.com/office/powerpoint/2010/main" val="664795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ntilla verde">
  <a:themeElements>
    <a:clrScheme name="Facilitating A Meeting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Facilitating A Meet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C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CL" sz="1800" b="0" i="0" u="none" strike="noStrike" cap="none" normalizeH="0" baseline="0" smtClean="0">
            <a:ln>
              <a:noFill/>
            </a:ln>
            <a:solidFill>
              <a:schemeClr val="tx1"/>
            </a:solidFill>
            <a:effectLst/>
            <a:latin typeface="Arial" charset="0"/>
          </a:defRPr>
        </a:defPPr>
      </a:lstStyle>
    </a:lnDef>
  </a:objectDefaults>
  <a:extraClrSchemeLst>
    <a:extraClrScheme>
      <a:clrScheme name="Facilitating A Meeting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clrMap bg1="dk2" tx1="lt1" bg2="dk1" tx2="lt2" accent1="accent1" accent2="accent2" accent3="accent3" accent4="accent4" accent5="accent5" accent6="accent6" hlink="hlink" folHlink="folHlink"/>
    </a:extraClrScheme>
    <a:extraClrScheme>
      <a:clrScheme name="Facilitating A Meeting 2">
        <a:dk1>
          <a:srgbClr val="FF9900"/>
        </a:dk1>
        <a:lt1>
          <a:srgbClr val="FFFFFF"/>
        </a:lt1>
        <a:dk2>
          <a:srgbClr val="4DC024"/>
        </a:dk2>
        <a:lt2>
          <a:srgbClr val="FFFFFF"/>
        </a:lt2>
        <a:accent1>
          <a:srgbClr val="FF6600"/>
        </a:accent1>
        <a:accent2>
          <a:srgbClr val="24864C"/>
        </a:accent2>
        <a:accent3>
          <a:srgbClr val="B2DCAC"/>
        </a:accent3>
        <a:accent4>
          <a:srgbClr val="DADADA"/>
        </a:accent4>
        <a:accent5>
          <a:srgbClr val="FFB8AA"/>
        </a:accent5>
        <a:accent6>
          <a:srgbClr val="207944"/>
        </a:accent6>
        <a:hlink>
          <a:srgbClr val="4D4D4D"/>
        </a:hlink>
        <a:folHlink>
          <a:srgbClr val="5F5F5F"/>
        </a:folHlink>
      </a:clrScheme>
      <a:clrMap bg1="dk2" tx1="lt1" bg2="dk1" tx2="lt2" accent1="accent1" accent2="accent2" accent3="accent3" accent4="accent4" accent5="accent5" accent6="accent6" hlink="hlink" folHlink="folHlink"/>
    </a:extraClrScheme>
    <a:extraClrScheme>
      <a:clrScheme name="Facilitating A Meeting 3">
        <a:dk1>
          <a:srgbClr val="777777"/>
        </a:dk1>
        <a:lt1>
          <a:srgbClr val="FFFFFF"/>
        </a:lt1>
        <a:dk2>
          <a:srgbClr val="727272"/>
        </a:dk2>
        <a:lt2>
          <a:srgbClr val="FFFFFF"/>
        </a:lt2>
        <a:accent1>
          <a:srgbClr val="808080"/>
        </a:accent1>
        <a:accent2>
          <a:srgbClr val="555555"/>
        </a:accent2>
        <a:accent3>
          <a:srgbClr val="BCBCBC"/>
        </a:accent3>
        <a:accent4>
          <a:srgbClr val="DADADA"/>
        </a:accent4>
        <a:accent5>
          <a:srgbClr val="C0C0C0"/>
        </a:accent5>
        <a:accent6>
          <a:srgbClr val="4C4C4C"/>
        </a:accent6>
        <a:hlink>
          <a:srgbClr val="969696"/>
        </a:hlink>
        <a:folHlink>
          <a:srgbClr val="4D4D4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Plantilla verde.thmx</Template>
  <TotalTime>3585</TotalTime>
  <Words>2826</Words>
  <Application>Microsoft Macintosh PowerPoint</Application>
  <PresentationFormat>Presentación en pantalla (4:3)</PresentationFormat>
  <Paragraphs>288</Paragraphs>
  <Slides>42</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4" baseType="lpstr">
      <vt:lpstr>Plantilla verde</vt:lpstr>
      <vt:lpstr>Foto de Photo Editor</vt:lpstr>
      <vt:lpstr> EL MEJORAMIENTO GENÉTICO INTENSIVO Y SOSTENIBLE Y LA PRODUCCIÓN DE ALIMENTOS INOCUOS</vt:lpstr>
      <vt:lpstr>PARTAMOS POR ALGUNAS DEFINICIONES</vt:lpstr>
      <vt:lpstr>DEFINICIÓN DE MEJORAMIENTO GENÉTICO</vt:lpstr>
      <vt:lpstr>DEFINICIÓN DE AGRICULTURA INTENSIVA</vt:lpstr>
      <vt:lpstr>DEFINICIÓN DE AGRICULTURA SOSTENIBLE</vt:lpstr>
      <vt:lpstr>DEFINICIÓN DE ALIMENTOS SALUDABLES</vt:lpstr>
      <vt:lpstr>MEJORAMIENTO GENÉTICO PARA EL DESARROLLO DE UNA AGRICULTURA INTENSIVA Y SOSTENIBLE DESTINADA A LA PRODUCCIÓN DE ALIMENTOS SALUDABLES</vt:lpstr>
      <vt:lpstr>LA AGRICULTURA DEL FUTURO (I)</vt:lpstr>
      <vt:lpstr>LA AGRICULTURA DEL FUTURO (II)</vt:lpstr>
      <vt:lpstr>LA AGRICULTURA DE PRESICIÓN</vt:lpstr>
      <vt:lpstr>AUMENTO EN LOS RENDIMIENTOS POR HECTÁREA A NIVEL MUNDIAL</vt:lpstr>
      <vt:lpstr>PRINCIPALES EFECTOS DEL MEJORAMIENTO GENÉTICO EN LOS CULTIVOS</vt:lpstr>
      <vt:lpstr>LOS NUEVOS DESAFÍOS DEL MEJORAMIENTO GENÉTICO</vt:lpstr>
      <vt:lpstr>CAMBIOS EN LOS OBJETIVOS DEL MEJORAMIENTO GENÉTICO</vt:lpstr>
      <vt:lpstr>LA DOMESTICACIÓN DE ESPECIES</vt:lpstr>
      <vt:lpstr>IMPORTANCIA DE LAS ESPECIES DOMESTICADAS</vt:lpstr>
      <vt:lpstr>LOS RECURSOS GENÉTICOS EN CHILE</vt:lpstr>
      <vt:lpstr>Presentación de PowerPoint</vt:lpstr>
      <vt:lpstr>CATEGORÍAS DE USOS DE LAS PLANTAS VASCULARES SUPERIORES DE CHILE</vt:lpstr>
      <vt:lpstr>ESFUERZOS EN LA DOMESTICACIÓN DE ESPECIES NATIVAS ORNAMENTALES</vt:lpstr>
      <vt:lpstr>ESFUERZOS EN LA DOMESTICACIÓN DE ESPECIES NATIVAS DE HORTALIZAS</vt:lpstr>
      <vt:lpstr>ESFUERZOS EN LA DOMESTICACIÓN DE ESPECIES NATIVAS DE ESPECIES FRUTALES</vt:lpstr>
      <vt:lpstr>ESFUERZOS EN LA DOMESTICACIÓN DE ESPECIES NATIVAS DE NUECES</vt:lpstr>
      <vt:lpstr>ESFUERZOS EN LA DOMESTICACIÓN DE ESPECIES NATIVAS DE BERRIES</vt:lpstr>
      <vt:lpstr>ESFUERZOS EN LA DOMESTICACIÓN DE ESPECIES NATIVAS DE CULTIVOS</vt:lpstr>
      <vt:lpstr>ESFUERZOS EN LA DOMESTICACIÓN DE ESPECIES NATIVAS DE BERRIES</vt:lpstr>
      <vt:lpstr>ESPECIES NATIVAS DE BERRIES CON POTENCIAL PARA SU DOMESTICACIÓN</vt:lpstr>
      <vt:lpstr>QUE HAN HECHO OTROS PAÍSES</vt:lpstr>
      <vt:lpstr>DE LA SEGURIDAD ALIMENTARIA A LA SEGURIDAD NUTRICIONAL</vt:lpstr>
      <vt:lpstr>ALIMENTACIÓN SALUDABLE: UNA ESTRATEGIA MÁS RFENTABLE QUE LA MEDICINA TRADICIONAL</vt:lpstr>
      <vt:lpstr>QUE PUEDE HACER EL MEJORAMIENTO GENÉTICO PARA AUMENTAR LOS NIVELES DE COMPUESTOS BIOACTIVOS</vt:lpstr>
      <vt:lpstr>MEJORAMIENTO GENÉTICO ASOCIADO AL USO DE BACTERIAS</vt:lpstr>
      <vt:lpstr>CAMBIOS EN LAS TÉCNICAS DE MEJORAMIENTO GENÉTICO</vt:lpstr>
      <vt:lpstr>EL USO DE LA BIOTECNOLOGÍA MODERNA</vt:lpstr>
      <vt:lpstr>GENOTIPIFICACIÓN Y FENOTIPIFICACIÓN MASIVAS</vt:lpstr>
      <vt:lpstr>MINION ES UNA APARATO TRANSPORTABLE PARA EL SECUENCIAMIENTO DEL ADN Y ARN EN TIEMPO REAL</vt:lpstr>
      <vt:lpstr>FENOTIPIFICACIÓN MASIVA</vt:lpstr>
      <vt:lpstr>AVANCES TECNOLÓGICOS RECIENTES (I)</vt:lpstr>
      <vt:lpstr>AVANCES TECNOLÓGICOS RECIENTES (II)</vt:lpstr>
      <vt:lpstr>INGENIERÍA DEL GENOMA</vt:lpstr>
      <vt:lpstr>SELECCIÓN GENÓMICA</vt:lpstr>
      <vt:lpstr>FIN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EL MEJORAMIENTO GENÉTICO INTENSIVO Y SOSTENIBLE Y LA PRODUCCIÓN DE ALIMENTOS INOCUOS</dc:title>
  <dc:creator>Carlos Muñoz</dc:creator>
  <cp:lastModifiedBy>Carlos Muñoz Schick</cp:lastModifiedBy>
  <cp:revision>47</cp:revision>
  <dcterms:created xsi:type="dcterms:W3CDTF">2018-12-01T12:56:36Z</dcterms:created>
  <dcterms:modified xsi:type="dcterms:W3CDTF">2018-12-04T21:55:42Z</dcterms:modified>
</cp:coreProperties>
</file>