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embeddings/oleObject5.bin" ContentType="application/vnd.openxmlformats-officedocument.oleObject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2"/>
  </p:notesMasterIdLst>
  <p:sldIdLst>
    <p:sldId id="256" r:id="rId2"/>
    <p:sldId id="262" r:id="rId3"/>
    <p:sldId id="261" r:id="rId4"/>
    <p:sldId id="268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fredo Olivares" initials="AO" lastIdx="3" clrIdx="0">
    <p:extLst>
      <p:ext uri="{19B8F6BF-5375-455C-9EA6-DF929625EA0E}">
        <p15:presenceInfo xmlns:p15="http://schemas.microsoft.com/office/powerpoint/2012/main" xmlns="" userId="Alfredo Olivar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104" y="-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commentAuthors" Target="commentAuthors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2FBF9-66EB-4305-AD0D-450A1E8EC848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276E2-6DA2-49E8-ADA3-68B6B9208E0D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142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7BF1D6-9CA7-41D5-B0E0-8D1BBADFAA98}" type="slidenum">
              <a:rPr lang="es-ES" altLang="es-ES"/>
              <a:pPr eaLnBrk="1" hangingPunct="1">
                <a:spcBef>
                  <a:spcPct val="0"/>
                </a:spcBef>
              </a:pPr>
              <a:t>2</a:t>
            </a:fld>
            <a:endParaRPr lang="es-ES" altLang="es-E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7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3391EF-6008-4679-B865-A98BD3E7F550}" type="slidenum">
              <a:rPr lang="es-ES" altLang="es-ES"/>
              <a:pPr eaLnBrk="1" hangingPunct="1">
                <a:spcBef>
                  <a:spcPct val="0"/>
                </a:spcBef>
              </a:pPr>
              <a:t>11</a:t>
            </a:fld>
            <a:endParaRPr lang="es-ES" altLang="es-E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14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5979B3-7AEE-457D-9E17-4A864AA5909B}" type="slidenum">
              <a:rPr lang="es-ES" altLang="es-ES"/>
              <a:pPr eaLnBrk="1" hangingPunct="1">
                <a:spcBef>
                  <a:spcPct val="0"/>
                </a:spcBef>
              </a:pPr>
              <a:t>12</a:t>
            </a:fld>
            <a:endParaRPr lang="es-ES" altLang="es-E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43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F68AAC-5C41-4A0F-8CE9-456A143B9F41}" type="slidenum">
              <a:rPr lang="es-ES" altLang="es-ES"/>
              <a:pPr eaLnBrk="1" hangingPunct="1">
                <a:spcBef>
                  <a:spcPct val="0"/>
                </a:spcBef>
              </a:pPr>
              <a:t>13</a:t>
            </a:fld>
            <a:endParaRPr lang="es-ES" altLang="es-E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31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C43549-A373-46C1-9281-A49735EFE43D}" type="slidenum">
              <a:rPr lang="es-ES" altLang="es-ES"/>
              <a:pPr eaLnBrk="1" hangingPunct="1">
                <a:spcBef>
                  <a:spcPct val="0"/>
                </a:spcBef>
              </a:pPr>
              <a:t>14</a:t>
            </a:fld>
            <a:endParaRPr lang="es-ES" altLang="es-E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19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94B3F3-DC51-4474-BBBE-CBC1599811D2}" type="slidenum">
              <a:rPr lang="es-ES" altLang="es-ES"/>
              <a:pPr eaLnBrk="1" hangingPunct="1">
                <a:spcBef>
                  <a:spcPct val="0"/>
                </a:spcBef>
              </a:pPr>
              <a:t>15</a:t>
            </a:fld>
            <a:endParaRPr lang="es-ES" altLang="es-E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07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177F41-C388-4C65-AFC7-DFCEF6A5A442}" type="slidenum">
              <a:rPr lang="es-ES" altLang="es-ES"/>
              <a:pPr eaLnBrk="1" hangingPunct="1">
                <a:spcBef>
                  <a:spcPct val="0"/>
                </a:spcBef>
              </a:pPr>
              <a:t>16</a:t>
            </a:fld>
            <a:endParaRPr lang="es-ES" altLang="es-E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5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016820-3837-4C0F-A9C9-EAB7CFC0539A}" type="slidenum">
              <a:rPr lang="es-ES" altLang="es-ES"/>
              <a:pPr eaLnBrk="1" hangingPunct="1">
                <a:spcBef>
                  <a:spcPct val="0"/>
                </a:spcBef>
              </a:pPr>
              <a:t>17</a:t>
            </a:fld>
            <a:endParaRPr lang="es-ES" altLang="es-E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52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C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76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83CB64-D607-4235-AC18-B79E3ABF516D}" type="slidenum">
              <a:rPr lang="es-ES" altLang="es-ES"/>
              <a:pPr eaLnBrk="1" hangingPunct="1">
                <a:spcBef>
                  <a:spcPct val="0"/>
                </a:spcBef>
              </a:pPr>
              <a:t>19</a:t>
            </a:fld>
            <a:endParaRPr lang="es-ES" altLang="es-E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99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AE1BB5-BA96-4422-9CCA-21072603BBCA}" type="slidenum">
              <a:rPr lang="es-ES" altLang="es-ES"/>
              <a:pPr eaLnBrk="1" hangingPunct="1">
                <a:spcBef>
                  <a:spcPct val="0"/>
                </a:spcBef>
              </a:pPr>
              <a:t>20</a:t>
            </a:fld>
            <a:endParaRPr lang="es-ES" altLang="es-E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FAA76E-DF05-42E8-85FD-01497530677F}" type="slidenum">
              <a:rPr lang="es-ES" altLang="es-ES"/>
              <a:pPr eaLnBrk="1" hangingPunct="1">
                <a:spcBef>
                  <a:spcPct val="0"/>
                </a:spcBef>
              </a:pPr>
              <a:t>3</a:t>
            </a:fld>
            <a:endParaRPr lang="es-ES" altLang="es-E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49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F703F9-0AC6-40AB-B706-4027BB2AF555}" type="slidenum">
              <a:rPr lang="es-ES" altLang="es-ES"/>
              <a:pPr eaLnBrk="1" hangingPunct="1">
                <a:spcBef>
                  <a:spcPct val="0"/>
                </a:spcBef>
              </a:pPr>
              <a:t>21</a:t>
            </a:fld>
            <a:endParaRPr lang="es-ES" altLang="es-E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62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94677C-BF79-47A1-A73E-7E17628B3807}" type="slidenum">
              <a:rPr lang="es-ES" altLang="es-ES"/>
              <a:pPr eaLnBrk="1" hangingPunct="1">
                <a:spcBef>
                  <a:spcPct val="0"/>
                </a:spcBef>
              </a:pPr>
              <a:t>22</a:t>
            </a:fld>
            <a:endParaRPr lang="es-ES" altLang="es-E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20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5E4EBA-A0DA-4AEC-A514-53AD11508DF6}" type="slidenum">
              <a:rPr lang="es-ES" altLang="es-ES"/>
              <a:pPr eaLnBrk="1" hangingPunct="1">
                <a:spcBef>
                  <a:spcPct val="0"/>
                </a:spcBef>
              </a:pPr>
              <a:t>23</a:t>
            </a:fld>
            <a:endParaRPr lang="es-ES" altLang="es-E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90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8AB038-76E3-4B33-B9AE-88B842B68F3C}" type="slidenum">
              <a:rPr lang="es-ES" altLang="es-ES"/>
              <a:pPr eaLnBrk="1" hangingPunct="1">
                <a:spcBef>
                  <a:spcPct val="0"/>
                </a:spcBef>
              </a:pPr>
              <a:t>24</a:t>
            </a:fld>
            <a:endParaRPr lang="es-ES" altLang="es-E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07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FB8EB7-D13D-4F3C-B59C-40119714C190}" type="slidenum">
              <a:rPr lang="es-ES" altLang="es-ES"/>
              <a:pPr eaLnBrk="1" hangingPunct="1">
                <a:spcBef>
                  <a:spcPct val="0"/>
                </a:spcBef>
              </a:pPr>
              <a:t>25</a:t>
            </a:fld>
            <a:endParaRPr lang="es-ES" altLang="es-E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88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2528E9-F554-40B7-BA42-1594A6CF72D0}" type="slidenum">
              <a:rPr lang="es-ES" altLang="es-ES"/>
              <a:pPr eaLnBrk="1" hangingPunct="1">
                <a:spcBef>
                  <a:spcPct val="0"/>
                </a:spcBef>
              </a:pPr>
              <a:t>26</a:t>
            </a:fld>
            <a:endParaRPr lang="es-ES" altLang="es-E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14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41FB2A-FF09-4D44-8C89-DEA1704DB3A4}" type="slidenum">
              <a:rPr lang="es-ES" altLang="es-ES"/>
              <a:pPr eaLnBrk="1" hangingPunct="1">
                <a:spcBef>
                  <a:spcPct val="0"/>
                </a:spcBef>
              </a:pPr>
              <a:t>27</a:t>
            </a:fld>
            <a:endParaRPr lang="es-ES" altLang="es-E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31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CB8E20-3C68-48C4-9B82-384E96440BF9}" type="slidenum">
              <a:rPr lang="es-ES" altLang="es-ES"/>
              <a:pPr eaLnBrk="1" hangingPunct="1">
                <a:spcBef>
                  <a:spcPct val="0"/>
                </a:spcBef>
              </a:pPr>
              <a:t>28</a:t>
            </a:fld>
            <a:endParaRPr lang="es-ES" altLang="es-E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04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B019E5-A64A-4B25-9320-31C1D26872D8}" type="slidenum">
              <a:rPr lang="es-ES" altLang="es-ES"/>
              <a:pPr eaLnBrk="1" hangingPunct="1">
                <a:spcBef>
                  <a:spcPct val="0"/>
                </a:spcBef>
              </a:pPr>
              <a:t>29</a:t>
            </a:fld>
            <a:endParaRPr lang="es-ES" altLang="es-E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88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203EA4-2801-40E1-855A-CE3EEAD63214}" type="slidenum">
              <a:rPr lang="es-ES" altLang="es-ES"/>
              <a:pPr eaLnBrk="1" hangingPunct="1">
                <a:spcBef>
                  <a:spcPct val="0"/>
                </a:spcBef>
              </a:pPr>
              <a:t>30</a:t>
            </a:fld>
            <a:endParaRPr lang="es-ES" altLang="es-E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87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2DAA7D-EDE3-4D35-A1D2-A6860B2FE3F4}" type="slidenum">
              <a:rPr lang="es-ES" altLang="es-ES"/>
              <a:pPr eaLnBrk="1" hangingPunct="1">
                <a:spcBef>
                  <a:spcPct val="0"/>
                </a:spcBef>
              </a:pPr>
              <a:t>4</a:t>
            </a:fld>
            <a:endParaRPr lang="es-ES" altLang="es-E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561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802991-DECF-4B8E-AA8F-5E89992D2F59}" type="slidenum">
              <a:rPr lang="es-ES" altLang="es-ES"/>
              <a:pPr eaLnBrk="1" hangingPunct="1">
                <a:spcBef>
                  <a:spcPct val="0"/>
                </a:spcBef>
              </a:pPr>
              <a:t>31</a:t>
            </a:fld>
            <a:endParaRPr lang="es-ES" altLang="es-E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91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E9FD04-B46E-401C-BF06-A87D1CB81B26}" type="slidenum">
              <a:rPr lang="es-ES" altLang="es-ES"/>
              <a:pPr eaLnBrk="1" hangingPunct="1">
                <a:spcBef>
                  <a:spcPct val="0"/>
                </a:spcBef>
              </a:pPr>
              <a:t>32</a:t>
            </a:fld>
            <a:endParaRPr lang="es-ES" altLang="es-E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45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6A9DE3-8DF1-4EF7-A44B-E12EF3C088B8}" type="slidenum">
              <a:rPr lang="es-ES" altLang="es-ES"/>
              <a:pPr eaLnBrk="1" hangingPunct="1">
                <a:spcBef>
                  <a:spcPct val="0"/>
                </a:spcBef>
              </a:pPr>
              <a:t>33</a:t>
            </a:fld>
            <a:endParaRPr lang="es-ES" altLang="es-E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38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27531F-F775-42F2-901C-104300AD83E4}" type="slidenum">
              <a:rPr lang="es-ES" altLang="es-ES"/>
              <a:pPr eaLnBrk="1" hangingPunct="1">
                <a:spcBef>
                  <a:spcPct val="0"/>
                </a:spcBef>
              </a:pPr>
              <a:t>34</a:t>
            </a:fld>
            <a:endParaRPr lang="es-ES" altLang="es-E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87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8A8BE8-150C-4495-9C99-3F4F745259DD}" type="slidenum">
              <a:rPr lang="es-ES" altLang="es-ES"/>
              <a:pPr eaLnBrk="1" hangingPunct="1">
                <a:spcBef>
                  <a:spcPct val="0"/>
                </a:spcBef>
              </a:pPr>
              <a:t>35</a:t>
            </a:fld>
            <a:endParaRPr lang="es-ES" altLang="es-E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602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2CFB81-8624-434E-A01C-25B4E1706F9D}" type="slidenum">
              <a:rPr lang="es-ES" altLang="es-ES"/>
              <a:pPr eaLnBrk="1" hangingPunct="1">
                <a:spcBef>
                  <a:spcPct val="0"/>
                </a:spcBef>
              </a:pPr>
              <a:t>36</a:t>
            </a:fld>
            <a:endParaRPr lang="es-ES" altLang="es-E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6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4157E4-5EAA-4448-9BBD-AE7FA86AEFD0}" type="slidenum">
              <a:rPr lang="es-ES" altLang="es-ES"/>
              <a:pPr eaLnBrk="1" hangingPunct="1">
                <a:spcBef>
                  <a:spcPct val="0"/>
                </a:spcBef>
              </a:pPr>
              <a:t>37</a:t>
            </a:fld>
            <a:endParaRPr lang="es-ES" altLang="es-E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474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D5E537-0463-4BB0-A7AF-D9679B8F5238}" type="slidenum">
              <a:rPr lang="es-ES" altLang="es-ES"/>
              <a:pPr eaLnBrk="1" hangingPunct="1">
                <a:spcBef>
                  <a:spcPct val="0"/>
                </a:spcBef>
              </a:pPr>
              <a:t>38</a:t>
            </a:fld>
            <a:endParaRPr lang="es-ES" altLang="es-E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15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31FC38-E3A4-4E74-83A5-E8DCFC98C72D}" type="slidenum">
              <a:rPr lang="es-ES" altLang="es-ES"/>
              <a:pPr eaLnBrk="1" hangingPunct="1">
                <a:spcBef>
                  <a:spcPct val="0"/>
                </a:spcBef>
              </a:pPr>
              <a:t>39</a:t>
            </a:fld>
            <a:endParaRPr lang="es-ES" altLang="es-E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33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09EDFF-E161-405E-AA14-A89D43D1CDCD}" type="slidenum">
              <a:rPr lang="es-ES" altLang="es-ES"/>
              <a:pPr eaLnBrk="1" hangingPunct="1">
                <a:spcBef>
                  <a:spcPct val="0"/>
                </a:spcBef>
              </a:pPr>
              <a:t>40</a:t>
            </a:fld>
            <a:endParaRPr lang="es-ES" altLang="es-E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8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6C543A-D7B2-45DD-8E05-E7281E71C1DB}" type="slidenum">
              <a:rPr lang="es-ES" altLang="es-ES"/>
              <a:pPr eaLnBrk="1" hangingPunct="1">
                <a:spcBef>
                  <a:spcPct val="0"/>
                </a:spcBef>
              </a:pPr>
              <a:t>5</a:t>
            </a:fld>
            <a:endParaRPr lang="es-ES" altLang="es-E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12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1777CF-6F3C-4582-88FA-62099FC746D3}" type="slidenum">
              <a:rPr lang="es-ES" altLang="es-ES"/>
              <a:pPr eaLnBrk="1" hangingPunct="1">
                <a:spcBef>
                  <a:spcPct val="0"/>
                </a:spcBef>
              </a:pPr>
              <a:t>41</a:t>
            </a:fld>
            <a:endParaRPr lang="es-ES" altLang="es-E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917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2A6C57-BEBA-4F74-89DD-7EABDB4F78F1}" type="slidenum">
              <a:rPr lang="es-ES" altLang="es-ES"/>
              <a:pPr eaLnBrk="1" hangingPunct="1">
                <a:spcBef>
                  <a:spcPct val="0"/>
                </a:spcBef>
              </a:pPr>
              <a:t>42</a:t>
            </a:fld>
            <a:endParaRPr lang="es-ES" altLang="es-E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253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D9BC6C-BC71-4B80-B634-FA806B4A30E9}" type="slidenum">
              <a:rPr lang="es-ES" altLang="es-ES"/>
              <a:pPr eaLnBrk="1" hangingPunct="1">
                <a:spcBef>
                  <a:spcPct val="0"/>
                </a:spcBef>
              </a:pPr>
              <a:t>43</a:t>
            </a:fld>
            <a:endParaRPr lang="es-ES" altLang="es-E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60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72A167-BB71-4536-8249-D1F709603B7D}" type="slidenum">
              <a:rPr lang="es-ES" altLang="es-ES"/>
              <a:pPr eaLnBrk="1" hangingPunct="1">
                <a:spcBef>
                  <a:spcPct val="0"/>
                </a:spcBef>
              </a:pPr>
              <a:t>44</a:t>
            </a:fld>
            <a:endParaRPr lang="es-ES" altLang="es-E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_tradnl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782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BC7FB-4FC8-4741-A663-ABADFDB88604}" type="slidenum">
              <a:rPr lang="es-ES" altLang="es-ES"/>
              <a:pPr eaLnBrk="1" hangingPunct="1">
                <a:spcBef>
                  <a:spcPct val="0"/>
                </a:spcBef>
              </a:pPr>
              <a:t>45</a:t>
            </a:fld>
            <a:endParaRPr lang="es-ES" altLang="es-E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810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F8D6AD-1F3C-4EC3-8E36-80309D17B34E}" type="slidenum">
              <a:rPr lang="es-ES" altLang="es-ES"/>
              <a:pPr eaLnBrk="1" hangingPunct="1">
                <a:spcBef>
                  <a:spcPct val="0"/>
                </a:spcBef>
              </a:pPr>
              <a:t>46</a:t>
            </a:fld>
            <a:endParaRPr lang="es-ES" altLang="es-E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306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FB21D6-10FE-49E6-A4A8-6C6017AF3C26}" type="slidenum">
              <a:rPr lang="es-ES" altLang="es-ES"/>
              <a:pPr eaLnBrk="1" hangingPunct="1">
                <a:spcBef>
                  <a:spcPct val="0"/>
                </a:spcBef>
              </a:pPr>
              <a:t>47</a:t>
            </a:fld>
            <a:endParaRPr lang="es-ES" altLang="es-E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1149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C72DB-4955-44B2-BB0F-FDDE658C0BAB}" type="slidenum">
              <a:rPr lang="es-ES" altLang="es-ES"/>
              <a:pPr eaLnBrk="1" hangingPunct="1">
                <a:spcBef>
                  <a:spcPct val="0"/>
                </a:spcBef>
              </a:pPr>
              <a:t>48</a:t>
            </a:fld>
            <a:endParaRPr lang="es-ES" altLang="es-E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000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ECB44E-EDB0-4931-9D5C-DFF7A2A1422C}" type="slidenum">
              <a:rPr lang="es-ES" altLang="es-ES"/>
              <a:pPr eaLnBrk="1" hangingPunct="1">
                <a:spcBef>
                  <a:spcPct val="0"/>
                </a:spcBef>
              </a:pPr>
              <a:t>49</a:t>
            </a:fld>
            <a:endParaRPr lang="es-ES" altLang="es-E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833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8BED59-D222-4163-8C35-268A676F8C04}" type="slidenum">
              <a:rPr lang="es-ES" altLang="es-ES"/>
              <a:pPr eaLnBrk="1" hangingPunct="1">
                <a:spcBef>
                  <a:spcPct val="0"/>
                </a:spcBef>
              </a:pPr>
              <a:t>50</a:t>
            </a:fld>
            <a:endParaRPr lang="es-ES" altLang="es-E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7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053D7E-7EF4-405A-B370-8CCA0919F639}" type="slidenum">
              <a:rPr lang="es-ES" altLang="es-ES"/>
              <a:pPr eaLnBrk="1" hangingPunct="1">
                <a:spcBef>
                  <a:spcPct val="0"/>
                </a:spcBef>
              </a:pPr>
              <a:t>6</a:t>
            </a:fld>
            <a:endParaRPr lang="es-ES" altLang="es-E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748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C13DE3-C9F4-4725-BCBE-29E98B4C1FE2}" type="slidenum">
              <a:rPr lang="es-ES" altLang="es-ES"/>
              <a:pPr eaLnBrk="1" hangingPunct="1">
                <a:spcBef>
                  <a:spcPct val="0"/>
                </a:spcBef>
              </a:pPr>
              <a:t>51</a:t>
            </a:fld>
            <a:endParaRPr lang="es-ES" altLang="es-E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22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2968C3-07B2-4BEF-B50B-385E387BD303}" type="slidenum">
              <a:rPr lang="es-ES" altLang="es-ES"/>
              <a:pPr eaLnBrk="1" hangingPunct="1">
                <a:spcBef>
                  <a:spcPct val="0"/>
                </a:spcBef>
              </a:pPr>
              <a:t>52</a:t>
            </a:fld>
            <a:endParaRPr lang="es-ES" altLang="es-E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093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E571B6-C8AB-477B-A9FA-5938230561E7}" type="slidenum">
              <a:rPr lang="es-ES" altLang="es-ES"/>
              <a:pPr eaLnBrk="1" hangingPunct="1">
                <a:spcBef>
                  <a:spcPct val="0"/>
                </a:spcBef>
              </a:pPr>
              <a:t>53</a:t>
            </a:fld>
            <a:endParaRPr lang="es-ES" altLang="es-E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55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C828A9-C7A8-4D05-88CE-632CDF68EB78}" type="slidenum">
              <a:rPr lang="es-ES" altLang="es-ES"/>
              <a:pPr eaLnBrk="1" hangingPunct="1">
                <a:spcBef>
                  <a:spcPct val="0"/>
                </a:spcBef>
              </a:pPr>
              <a:t>54</a:t>
            </a:fld>
            <a:endParaRPr lang="es-ES" altLang="es-E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7036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27C810-58A1-4125-AFDB-439DF12406A5}" type="slidenum">
              <a:rPr lang="es-ES" altLang="es-ES"/>
              <a:pPr eaLnBrk="1" hangingPunct="1">
                <a:spcBef>
                  <a:spcPct val="0"/>
                </a:spcBef>
              </a:pPr>
              <a:t>55</a:t>
            </a:fld>
            <a:endParaRPr lang="es-ES" altLang="es-E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590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64AF56-BDE4-449D-9729-7A4B05DBF939}" type="slidenum">
              <a:rPr lang="es-ES" altLang="es-ES"/>
              <a:pPr eaLnBrk="1" hangingPunct="1">
                <a:spcBef>
                  <a:spcPct val="0"/>
                </a:spcBef>
              </a:pPr>
              <a:t>56</a:t>
            </a:fld>
            <a:endParaRPr lang="es-ES" altLang="es-E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426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3885E7-C528-4F56-BA9B-3D3406355C06}" type="slidenum">
              <a:rPr lang="es-ES" altLang="es-ES"/>
              <a:pPr eaLnBrk="1" hangingPunct="1">
                <a:spcBef>
                  <a:spcPct val="0"/>
                </a:spcBef>
              </a:pPr>
              <a:t>57</a:t>
            </a:fld>
            <a:endParaRPr lang="es-ES" altLang="es-E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524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00A9CD-F48D-4A72-A605-877534E02374}" type="slidenum">
              <a:rPr lang="es-ES" altLang="es-ES"/>
              <a:pPr eaLnBrk="1" hangingPunct="1">
                <a:spcBef>
                  <a:spcPct val="0"/>
                </a:spcBef>
              </a:pPr>
              <a:t>58</a:t>
            </a:fld>
            <a:endParaRPr lang="es-ES" altLang="es-E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376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1675DE-A490-4ABE-A47C-D1533BCF8F10}" type="slidenum">
              <a:rPr lang="es-ES" altLang="es-ES"/>
              <a:pPr eaLnBrk="1" hangingPunct="1">
                <a:spcBef>
                  <a:spcPct val="0"/>
                </a:spcBef>
              </a:pPr>
              <a:t>59</a:t>
            </a:fld>
            <a:endParaRPr lang="es-ES" altLang="es-E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801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EDE82A-0EE3-48B0-AA69-18C566550CC5}" type="slidenum">
              <a:rPr lang="es-ES" altLang="es-ES"/>
              <a:pPr eaLnBrk="1" hangingPunct="1">
                <a:spcBef>
                  <a:spcPct val="0"/>
                </a:spcBef>
              </a:pPr>
              <a:t>60</a:t>
            </a:fld>
            <a:endParaRPr lang="es-ES" altLang="es-E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6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DF5B45-0A61-41BD-9BC3-83F13EDA1600}" type="slidenum">
              <a:rPr lang="es-ES" altLang="es-ES"/>
              <a:pPr eaLnBrk="1" hangingPunct="1">
                <a:spcBef>
                  <a:spcPct val="0"/>
                </a:spcBef>
              </a:pPr>
              <a:t>7</a:t>
            </a:fld>
            <a:endParaRPr lang="es-ES" altLang="es-E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71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D47E4F-39A6-4CA1-A7DE-705EA771A155}" type="slidenum">
              <a:rPr lang="es-ES" altLang="es-ES"/>
              <a:pPr eaLnBrk="1" hangingPunct="1">
                <a:spcBef>
                  <a:spcPct val="0"/>
                </a:spcBef>
              </a:pPr>
              <a:t>8</a:t>
            </a:fld>
            <a:endParaRPr lang="es-ES" altLang="es-E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76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1AB93C-B626-41E3-90BF-32877917F5A1}" type="slidenum">
              <a:rPr lang="es-ES" altLang="es-ES"/>
              <a:pPr eaLnBrk="1" hangingPunct="1">
                <a:spcBef>
                  <a:spcPct val="0"/>
                </a:spcBef>
              </a:pPr>
              <a:t>9</a:t>
            </a:fld>
            <a:endParaRPr lang="es-ES" altLang="es-E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9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64F877-A549-420D-BB83-68E2661D958D}" type="slidenum">
              <a:rPr lang="es-ES" altLang="es-ES"/>
              <a:pPr eaLnBrk="1" hangingPunct="1">
                <a:spcBef>
                  <a:spcPct val="0"/>
                </a:spcBef>
              </a:pPr>
              <a:t>10</a:t>
            </a:fld>
            <a:endParaRPr lang="es-ES" altLang="es-E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1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381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161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539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648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8267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7796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031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6032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03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403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058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17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02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655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927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783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901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371E757-4141-44C2-B6C1-0F9993FD0FDF}" type="datetimeFigureOut">
              <a:rPr lang="es-CL" smtClean="0"/>
              <a:t>03-07-18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E48C8-CF55-48EC-9557-69412B9499C3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3138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1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2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7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726141" y="1141225"/>
            <a:ext cx="12191999" cy="1561633"/>
          </a:xfrm>
        </p:spPr>
        <p:txBody>
          <a:bodyPr/>
          <a:lstStyle/>
          <a:p>
            <a:r>
              <a:rPr lang="es-CL" sz="3600" b="1" dirty="0"/>
              <a:t>¿</a:t>
            </a:r>
            <a:r>
              <a:rPr lang="es-CL" sz="3600" b="1" dirty="0" smtClean="0"/>
              <a:t> Es el espinal un recurso con potencial </a:t>
            </a:r>
          </a:p>
          <a:p>
            <a:r>
              <a:rPr lang="es-CL" sz="3600" b="1" dirty="0"/>
              <a:t> </a:t>
            </a:r>
            <a:r>
              <a:rPr lang="es-CL" sz="3600" b="1" dirty="0" smtClean="0"/>
              <a:t>                    </a:t>
            </a:r>
            <a:r>
              <a:rPr lang="es-CL" sz="3600" b="1" dirty="0" err="1" smtClean="0"/>
              <a:t>silvoagropecuario</a:t>
            </a:r>
            <a:r>
              <a:rPr lang="es-CL" sz="3600" b="1" dirty="0" smtClean="0"/>
              <a:t> ?</a:t>
            </a:r>
            <a:endParaRPr lang="es-CL" b="1" dirty="0"/>
          </a:p>
        </p:txBody>
      </p:sp>
      <p:pic>
        <p:nvPicPr>
          <p:cNvPr id="6" name="Picture 2" descr="C:\Users\pc\Downloads\2013-10-04 16.00.55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14530" r="5203"/>
          <a:stretch>
            <a:fillRect/>
          </a:stretch>
        </p:blipFill>
        <p:spPr bwMode="auto">
          <a:xfrm>
            <a:off x="1304364" y="3200400"/>
            <a:ext cx="9150285" cy="294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72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Copia de escanear0028"/>
          <p:cNvPicPr>
            <a:picLocks noChangeAspect="1" noChangeArrowheads="1"/>
          </p:cNvPicPr>
          <p:nvPr/>
        </p:nvPicPr>
        <p:blipFill>
          <a:blip r:embed="rId4">
            <a:lum bright="18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981075"/>
            <a:ext cx="424815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5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113"/>
            <a:ext cx="9144000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287714" y="620714"/>
            <a:ext cx="56975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800"/>
              <a:t>La pradera no es mala,  está mala</a:t>
            </a:r>
            <a:endParaRPr lang="es-ES" altLang="es-ES" sz="2800"/>
          </a:p>
        </p:txBody>
      </p:sp>
    </p:spTree>
    <p:extLst>
      <p:ext uri="{BB962C8B-B14F-4D97-AF65-F5344CB8AC3E}">
        <p14:creationId xmlns:p14="http://schemas.microsoft.com/office/powerpoint/2010/main" val="328833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1"/>
            <a:ext cx="9144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61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703389" y="2292351"/>
            <a:ext cx="871378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000"/>
              <a:t>               </a:t>
            </a:r>
            <a:r>
              <a:rPr lang="es-MX" altLang="es-ES" sz="2000" b="1"/>
              <a:t>E  S     P  O  S  I  B  L  E    </a:t>
            </a:r>
            <a:r>
              <a:rPr lang="es-ES" altLang="es-ES" sz="2000" b="1"/>
              <a:t>Y   N E C E S A R I O</a:t>
            </a:r>
            <a:r>
              <a:rPr lang="es-MX" altLang="es-ES" sz="2000" b="1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000" b="1"/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/>
              <a:t>                                          M </a:t>
            </a:r>
            <a:r>
              <a:rPr lang="es-MX" altLang="es-ES" sz="2000" b="1"/>
              <a:t>E  J  O  R  A  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000" b="1"/>
              <a:t>L  A    C  O  N  D  I  C  I  Ó  N     D  E      L  A       P  R  A  D  E  R  A</a:t>
            </a:r>
            <a:endParaRPr lang="es-ES" altLang="es-ES" sz="2000" b="1"/>
          </a:p>
        </p:txBody>
      </p:sp>
    </p:spTree>
    <p:extLst>
      <p:ext uri="{BB962C8B-B14F-4D97-AF65-F5344CB8AC3E}">
        <p14:creationId xmlns:p14="http://schemas.microsoft.com/office/powerpoint/2010/main" val="174531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escanear0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45720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escanear0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376"/>
            <a:ext cx="4572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escanear01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44900"/>
            <a:ext cx="45720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escanear01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44900"/>
            <a:ext cx="45720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1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2701"/>
            <a:ext cx="74168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53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914400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52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6"/>
            <a:ext cx="91440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31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escanear0010 - 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9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98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057400" y="3048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Dinámica de la población de semillas del</a:t>
            </a:r>
            <a:r>
              <a:rPr lang="es-ES_tradnl" altLang="es-ES" sz="2400" b="1">
                <a:latin typeface="Comic Sans MS" panose="030F0702030302020204" pitchFamily="66" charset="0"/>
              </a:rPr>
              <a:t> </a:t>
            </a:r>
            <a:r>
              <a:rPr lang="es-ES_tradnl" altLang="es-ES" sz="2400" b="1">
                <a:solidFill>
                  <a:schemeClr val="accent2"/>
                </a:solidFill>
                <a:latin typeface="Comic Sans MS" panose="030F0702030302020204" pitchFamily="66" charset="0"/>
              </a:rPr>
              <a:t>suelo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2133600" y="1066800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Lluvia de semillas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1703389" y="3141663"/>
            <a:ext cx="169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Predación y  patógenos</a:t>
            </a:r>
            <a:endParaRPr lang="es-ES_tradnl" altLang="es-ES" sz="2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6096000" y="16002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Germinación</a:t>
            </a:r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8686800" y="1052513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Planta establecida</a:t>
            </a:r>
            <a:endParaRPr lang="es-ES_tradnl" altLang="es-ES" sz="2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8153400" y="24384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Muerte plántulas</a:t>
            </a:r>
            <a:endParaRPr lang="es-ES_tradnl" altLang="es-ES" sz="2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3733800" y="2743200"/>
            <a:ext cx="1752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rgbClr val="FF3300"/>
                </a:solidFill>
                <a:latin typeface="Comic Sans MS" panose="030F0702030302020204" pitchFamily="66" charset="0"/>
              </a:rPr>
              <a:t>Banco de semillas del suelo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5303838" y="2636838"/>
            <a:ext cx="121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activas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s-ES_tradnl" altLang="es-ES" sz="2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5029200" y="350520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dormantes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5029200" y="45720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Muerte semillas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2895600" y="556260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Enterradas profundamente (dormancia inducida)</a:t>
            </a: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5519738" y="4149726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Decadencia por envejecimiento</a:t>
            </a:r>
            <a:endParaRPr lang="es-ES_tradnl" altLang="es-ES" sz="2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3505200" y="2438400"/>
            <a:ext cx="3581400" cy="1524000"/>
          </a:xfrm>
          <a:prstGeom prst="rect">
            <a:avLst/>
          </a:prstGeom>
          <a:noFill/>
          <a:ln w="76200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CL" altLang="es-ES" sz="2400" b="1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>
            <a:off x="5664200" y="1600200"/>
            <a:ext cx="431800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5334000" y="3962400"/>
            <a:ext cx="152400" cy="762000"/>
          </a:xfrm>
          <a:prstGeom prst="downArrow">
            <a:avLst>
              <a:gd name="adj1" fmla="val 50000"/>
              <a:gd name="adj2" fmla="val 125000"/>
            </a:avLst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5334000" y="5105400"/>
            <a:ext cx="152400" cy="533400"/>
          </a:xfrm>
          <a:prstGeom prst="upArrow">
            <a:avLst>
              <a:gd name="adj1" fmla="val 50000"/>
              <a:gd name="adj2" fmla="val 87500"/>
            </a:avLst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V="1">
            <a:off x="7543800" y="1524000"/>
            <a:ext cx="11430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7543800" y="1828800"/>
            <a:ext cx="6858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2640013" y="1628775"/>
            <a:ext cx="9906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2133600" y="1600200"/>
            <a:ext cx="533400" cy="152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8694" name="AutoShape 22"/>
          <p:cNvSpPr>
            <a:spLocks noChangeArrowheads="1"/>
          </p:cNvSpPr>
          <p:nvPr/>
        </p:nvSpPr>
        <p:spPr bwMode="auto">
          <a:xfrm>
            <a:off x="5334000" y="2438400"/>
            <a:ext cx="1752600" cy="914400"/>
          </a:xfrm>
          <a:prstGeom prst="moon">
            <a:avLst>
              <a:gd name="adj" fmla="val 50000"/>
            </a:avLst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3287714" y="1341438"/>
            <a:ext cx="532923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696" name="AutoShape 24"/>
          <p:cNvSpPr>
            <a:spLocks noChangeArrowheads="1"/>
          </p:cNvSpPr>
          <p:nvPr/>
        </p:nvSpPr>
        <p:spPr bwMode="auto">
          <a:xfrm>
            <a:off x="3863976" y="4005264"/>
            <a:ext cx="144463" cy="1584325"/>
          </a:xfrm>
          <a:prstGeom prst="upDownArrow">
            <a:avLst>
              <a:gd name="adj1" fmla="val 50000"/>
              <a:gd name="adj2" fmla="val 219340"/>
            </a:avLst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362688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/>
      <p:bldP spid="132100" grpId="0"/>
      <p:bldP spid="132101" grpId="0"/>
      <p:bldP spid="132102" grpId="0"/>
      <p:bldP spid="132103" grpId="0"/>
      <p:bldP spid="132104" grpId="0"/>
      <p:bldP spid="132107" grpId="0"/>
      <p:bldP spid="1321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151313" y="692151"/>
            <a:ext cx="2963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800">
                <a:latin typeface="Arial" panose="020B0604020202020204" pitchFamily="34" charset="0"/>
              </a:rPr>
              <a:t>O B J E T I V O S</a:t>
            </a:r>
            <a:endParaRPr lang="es-ES" altLang="es-ES" sz="2800">
              <a:latin typeface="Arial" panose="020B0604020202020204" pitchFamily="34" charset="0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424113" y="1916114"/>
            <a:ext cx="7105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Presentar principales avances del estudio de una formación vegetal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                         con visión ecosistémica </a:t>
            </a: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992313" y="3789364"/>
            <a:ext cx="80835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Demostrar la Importancia de establecer líneas permanentes de investigación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en áreas donde los resultados se logran a mediano y largo plazo</a:t>
            </a:r>
            <a:endParaRPr lang="es-ES" altLang="es-E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33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5575"/>
            <a:ext cx="9144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Oval 5"/>
          <p:cNvSpPr>
            <a:spLocks noChangeArrowheads="1"/>
          </p:cNvSpPr>
          <p:nvPr/>
        </p:nvSpPr>
        <p:spPr bwMode="auto">
          <a:xfrm>
            <a:off x="8256588" y="2852738"/>
            <a:ext cx="647700" cy="431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29700" name="Oval 6"/>
          <p:cNvSpPr>
            <a:spLocks noChangeArrowheads="1"/>
          </p:cNvSpPr>
          <p:nvPr/>
        </p:nvSpPr>
        <p:spPr bwMode="auto">
          <a:xfrm>
            <a:off x="8256588" y="3284538"/>
            <a:ext cx="576262" cy="431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113760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16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4326"/>
            <a:ext cx="9144000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33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163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7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071813" y="6237288"/>
            <a:ext cx="497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>
                <a:solidFill>
                  <a:srgbClr val="FFFF00"/>
                </a:solidFill>
              </a:rPr>
              <a:t>Importancia presión de pastoreo en la selectividad</a:t>
            </a:r>
            <a:r>
              <a:rPr lang="es-MX"/>
              <a:t>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097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34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0"/>
            <a:ext cx="45005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9150"/>
            <a:ext cx="45720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0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scanear001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"/>
            <a:ext cx="45005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escanear0076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500438"/>
            <a:ext cx="4500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scanear0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0438"/>
            <a:ext cx="46434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Rinconada 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343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ueva_1_Copia de escanear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92313" y="1268413"/>
            <a:ext cx="286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solidFill>
                  <a:srgbClr val="FFFF00"/>
                </a:solidFill>
                <a:latin typeface="Arial" panose="020B0604020202020204" pitchFamily="34" charset="0"/>
              </a:rPr>
              <a:t>Pastoreo diferido - rotativo</a:t>
            </a:r>
            <a:endParaRPr lang="es-ES" altLang="es-E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299325" y="1360488"/>
            <a:ext cx="313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solidFill>
                  <a:srgbClr val="FFFF00"/>
                </a:solidFill>
                <a:latin typeface="Arial" panose="020B0604020202020204" pitchFamily="34" charset="0"/>
              </a:rPr>
              <a:t>Pastoreo continuo tradicional</a:t>
            </a:r>
            <a:endParaRPr lang="es-ES" altLang="es-E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1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escanear0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412875"/>
            <a:ext cx="24368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30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927350" y="2492376"/>
            <a:ext cx="68884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   </a:t>
            </a:r>
            <a:r>
              <a:rPr lang="es-MX" altLang="es-ES" sz="2400" b="1"/>
              <a:t>E  S  T  R  A  T  O     A  R  B  U  S  T  I  V  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400" b="1"/>
              <a:t> A  R  B  U  S  T  O  S    F  O  R  R  A  E  R</a:t>
            </a:r>
            <a:r>
              <a:rPr lang="es-MX" altLang="es-ES" sz="1800" b="1"/>
              <a:t>  </a:t>
            </a:r>
            <a:r>
              <a:rPr lang="es-MX" altLang="es-ES" sz="2400" b="1"/>
              <a:t>O  S</a:t>
            </a:r>
            <a:endParaRPr lang="es-ES" altLang="es-ES" sz="2400" b="1"/>
          </a:p>
        </p:txBody>
      </p:sp>
    </p:spTree>
    <p:extLst>
      <p:ext uri="{BB962C8B-B14F-4D97-AF65-F5344CB8AC3E}">
        <p14:creationId xmlns:p14="http://schemas.microsoft.com/office/powerpoint/2010/main" val="301388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ChangeArrowheads="1"/>
          </p:cNvSpPr>
          <p:nvPr/>
        </p:nvSpPr>
        <p:spPr bwMode="auto">
          <a:xfrm>
            <a:off x="4583114" y="763588"/>
            <a:ext cx="3576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altLang="es-E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  L      E  S  P  I  N  A  L</a:t>
            </a:r>
            <a:endParaRPr lang="es-ES" altLang="es-ES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919289" y="2352675"/>
            <a:ext cx="8497887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Es un ecosistema complejo donde interactúan fundamentalmente  tres estratos 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MX" altLang="es-E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                HERBÁCEO -  ARBUSTIVO -  ARBÓREO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MX" altLang="es-ES" sz="1800">
              <a:latin typeface="Arial" panose="020B0604020202020204" pitchFamily="34" charset="0"/>
            </a:endParaRPr>
          </a:p>
        </p:txBody>
      </p:sp>
      <p:sp>
        <p:nvSpPr>
          <p:cNvPr id="239622" name="Rectangle 6"/>
          <p:cNvSpPr>
            <a:spLocks noChangeArrowheads="1"/>
          </p:cNvSpPr>
          <p:nvPr/>
        </p:nvSpPr>
        <p:spPr bwMode="auto">
          <a:xfrm>
            <a:off x="1992313" y="4076701"/>
            <a:ext cx="810101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Las etapas sucesionales de la formación se ajustan a estímulos ambientales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3432175" y="5373688"/>
            <a:ext cx="508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Su estado actual depende del manejo antrópico </a:t>
            </a:r>
            <a:endParaRPr lang="es-ES" altLang="es-E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5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3000375" y="1196975"/>
            <a:ext cx="0" cy="388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3000376" y="5084763"/>
            <a:ext cx="712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216275" y="5157788"/>
            <a:ext cx="6821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E     F     M     A     My     J     JL     A     S     O     N     D    E    F</a:t>
            </a:r>
            <a:endParaRPr lang="es-ES" altLang="es-ES" sz="1800"/>
          </a:p>
        </p:txBody>
      </p:sp>
      <p:sp>
        <p:nvSpPr>
          <p:cNvPr id="39941" name="Freeform 5"/>
          <p:cNvSpPr>
            <a:spLocks/>
          </p:cNvSpPr>
          <p:nvPr/>
        </p:nvSpPr>
        <p:spPr bwMode="auto">
          <a:xfrm>
            <a:off x="4872039" y="3117851"/>
            <a:ext cx="3095625" cy="1895475"/>
          </a:xfrm>
          <a:custGeom>
            <a:avLst/>
            <a:gdLst>
              <a:gd name="T0" fmla="*/ 0 w 1950"/>
              <a:gd name="T1" fmla="*/ 2147483647 h 1194"/>
              <a:gd name="T2" fmla="*/ 2147483647 w 1950"/>
              <a:gd name="T3" fmla="*/ 2147483647 h 1194"/>
              <a:gd name="T4" fmla="*/ 2147483647 w 1950"/>
              <a:gd name="T5" fmla="*/ 2147483647 h 1194"/>
              <a:gd name="T6" fmla="*/ 2147483647 w 1950"/>
              <a:gd name="T7" fmla="*/ 2147483647 h 1194"/>
              <a:gd name="T8" fmla="*/ 2147483647 w 1950"/>
              <a:gd name="T9" fmla="*/ 2147483647 h 1194"/>
              <a:gd name="T10" fmla="*/ 2147483647 w 1950"/>
              <a:gd name="T11" fmla="*/ 2147483647 h 1194"/>
              <a:gd name="T12" fmla="*/ 2147483647 w 1950"/>
              <a:gd name="T13" fmla="*/ 2147483647 h 1194"/>
              <a:gd name="T14" fmla="*/ 2147483647 w 1950"/>
              <a:gd name="T15" fmla="*/ 2147483647 h 1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50" h="1194">
                <a:moveTo>
                  <a:pt x="0" y="1194"/>
                </a:moveTo>
                <a:cubicBezTo>
                  <a:pt x="234" y="1126"/>
                  <a:pt x="469" y="1058"/>
                  <a:pt x="635" y="967"/>
                </a:cubicBezTo>
                <a:cubicBezTo>
                  <a:pt x="801" y="876"/>
                  <a:pt x="930" y="710"/>
                  <a:pt x="998" y="650"/>
                </a:cubicBezTo>
                <a:cubicBezTo>
                  <a:pt x="1066" y="590"/>
                  <a:pt x="998" y="657"/>
                  <a:pt x="1043" y="604"/>
                </a:cubicBezTo>
                <a:cubicBezTo>
                  <a:pt x="1088" y="551"/>
                  <a:pt x="1202" y="415"/>
                  <a:pt x="1270" y="332"/>
                </a:cubicBezTo>
                <a:cubicBezTo>
                  <a:pt x="1338" y="249"/>
                  <a:pt x="1368" y="158"/>
                  <a:pt x="1451" y="105"/>
                </a:cubicBezTo>
                <a:cubicBezTo>
                  <a:pt x="1534" y="52"/>
                  <a:pt x="1686" y="30"/>
                  <a:pt x="1769" y="15"/>
                </a:cubicBezTo>
                <a:cubicBezTo>
                  <a:pt x="1852" y="0"/>
                  <a:pt x="1920" y="15"/>
                  <a:pt x="1950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8183563" y="2636839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3359150" y="2565400"/>
            <a:ext cx="1512888" cy="433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432175" y="1773238"/>
            <a:ext cx="6408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Periodo seco                                           Periodo seco</a:t>
            </a:r>
            <a:endParaRPr lang="es-ES" altLang="es-ES" sz="1800"/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7608888" y="3910013"/>
            <a:ext cx="2087562" cy="1103312"/>
          </a:xfrm>
          <a:custGeom>
            <a:avLst/>
            <a:gdLst>
              <a:gd name="T0" fmla="*/ 0 w 1315"/>
              <a:gd name="T1" fmla="*/ 2147483647 h 695"/>
              <a:gd name="T2" fmla="*/ 2147483647 w 1315"/>
              <a:gd name="T3" fmla="*/ 2147483647 h 695"/>
              <a:gd name="T4" fmla="*/ 2147483647 w 1315"/>
              <a:gd name="T5" fmla="*/ 2147483647 h 695"/>
              <a:gd name="T6" fmla="*/ 2147483647 w 1315"/>
              <a:gd name="T7" fmla="*/ 2147483647 h 695"/>
              <a:gd name="T8" fmla="*/ 2147483647 w 1315"/>
              <a:gd name="T9" fmla="*/ 2147483647 h 695"/>
              <a:gd name="T10" fmla="*/ 2147483647 w 1315"/>
              <a:gd name="T11" fmla="*/ 2147483647 h 695"/>
              <a:gd name="T12" fmla="*/ 2147483647 w 1315"/>
              <a:gd name="T13" fmla="*/ 2147483647 h 695"/>
              <a:gd name="T14" fmla="*/ 2147483647 w 1315"/>
              <a:gd name="T15" fmla="*/ 2147483647 h 6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15" h="695">
                <a:moveTo>
                  <a:pt x="0" y="695"/>
                </a:moveTo>
                <a:cubicBezTo>
                  <a:pt x="173" y="634"/>
                  <a:pt x="347" y="573"/>
                  <a:pt x="453" y="513"/>
                </a:cubicBezTo>
                <a:cubicBezTo>
                  <a:pt x="559" y="453"/>
                  <a:pt x="597" y="370"/>
                  <a:pt x="635" y="332"/>
                </a:cubicBezTo>
                <a:cubicBezTo>
                  <a:pt x="673" y="294"/>
                  <a:pt x="657" y="325"/>
                  <a:pt x="680" y="287"/>
                </a:cubicBezTo>
                <a:cubicBezTo>
                  <a:pt x="703" y="249"/>
                  <a:pt x="733" y="150"/>
                  <a:pt x="771" y="105"/>
                </a:cubicBezTo>
                <a:cubicBezTo>
                  <a:pt x="809" y="60"/>
                  <a:pt x="824" y="30"/>
                  <a:pt x="907" y="15"/>
                </a:cubicBezTo>
                <a:cubicBezTo>
                  <a:pt x="990" y="0"/>
                  <a:pt x="1225" y="15"/>
                  <a:pt x="1270" y="15"/>
                </a:cubicBezTo>
                <a:cubicBezTo>
                  <a:pt x="1315" y="15"/>
                  <a:pt x="1247" y="15"/>
                  <a:pt x="1179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46" name="Text Box 13"/>
          <p:cNvSpPr txBox="1">
            <a:spLocks noChangeArrowheads="1"/>
          </p:cNvSpPr>
          <p:nvPr/>
        </p:nvSpPr>
        <p:spPr bwMode="auto">
          <a:xfrm>
            <a:off x="3627438" y="61801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39947" name="Text Box 14"/>
          <p:cNvSpPr txBox="1">
            <a:spLocks noChangeArrowheads="1"/>
          </p:cNvSpPr>
          <p:nvPr/>
        </p:nvSpPr>
        <p:spPr bwMode="auto">
          <a:xfrm>
            <a:off x="6003926" y="3443288"/>
            <a:ext cx="461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PN</a:t>
            </a:r>
            <a:endParaRPr lang="es-ES" altLang="es-ES" sz="1800"/>
          </a:p>
        </p:txBody>
      </p:sp>
      <p:sp>
        <p:nvSpPr>
          <p:cNvPr id="39948" name="Text Box 15"/>
          <p:cNvSpPr txBox="1">
            <a:spLocks noChangeArrowheads="1"/>
          </p:cNvSpPr>
          <p:nvPr/>
        </p:nvSpPr>
        <p:spPr bwMode="auto">
          <a:xfrm>
            <a:off x="8667750" y="4451351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Arbusto</a:t>
            </a: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427673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55976"/>
            <a:ext cx="450056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escanear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50038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6940550" y="3011488"/>
            <a:ext cx="184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 i="1">
                <a:solidFill>
                  <a:srgbClr val="000000"/>
                </a:solidFill>
              </a:rPr>
              <a:t>Atriplex repanda</a:t>
            </a:r>
            <a:endParaRPr lang="es-ES" altLang="es-ES" sz="1800" i="1">
              <a:solidFill>
                <a:srgbClr val="000000"/>
              </a:solidFill>
            </a:endParaRP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919288" y="6165851"/>
            <a:ext cx="201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 i="1">
                <a:solidFill>
                  <a:srgbClr val="FFFF00"/>
                </a:solidFill>
              </a:rPr>
              <a:t>Proustia cuneifolia</a:t>
            </a:r>
            <a:endParaRPr lang="es-ES" altLang="es-ES" sz="180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altLang="es-ES" smtClean="0"/>
          </a:p>
        </p:txBody>
      </p:sp>
      <p:pic>
        <p:nvPicPr>
          <p:cNvPr id="44035" name="Picture 3" descr="escanear0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90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3863976" y="2852738"/>
            <a:ext cx="1922463" cy="1871662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114445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escanear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0"/>
            <a:ext cx="4370387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Oval 5"/>
          <p:cNvSpPr>
            <a:spLocks noChangeArrowheads="1"/>
          </p:cNvSpPr>
          <p:nvPr/>
        </p:nvSpPr>
        <p:spPr bwMode="auto">
          <a:xfrm>
            <a:off x="5880100" y="4581525"/>
            <a:ext cx="1728788" cy="16335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7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-25400"/>
            <a:ext cx="849788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altLang="es-ES" smtClean="0"/>
          </a:p>
        </p:txBody>
      </p:sp>
      <p:pic>
        <p:nvPicPr>
          <p:cNvPr id="47107" name="Picture 3" descr="escanear003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13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altLang="es-ES" smtClean="0"/>
          </a:p>
        </p:txBody>
      </p:sp>
      <p:pic>
        <p:nvPicPr>
          <p:cNvPr id="48131" name="Picture 3" descr="escanear006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65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altLang="es-ES" smtClean="0"/>
          </a:p>
        </p:txBody>
      </p:sp>
      <p:pic>
        <p:nvPicPr>
          <p:cNvPr id="49155" name="Picture 3" descr="escanear004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89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2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Arbustos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9144000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47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503614" y="2201863"/>
            <a:ext cx="56621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400" b="1"/>
              <a:t>E  S  T  R  A  T  O    A  R  B  Ó  R  E  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400" b="1"/>
              <a:t>          E  S  P  I  N  A  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400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648075" y="4652963"/>
            <a:ext cx="5386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(Primero </a:t>
            </a:r>
            <a:r>
              <a:rPr lang="es-ES" altLang="es-ES" sz="1800"/>
              <a:t>s</a:t>
            </a:r>
            <a:r>
              <a:rPr lang="es-MX" altLang="es-ES" sz="1800"/>
              <a:t>e </a:t>
            </a:r>
            <a:r>
              <a:rPr lang="es-ES" altLang="es-ES" sz="1800"/>
              <a:t>afirmó</a:t>
            </a:r>
            <a:r>
              <a:rPr lang="es-MX" altLang="es-ES" sz="1800"/>
              <a:t> que no valía la pena estudiarlo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                    leña y carbón</a:t>
            </a:r>
            <a:endParaRPr lang="es-ES" altLang="es-ES" sz="1800"/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2619375" y="58975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287714" y="5661025"/>
            <a:ext cx="53172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/>
              <a:t>Luego se agregó que el espino era una maleza invasora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3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74826" y="188914"/>
            <a:ext cx="3673475" cy="762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>
                <a:latin typeface="Arial" panose="020B0604020202020204" pitchFamily="34" charset="0"/>
              </a:rPr>
              <a:t>     AREAS  DE  ESTUDIO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>
                <a:latin typeface="Arial" panose="020B0604020202020204" pitchFamily="34" charset="0"/>
              </a:rPr>
              <a:t>      DESARROLLADAS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Arial" panose="020B0604020202020204" pitchFamily="34" charset="0"/>
              </a:rPr>
              <a:t>    Estrato herbáceo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 Pradera</a:t>
            </a: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Estrato arbustivo</a:t>
            </a:r>
            <a:r>
              <a:rPr lang="es-ES" altLang="es-ES" sz="1800">
                <a:latin typeface="Arial" panose="020B0604020202020204" pitchFamily="34" charset="0"/>
              </a:rPr>
              <a:t>              Arbustos  forrajeros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Estrato arbóreo</a:t>
            </a: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Arial" panose="020B0604020202020204" pitchFamily="34" charset="0"/>
              </a:rPr>
              <a:t>           Espinal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Arial" panose="020B0604020202020204" pitchFamily="34" charset="0"/>
              </a:rPr>
              <a:t>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636838"/>
            <a:ext cx="3097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Copia de escanear0028"/>
          <p:cNvPicPr>
            <a:picLocks noChangeAspect="1" noChangeArrowheads="1"/>
          </p:cNvPicPr>
          <p:nvPr/>
        </p:nvPicPr>
        <p:blipFill>
          <a:blip r:embed="rId4" cstate="print">
            <a:lum bright="18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620713"/>
            <a:ext cx="3097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652964"/>
            <a:ext cx="3065463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5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"/>
            <a:ext cx="83534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635501" y="-7938"/>
            <a:ext cx="595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200"/>
              <a:t>2,35M</a:t>
            </a:r>
            <a:endParaRPr lang="es-ES" altLang="es-ES" sz="120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583113" y="50800"/>
            <a:ext cx="66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400"/>
              <a:t>2,35M</a:t>
            </a:r>
            <a:endParaRPr lang="es-ES" altLang="es-ES" sz="1400"/>
          </a:p>
        </p:txBody>
      </p:sp>
    </p:spTree>
    <p:extLst>
      <p:ext uri="{BB962C8B-B14F-4D97-AF65-F5344CB8AC3E}">
        <p14:creationId xmlns:p14="http://schemas.microsoft.com/office/powerpoint/2010/main" val="1570444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LEÑ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22665" r="-1166" b="13086"/>
          <a:stretch>
            <a:fillRect/>
          </a:stretch>
        </p:blipFill>
        <p:spPr bwMode="auto">
          <a:xfrm>
            <a:off x="3503614" y="0"/>
            <a:ext cx="6351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800601" y="620714"/>
            <a:ext cx="390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200" b="1">
                <a:solidFill>
                  <a:schemeClr val="folHlink"/>
                </a:solidFill>
                <a:latin typeface="Verdana" panose="020B0604030504040204" pitchFamily="34" charset="0"/>
              </a:rPr>
              <a:t>6v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664201" y="836614"/>
            <a:ext cx="390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200" b="1">
                <a:solidFill>
                  <a:schemeClr val="folHlink"/>
                </a:solidFill>
                <a:latin typeface="Verdana" panose="020B0604030504040204" pitchFamily="34" charset="0"/>
              </a:rPr>
              <a:t>4v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456364" y="1125539"/>
            <a:ext cx="390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200" b="1">
                <a:solidFill>
                  <a:schemeClr val="folHlink"/>
                </a:solidFill>
                <a:latin typeface="Verdana" panose="020B0604030504040204" pitchFamily="34" charset="0"/>
              </a:rPr>
              <a:t>2v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7391401" y="1341439"/>
            <a:ext cx="390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200" b="1">
                <a:solidFill>
                  <a:schemeClr val="folHlink"/>
                </a:solidFill>
                <a:latin typeface="Verdana" panose="020B0604030504040204" pitchFamily="34" charset="0"/>
              </a:rPr>
              <a:t>1v</a:t>
            </a:r>
          </a:p>
        </p:txBody>
      </p:sp>
    </p:spTree>
    <p:extLst>
      <p:ext uri="{BB962C8B-B14F-4D97-AF65-F5344CB8AC3E}">
        <p14:creationId xmlns:p14="http://schemas.microsoft.com/office/powerpoint/2010/main" val="260303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escanear0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3"/>
            <a:ext cx="91440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9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87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2135188" y="0"/>
            <a:ext cx="8324850" cy="1104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ES_tradnl" altLang="es-ES" sz="2400">
                <a:solidFill>
                  <a:srgbClr val="FFFF00"/>
                </a:solidFill>
                <a:latin typeface="Arial Narrow" pitchFamily="34" charset="0"/>
              </a:rPr>
              <a:t>PESO  VIVO  DE  OVEJAS  CON  Y  SIN  ACCESO  O  SOMBRA  AL  INICIO  Y  TERMINO  DEL  ENCASTE</a:t>
            </a:r>
            <a:endParaRPr lang="es-ES_tradnl" altLang="es-ES" sz="2400">
              <a:solidFill>
                <a:srgbClr val="FFFF00"/>
              </a:solidFill>
            </a:endParaRPr>
          </a:p>
        </p:txBody>
      </p:sp>
      <p:grpSp>
        <p:nvGrpSpPr>
          <p:cNvPr id="58371" name="Group 3"/>
          <p:cNvGrpSpPr>
            <a:grpSpLocks/>
          </p:cNvGrpSpPr>
          <p:nvPr/>
        </p:nvGrpSpPr>
        <p:grpSpPr bwMode="auto">
          <a:xfrm>
            <a:off x="1847850" y="2349500"/>
            <a:ext cx="8458200" cy="3886200"/>
            <a:chOff x="240" y="1824"/>
            <a:chExt cx="5328" cy="2448"/>
          </a:xfrm>
        </p:grpSpPr>
        <p:sp>
          <p:nvSpPr>
            <p:cNvPr id="58394" name="Rectangle 4"/>
            <p:cNvSpPr>
              <a:spLocks noChangeArrowheads="1"/>
            </p:cNvSpPr>
            <p:nvPr/>
          </p:nvSpPr>
          <p:spPr bwMode="auto">
            <a:xfrm>
              <a:off x="3600" y="1824"/>
              <a:ext cx="1968" cy="2352"/>
            </a:xfrm>
            <a:prstGeom prst="rect">
              <a:avLst/>
            </a:prstGeom>
            <a:solidFill>
              <a:srgbClr val="006D78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/>
            </a:p>
          </p:txBody>
        </p:sp>
        <p:sp>
          <p:nvSpPr>
            <p:cNvPr id="58395" name="Rectangle 5"/>
            <p:cNvSpPr>
              <a:spLocks noChangeArrowheads="1"/>
            </p:cNvSpPr>
            <p:nvPr/>
          </p:nvSpPr>
          <p:spPr bwMode="auto">
            <a:xfrm>
              <a:off x="1536" y="1824"/>
              <a:ext cx="1968" cy="2352"/>
            </a:xfrm>
            <a:prstGeom prst="rect">
              <a:avLst/>
            </a:prstGeom>
            <a:solidFill>
              <a:srgbClr val="006D78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/>
            </a:p>
          </p:txBody>
        </p:sp>
        <p:sp>
          <p:nvSpPr>
            <p:cNvPr id="58396" name="Rectangle 6"/>
            <p:cNvSpPr>
              <a:spLocks noChangeArrowheads="1"/>
            </p:cNvSpPr>
            <p:nvPr/>
          </p:nvSpPr>
          <p:spPr bwMode="auto">
            <a:xfrm>
              <a:off x="240" y="1824"/>
              <a:ext cx="1200" cy="2352"/>
            </a:xfrm>
            <a:prstGeom prst="rect">
              <a:avLst/>
            </a:prstGeom>
            <a:solidFill>
              <a:srgbClr val="006D78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/>
            </a:p>
          </p:txBody>
        </p:sp>
        <p:sp>
          <p:nvSpPr>
            <p:cNvPr id="187399" name="Rectangle 7"/>
            <p:cNvSpPr>
              <a:spLocks noChangeArrowheads="1"/>
            </p:cNvSpPr>
            <p:nvPr/>
          </p:nvSpPr>
          <p:spPr bwMode="auto">
            <a:xfrm>
              <a:off x="384" y="1920"/>
              <a:ext cx="1200" cy="2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1</a:t>
              </a:r>
            </a:p>
            <a:p>
              <a:pPr algn="ct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2</a:t>
              </a:r>
            </a:p>
            <a:p>
              <a:pPr algn="ct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3</a:t>
              </a:r>
            </a:p>
            <a:p>
              <a:pPr algn="ct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4</a:t>
              </a:r>
            </a:p>
            <a:p>
              <a:pPr algn="ct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</a:t>
              </a:r>
            </a:p>
            <a:p>
              <a:pPr algn="ct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PROM.  ( Kg. )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INCREM.  PESO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PROM.  ( Kg. )</a:t>
              </a:r>
            </a:p>
          </p:txBody>
        </p:sp>
        <p:sp>
          <p:nvSpPr>
            <p:cNvPr id="187400" name="Rectangle 8"/>
            <p:cNvSpPr>
              <a:spLocks noChangeArrowheads="1"/>
            </p:cNvSpPr>
            <p:nvPr/>
          </p:nvSpPr>
          <p:spPr bwMode="auto">
            <a:xfrm>
              <a:off x="1680" y="1920"/>
              <a:ext cx="480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56.0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57.0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58.0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56.0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67.0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65.0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59.8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187401" name="Rectangle 9"/>
            <p:cNvSpPr>
              <a:spLocks noChangeArrowheads="1"/>
            </p:cNvSpPr>
            <p:nvPr/>
          </p:nvSpPr>
          <p:spPr bwMode="auto">
            <a:xfrm>
              <a:off x="2352" y="1920"/>
              <a:ext cx="480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74.0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70.0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62.0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70.0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71.0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78.0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70.8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187402" name="Rectangle 10"/>
            <p:cNvSpPr>
              <a:spLocks noChangeArrowheads="1"/>
            </p:cNvSpPr>
            <p:nvPr/>
          </p:nvSpPr>
          <p:spPr bwMode="auto">
            <a:xfrm>
              <a:off x="2928" y="1920"/>
              <a:ext cx="480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18.0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13.0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4.0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14.0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4.0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13.0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-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endParaRPr lang="es-ES_tradnl" altLang="es-ES" sz="2000">
                <a:solidFill>
                  <a:srgbClr val="E81C23"/>
                </a:solidFill>
                <a:latin typeface="Arial Narrow" pitchFamily="34" charset="0"/>
              </a:endParaRP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solidFill>
                    <a:srgbClr val="E81C23"/>
                  </a:solidFill>
                  <a:latin typeface="Arial Narrow" pitchFamily="34" charset="0"/>
                </a:rPr>
                <a:t>11.0</a:t>
              </a: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187403" name="Rectangle 11"/>
            <p:cNvSpPr>
              <a:spLocks noChangeArrowheads="1"/>
            </p:cNvSpPr>
            <p:nvPr/>
          </p:nvSpPr>
          <p:spPr bwMode="auto">
            <a:xfrm>
              <a:off x="3744" y="1920"/>
              <a:ext cx="480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70.0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66.0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68.0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52.0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53.0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65.0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62.3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187404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80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77.0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72.0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70.0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60.0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58.0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69.0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67.7</a:t>
              </a:r>
            </a:p>
            <a:p>
              <a:pPr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187405" name="Rectangle 13"/>
            <p:cNvSpPr>
              <a:spLocks noChangeArrowheads="1"/>
            </p:cNvSpPr>
            <p:nvPr/>
          </p:nvSpPr>
          <p:spPr bwMode="auto">
            <a:xfrm>
              <a:off x="4992" y="1920"/>
              <a:ext cx="480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7.0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6.0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2.0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8.0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5.0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4.0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-</a:t>
              </a: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endParaRPr lang="es-ES_tradnl" altLang="es-ES" sz="2000">
                <a:solidFill>
                  <a:srgbClr val="E81C23"/>
                </a:solidFill>
                <a:latin typeface="Arial Narrow" pitchFamily="34" charset="0"/>
              </a:endParaRPr>
            </a:p>
            <a:p>
              <a:pPr algn="r">
                <a:lnSpc>
                  <a:spcPct val="90000"/>
                </a:lnSpc>
                <a:spcAft>
                  <a:spcPct val="20000"/>
                </a:spcAft>
                <a:buFont typeface="Wingdings" pitchFamily="2" charset="2"/>
                <a:buNone/>
                <a:defRPr/>
              </a:pPr>
              <a:r>
                <a:rPr lang="es-ES_tradnl" altLang="es-ES" sz="2000">
                  <a:solidFill>
                    <a:srgbClr val="E81C23"/>
                  </a:solidFill>
                  <a:latin typeface="Arial Narrow" pitchFamily="34" charset="0"/>
                </a:rPr>
                <a:t>5.5</a:t>
              </a: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58404" name="Line 14"/>
            <p:cNvSpPr>
              <a:spLocks noChangeShapeType="1"/>
            </p:cNvSpPr>
            <p:nvPr/>
          </p:nvSpPr>
          <p:spPr bwMode="auto">
            <a:xfrm>
              <a:off x="2160" y="1824"/>
              <a:ext cx="0" cy="23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405" name="Line 15"/>
            <p:cNvSpPr>
              <a:spLocks noChangeShapeType="1"/>
            </p:cNvSpPr>
            <p:nvPr/>
          </p:nvSpPr>
          <p:spPr bwMode="auto">
            <a:xfrm>
              <a:off x="2880" y="1824"/>
              <a:ext cx="0" cy="23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406" name="Line 16"/>
            <p:cNvSpPr>
              <a:spLocks noChangeShapeType="1"/>
            </p:cNvSpPr>
            <p:nvPr/>
          </p:nvSpPr>
          <p:spPr bwMode="auto">
            <a:xfrm>
              <a:off x="4272" y="1824"/>
              <a:ext cx="0" cy="23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407" name="Line 17"/>
            <p:cNvSpPr>
              <a:spLocks noChangeShapeType="1"/>
            </p:cNvSpPr>
            <p:nvPr/>
          </p:nvSpPr>
          <p:spPr bwMode="auto">
            <a:xfrm>
              <a:off x="4896" y="1824"/>
              <a:ext cx="0" cy="23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</p:grpSp>
      <p:grpSp>
        <p:nvGrpSpPr>
          <p:cNvPr id="58372" name="Group 18"/>
          <p:cNvGrpSpPr>
            <a:grpSpLocks/>
          </p:cNvGrpSpPr>
          <p:nvPr/>
        </p:nvGrpSpPr>
        <p:grpSpPr bwMode="auto">
          <a:xfrm>
            <a:off x="1774825" y="1341438"/>
            <a:ext cx="8610600" cy="1066800"/>
            <a:chOff x="192" y="1104"/>
            <a:chExt cx="5424" cy="672"/>
          </a:xfrm>
        </p:grpSpPr>
        <p:sp>
          <p:nvSpPr>
            <p:cNvPr id="58376" name="Rectangle 19"/>
            <p:cNvSpPr>
              <a:spLocks noChangeArrowheads="1"/>
            </p:cNvSpPr>
            <p:nvPr/>
          </p:nvSpPr>
          <p:spPr bwMode="auto">
            <a:xfrm>
              <a:off x="3600" y="1104"/>
              <a:ext cx="1968" cy="672"/>
            </a:xfrm>
            <a:prstGeom prst="rect">
              <a:avLst/>
            </a:prstGeom>
            <a:solidFill>
              <a:srgbClr val="006D78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/>
            </a:p>
          </p:txBody>
        </p:sp>
        <p:sp>
          <p:nvSpPr>
            <p:cNvPr id="58377" name="Line 20"/>
            <p:cNvSpPr>
              <a:spLocks noChangeShapeType="1"/>
            </p:cNvSpPr>
            <p:nvPr/>
          </p:nvSpPr>
          <p:spPr bwMode="auto">
            <a:xfrm>
              <a:off x="3600" y="1488"/>
              <a:ext cx="196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378" name="Rectangle 21"/>
            <p:cNvSpPr>
              <a:spLocks noChangeArrowheads="1"/>
            </p:cNvSpPr>
            <p:nvPr/>
          </p:nvSpPr>
          <p:spPr bwMode="auto">
            <a:xfrm>
              <a:off x="1536" y="1104"/>
              <a:ext cx="1968" cy="672"/>
            </a:xfrm>
            <a:prstGeom prst="rect">
              <a:avLst/>
            </a:prstGeom>
            <a:solidFill>
              <a:srgbClr val="006D78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/>
            </a:p>
          </p:txBody>
        </p:sp>
        <p:sp>
          <p:nvSpPr>
            <p:cNvPr id="58379" name="Rectangle 22"/>
            <p:cNvSpPr>
              <a:spLocks noChangeArrowheads="1"/>
            </p:cNvSpPr>
            <p:nvPr/>
          </p:nvSpPr>
          <p:spPr bwMode="auto">
            <a:xfrm>
              <a:off x="240" y="1104"/>
              <a:ext cx="1200" cy="432"/>
            </a:xfrm>
            <a:prstGeom prst="rect">
              <a:avLst/>
            </a:prstGeom>
            <a:solidFill>
              <a:srgbClr val="006D78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/>
            </a:p>
          </p:txBody>
        </p:sp>
        <p:sp>
          <p:nvSpPr>
            <p:cNvPr id="187415" name="Rectangle 23"/>
            <p:cNvSpPr>
              <a:spLocks noChangeArrowheads="1"/>
            </p:cNvSpPr>
            <p:nvPr/>
          </p:nvSpPr>
          <p:spPr bwMode="auto">
            <a:xfrm>
              <a:off x="192" y="1200"/>
              <a:ext cx="12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 algn="ctr">
                <a:lnSpc>
                  <a:spcPct val="6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N</a:t>
              </a:r>
              <a:r>
                <a:rPr lang="es-ES_tradnl" altLang="es-ES" sz="1800">
                  <a:latin typeface="Arial Narrow" pitchFamily="34" charset="0"/>
                </a:rPr>
                <a:t>º  </a:t>
              </a:r>
              <a:r>
                <a:rPr lang="es-ES_tradnl" altLang="es-ES" sz="1800" b="1">
                  <a:latin typeface="Arial Narrow" pitchFamily="34" charset="0"/>
                </a:rPr>
                <a:t>ANIMALES</a:t>
              </a:r>
              <a:endParaRPr lang="es-ES_tradnl" altLang="es-ES" sz="2000" b="1">
                <a:latin typeface="Arial Narrow" pitchFamily="34" charset="0"/>
              </a:endParaRPr>
            </a:p>
          </p:txBody>
        </p:sp>
        <p:sp>
          <p:nvSpPr>
            <p:cNvPr id="187416" name="Rectangle 24"/>
            <p:cNvSpPr>
              <a:spLocks noChangeArrowheads="1"/>
            </p:cNvSpPr>
            <p:nvPr/>
          </p:nvSpPr>
          <p:spPr bwMode="auto">
            <a:xfrm>
              <a:off x="1824" y="115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CON  PROTECCION  ( Kg. )</a:t>
              </a:r>
            </a:p>
          </p:txBody>
        </p:sp>
        <p:sp>
          <p:nvSpPr>
            <p:cNvPr id="187417" name="Rectangle 25"/>
            <p:cNvSpPr>
              <a:spLocks noChangeArrowheads="1"/>
            </p:cNvSpPr>
            <p:nvPr/>
          </p:nvSpPr>
          <p:spPr bwMode="auto">
            <a:xfrm>
              <a:off x="3840" y="115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SIN  PROTECCION  ( Kg. )</a:t>
              </a:r>
            </a:p>
          </p:txBody>
        </p:sp>
        <p:sp>
          <p:nvSpPr>
            <p:cNvPr id="187418" name="Rectangle 26"/>
            <p:cNvSpPr>
              <a:spLocks noChangeArrowheads="1"/>
            </p:cNvSpPr>
            <p:nvPr/>
          </p:nvSpPr>
          <p:spPr bwMode="auto">
            <a:xfrm>
              <a:off x="1536" y="148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6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02-01-96</a:t>
              </a:r>
            </a:p>
          </p:txBody>
        </p:sp>
        <p:sp>
          <p:nvSpPr>
            <p:cNvPr id="187419" name="Rectangle 27"/>
            <p:cNvSpPr>
              <a:spLocks noChangeArrowheads="1"/>
            </p:cNvSpPr>
            <p:nvPr/>
          </p:nvSpPr>
          <p:spPr bwMode="auto">
            <a:xfrm>
              <a:off x="2208" y="148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6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29-02-96</a:t>
              </a:r>
            </a:p>
          </p:txBody>
        </p:sp>
        <p:sp>
          <p:nvSpPr>
            <p:cNvPr id="187420" name="Rectangle 28"/>
            <p:cNvSpPr>
              <a:spLocks noChangeArrowheads="1"/>
            </p:cNvSpPr>
            <p:nvPr/>
          </p:nvSpPr>
          <p:spPr bwMode="auto">
            <a:xfrm>
              <a:off x="2880" y="148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6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  <a:sym typeface="Symbol" pitchFamily="18" charset="2"/>
                </a:rPr>
                <a:t>  PESO</a:t>
              </a: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187421" name="Rectangle 29"/>
            <p:cNvSpPr>
              <a:spLocks noChangeArrowheads="1"/>
            </p:cNvSpPr>
            <p:nvPr/>
          </p:nvSpPr>
          <p:spPr bwMode="auto">
            <a:xfrm>
              <a:off x="3600" y="148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6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02-01-96</a:t>
              </a:r>
            </a:p>
          </p:txBody>
        </p:sp>
        <p:sp>
          <p:nvSpPr>
            <p:cNvPr id="187422" name="Rectangle 30"/>
            <p:cNvSpPr>
              <a:spLocks noChangeArrowheads="1"/>
            </p:cNvSpPr>
            <p:nvPr/>
          </p:nvSpPr>
          <p:spPr bwMode="auto">
            <a:xfrm>
              <a:off x="4272" y="148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6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</a:rPr>
                <a:t>29-02-96</a:t>
              </a:r>
            </a:p>
          </p:txBody>
        </p:sp>
        <p:sp>
          <p:nvSpPr>
            <p:cNvPr id="187423" name="Rectangle 31"/>
            <p:cNvSpPr>
              <a:spLocks noChangeArrowheads="1"/>
            </p:cNvSpPr>
            <p:nvPr/>
          </p:nvSpPr>
          <p:spPr bwMode="auto">
            <a:xfrm>
              <a:off x="4896" y="148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defRPr>
              </a:lvl9pPr>
            </a:lstStyle>
            <a:p>
              <a:pPr>
                <a:lnSpc>
                  <a:spcPct val="60000"/>
                </a:lnSpc>
                <a:buFont typeface="Wingdings" pitchFamily="2" charset="2"/>
                <a:buNone/>
                <a:defRPr/>
              </a:pPr>
              <a:r>
                <a:rPr lang="es-ES_tradnl" altLang="es-ES" sz="2000">
                  <a:latin typeface="Arial Narrow" pitchFamily="34" charset="0"/>
                  <a:sym typeface="Symbol" pitchFamily="18" charset="2"/>
                </a:rPr>
                <a:t>  PESO</a:t>
              </a:r>
              <a:endParaRPr lang="es-ES_tradnl" altLang="es-ES" sz="2000">
                <a:latin typeface="Arial Narrow" pitchFamily="34" charset="0"/>
              </a:endParaRPr>
            </a:p>
          </p:txBody>
        </p:sp>
        <p:sp>
          <p:nvSpPr>
            <p:cNvPr id="58389" name="Line 32"/>
            <p:cNvSpPr>
              <a:spLocks noChangeShapeType="1"/>
            </p:cNvSpPr>
            <p:nvPr/>
          </p:nvSpPr>
          <p:spPr bwMode="auto">
            <a:xfrm>
              <a:off x="1536" y="1488"/>
              <a:ext cx="196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390" name="Line 33"/>
            <p:cNvSpPr>
              <a:spLocks noChangeShapeType="1"/>
            </p:cNvSpPr>
            <p:nvPr/>
          </p:nvSpPr>
          <p:spPr bwMode="auto">
            <a:xfrm>
              <a:off x="2160" y="1488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391" name="Line 34"/>
            <p:cNvSpPr>
              <a:spLocks noChangeShapeType="1"/>
            </p:cNvSpPr>
            <p:nvPr/>
          </p:nvSpPr>
          <p:spPr bwMode="auto">
            <a:xfrm>
              <a:off x="2880" y="1488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392" name="Line 35"/>
            <p:cNvSpPr>
              <a:spLocks noChangeShapeType="1"/>
            </p:cNvSpPr>
            <p:nvPr/>
          </p:nvSpPr>
          <p:spPr bwMode="auto">
            <a:xfrm>
              <a:off x="4272" y="1488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58393" name="Line 36"/>
            <p:cNvSpPr>
              <a:spLocks noChangeShapeType="1"/>
            </p:cNvSpPr>
            <p:nvPr/>
          </p:nvSpPr>
          <p:spPr bwMode="auto">
            <a:xfrm>
              <a:off x="4896" y="1488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</p:grpSp>
      <p:sp>
        <p:nvSpPr>
          <p:cNvPr id="58373" name="Oval 37"/>
          <p:cNvSpPr>
            <a:spLocks noChangeArrowheads="1"/>
          </p:cNvSpPr>
          <p:nvPr/>
        </p:nvSpPr>
        <p:spPr bwMode="auto">
          <a:xfrm>
            <a:off x="6311901" y="5589589"/>
            <a:ext cx="576263" cy="503237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58374" name="Oval 38"/>
          <p:cNvSpPr>
            <a:spLocks noChangeArrowheads="1"/>
          </p:cNvSpPr>
          <p:nvPr/>
        </p:nvSpPr>
        <p:spPr bwMode="auto">
          <a:xfrm>
            <a:off x="9625013" y="5589589"/>
            <a:ext cx="647700" cy="503237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58375" name="Text Box 39"/>
          <p:cNvSpPr txBox="1">
            <a:spLocks noChangeArrowheads="1"/>
          </p:cNvSpPr>
          <p:nvPr/>
        </p:nvSpPr>
        <p:spPr bwMode="auto">
          <a:xfrm>
            <a:off x="1611314" y="6396039"/>
            <a:ext cx="62055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Sin protección : más consumo energía   ¿termorregulación?</a:t>
            </a: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444358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scanear001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altLang="es-ES" smtClean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3"/>
            <a:ext cx="914400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682750" y="6108700"/>
            <a:ext cx="861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Efecto de la ubicación espacial en composición botánica, producción y desarrollo 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                    la pradera con y sin influencia del espino </a:t>
            </a: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379062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4575"/>
            <a:ext cx="91440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Oval 5"/>
          <p:cNvSpPr>
            <a:spLocks noChangeArrowheads="1"/>
          </p:cNvSpPr>
          <p:nvPr/>
        </p:nvSpPr>
        <p:spPr bwMode="auto">
          <a:xfrm>
            <a:off x="9336088" y="3860801"/>
            <a:ext cx="576262" cy="5762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63492" name="Oval 6"/>
          <p:cNvSpPr>
            <a:spLocks noChangeArrowheads="1"/>
          </p:cNvSpPr>
          <p:nvPr/>
        </p:nvSpPr>
        <p:spPr bwMode="auto">
          <a:xfrm>
            <a:off x="9336088" y="5013326"/>
            <a:ext cx="576262" cy="5762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243864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0525"/>
            <a:ext cx="9144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75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45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349500"/>
            <a:ext cx="3713162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279651" y="0"/>
            <a:ext cx="7159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000" b="1">
                <a:solidFill>
                  <a:srgbClr val="FFFF00"/>
                </a:solidFill>
                <a:latin typeface="Arial" panose="020B0604020202020204" pitchFamily="34" charset="0"/>
              </a:rPr>
              <a:t> POCO CONOCIDO Y POR ELLO, MUY POCO VALORADO</a:t>
            </a:r>
            <a:endParaRPr lang="es-ES" altLang="es-ES" sz="2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244" name="Picture 6" descr="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6250"/>
            <a:ext cx="35163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escanear0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76251"/>
            <a:ext cx="31940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escanear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554538"/>
            <a:ext cx="19796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escanear01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713288"/>
            <a:ext cx="3276600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Copia de escanear016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40276"/>
            <a:ext cx="331152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50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Copia de escanear0028"/>
          <p:cNvPicPr>
            <a:picLocks noChangeAspect="1" noChangeArrowheads="1"/>
          </p:cNvPicPr>
          <p:nvPr/>
        </p:nvPicPr>
        <p:blipFill>
          <a:blip r:embed="rId4">
            <a:lum bright="18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3284539"/>
            <a:ext cx="24479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escanear00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2420938"/>
            <a:ext cx="165576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escanear00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3376"/>
            <a:ext cx="280193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503614" y="3284539"/>
            <a:ext cx="2447925" cy="1563687"/>
          </a:xfrm>
          <a:prstGeom prst="rect">
            <a:avLst/>
          </a:prstGeom>
          <a:noFill/>
          <a:ln w="57150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solidFill>
                <a:srgbClr val="3399FF"/>
              </a:solidFill>
              <a:latin typeface="Arial" panose="020B0604020202020204" pitchFamily="34" charset="0"/>
            </a:endParaRP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8759826" y="2420938"/>
            <a:ext cx="1655763" cy="1871662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4800600" y="333376"/>
            <a:ext cx="2808288" cy="1871663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8472489" y="5300663"/>
            <a:ext cx="1944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>
            <a:off x="8472489" y="5300663"/>
            <a:ext cx="1944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>
            <a:off x="8543926" y="5300663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>
            <a:off x="8543925" y="5373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5" name="Line 13"/>
          <p:cNvSpPr>
            <a:spLocks noChangeShapeType="1"/>
          </p:cNvSpPr>
          <p:nvPr/>
        </p:nvSpPr>
        <p:spPr bwMode="auto">
          <a:xfrm>
            <a:off x="8543926" y="5300663"/>
            <a:ext cx="18002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6" name="Line 14"/>
          <p:cNvSpPr>
            <a:spLocks noChangeShapeType="1"/>
          </p:cNvSpPr>
          <p:nvPr/>
        </p:nvSpPr>
        <p:spPr bwMode="auto">
          <a:xfrm>
            <a:off x="8543926" y="5300663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7" name="Line 15"/>
          <p:cNvSpPr>
            <a:spLocks noChangeShapeType="1"/>
          </p:cNvSpPr>
          <p:nvPr/>
        </p:nvSpPr>
        <p:spPr bwMode="auto">
          <a:xfrm>
            <a:off x="8472489" y="5300663"/>
            <a:ext cx="20161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8" name="Line 16"/>
          <p:cNvSpPr>
            <a:spLocks noChangeShapeType="1"/>
          </p:cNvSpPr>
          <p:nvPr/>
        </p:nvSpPr>
        <p:spPr bwMode="auto">
          <a:xfrm>
            <a:off x="3143250" y="5300663"/>
            <a:ext cx="208915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>
            <a:off x="5375275" y="5300663"/>
            <a:ext cx="1225550" cy="0"/>
          </a:xfrm>
          <a:prstGeom prst="line">
            <a:avLst/>
          </a:prstGeom>
          <a:noFill/>
          <a:ln w="57150">
            <a:solidFill>
              <a:schemeClr val="bg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933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scanear0048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26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amigos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557338"/>
            <a:ext cx="3744913" cy="35290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0"/>
            <a:ext cx="3863975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2259013" y="54610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Velocidad recuperación</a:t>
            </a:r>
            <a:endParaRPr lang="es-ES" altLang="es-ES" sz="1800"/>
          </a:p>
        </p:txBody>
      </p: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6096000" y="63087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6816725" y="6308726"/>
            <a:ext cx="286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Producción forraje y frutos</a:t>
            </a: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212176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1524000" y="836613"/>
          <a:ext cx="4535488" cy="312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Gráfico" r:id="rId4" imgW="3686251" imgH="2543251" progId="Excel.Chart.8">
                  <p:embed/>
                </p:oleObj>
              </mc:Choice>
              <mc:Fallback>
                <p:oleObj name="Gráfico" r:id="rId4" imgW="3686251" imgH="254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836613"/>
                        <a:ext cx="4535488" cy="312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6167438" y="836613"/>
          <a:ext cx="4500562" cy="310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Gráfico" r:id="rId6" imgW="3686251" imgH="2543251" progId="Excel.Chart.8">
                  <p:embed/>
                </p:oleObj>
              </mc:Choice>
              <mc:Fallback>
                <p:oleObj name="Gráfico" r:id="rId6" imgW="3686251" imgH="254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836613"/>
                        <a:ext cx="4500562" cy="310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1524001" y="3803650"/>
          <a:ext cx="4500563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Gráfico" r:id="rId8" imgW="3686270" imgH="2543251" progId="Excel.Chart.8">
                  <p:embed/>
                </p:oleObj>
              </mc:Choice>
              <mc:Fallback>
                <p:oleObj name="Gráfico" r:id="rId8" imgW="3686270" imgH="254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3803650"/>
                        <a:ext cx="4500563" cy="305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6167438" y="3852864"/>
          <a:ext cx="4500562" cy="300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Gráfico" r:id="rId10" imgW="3686251" imgH="2543251" progId="Excel.Chart.8">
                  <p:embed/>
                </p:oleObj>
              </mc:Choice>
              <mc:Fallback>
                <p:oleObj name="Gráfico" r:id="rId10" imgW="3686251" imgH="254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3852864"/>
                        <a:ext cx="4500562" cy="300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771900" y="177801"/>
            <a:ext cx="4872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>
                <a:solidFill>
                  <a:srgbClr val="FFFF00"/>
                </a:solidFill>
                <a:latin typeface="Verdana" panose="020B0604030504040204" pitchFamily="34" charset="0"/>
              </a:rPr>
              <a:t>VELOCIDAD  DE  RECUPERACION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051175" y="1139826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Verdana" panose="020B0604030504040204" pitchFamily="34" charset="0"/>
              </a:rPr>
              <a:t>( testigo )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7804150" y="1139826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Verdana" panose="020B0604030504040204" pitchFamily="34" charset="0"/>
              </a:rPr>
              <a:t>( baja )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979739" y="4092576"/>
            <a:ext cx="1254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Verdana" panose="020B0604030504040204" pitchFamily="34" charset="0"/>
              </a:rPr>
              <a:t>( media )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7732714" y="4164013"/>
            <a:ext cx="979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Verdana" panose="020B0604030504040204" pitchFamily="34" charset="0"/>
              </a:rPr>
              <a:t>( alta )</a:t>
            </a:r>
          </a:p>
        </p:txBody>
      </p:sp>
    </p:spTree>
    <p:extLst>
      <p:ext uri="{BB962C8B-B14F-4D97-AF65-F5344CB8AC3E}">
        <p14:creationId xmlns:p14="http://schemas.microsoft.com/office/powerpoint/2010/main" val="206036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n 062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16463" cy="35369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091" name="Picture 3" descr="Imagen 01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573464"/>
            <a:ext cx="4356100" cy="32670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1919288" y="4941889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000" b="1">
              <a:latin typeface="Arial" panose="020B0604020202020204" pitchFamily="34" charset="0"/>
            </a:endParaRP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6796089" y="1020763"/>
            <a:ext cx="2655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800" b="1">
                <a:latin typeface="Arial" panose="020B0604020202020204" pitchFamily="34" charset="0"/>
              </a:rPr>
              <a:t>Poda Sanitaria</a:t>
            </a:r>
            <a:endParaRPr lang="es-ES" altLang="es-ES" sz="2800" b="1">
              <a:latin typeface="Arial" panose="020B0604020202020204" pitchFamily="34" charset="0"/>
            </a:endParaRPr>
          </a:p>
        </p:txBody>
      </p:sp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2424114" y="4365626"/>
            <a:ext cx="2516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( </a:t>
            </a:r>
            <a:r>
              <a:rPr lang="es-MX" altLang="es-ES" sz="1800" i="1"/>
              <a:t>Ravenelia hieronymii</a:t>
            </a:r>
            <a:r>
              <a:rPr lang="es-MX" altLang="es-ES" sz="1800"/>
              <a:t>)</a:t>
            </a:r>
            <a:endParaRPr lang="es-ES" altLang="es-ES" sz="1800"/>
          </a:p>
        </p:txBody>
      </p:sp>
      <p:sp>
        <p:nvSpPr>
          <p:cNvPr id="74759" name="Text Box 8"/>
          <p:cNvSpPr txBox="1">
            <a:spLocks noChangeArrowheads="1"/>
          </p:cNvSpPr>
          <p:nvPr/>
        </p:nvSpPr>
        <p:spPr bwMode="auto">
          <a:xfrm>
            <a:off x="2640014" y="3933826"/>
            <a:ext cx="2058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“ Escoba de bruja”</a:t>
            </a: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221374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http://4.bp.blogspot.com/-Xa-GiqNNXys/TzHYXNj8GNI/AAAAAAAAAIc/zrnIvNCkY6M/s00/ESPINILLO-Acacia-caven+FotoDarioNiz+%25285%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8893" y="3507972"/>
            <a:ext cx="3055129" cy="2241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4" descr="http://4.bp.blogspot.com/-AtE1mSwaBvQ/Tujjiz8ICfI/AAAAAAAAAbg/dVKbDwiZYiM/s1600/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8641" y="414988"/>
            <a:ext cx="3491778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5780" name="Text Box 6"/>
          <p:cNvSpPr txBox="1">
            <a:spLocks noChangeArrowheads="1"/>
          </p:cNvSpPr>
          <p:nvPr/>
        </p:nvSpPr>
        <p:spPr bwMode="auto">
          <a:xfrm>
            <a:off x="2043113" y="46005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1703388" y="4724400"/>
            <a:ext cx="3213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>
                <a:latin typeface="Arial" panose="020B0604020202020204" pitchFamily="34" charset="0"/>
              </a:rPr>
              <a:t> ¡49%  proteína!</a:t>
            </a:r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75782" name="Line 8"/>
          <p:cNvSpPr>
            <a:spLocks noChangeShapeType="1"/>
          </p:cNvSpPr>
          <p:nvPr/>
        </p:nvSpPr>
        <p:spPr bwMode="auto">
          <a:xfrm>
            <a:off x="5735638" y="1773238"/>
            <a:ext cx="1873250" cy="1439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75783" name="Line 9"/>
          <p:cNvSpPr>
            <a:spLocks noChangeShapeType="1"/>
          </p:cNvSpPr>
          <p:nvPr/>
        </p:nvSpPr>
        <p:spPr bwMode="auto">
          <a:xfrm flipH="1">
            <a:off x="5159375" y="5013325"/>
            <a:ext cx="1441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335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6" name="Object 1024"/>
          <p:cNvGraphicFramePr>
            <a:graphicFrameLocks noChangeAspect="1"/>
          </p:cNvGraphicFramePr>
          <p:nvPr/>
        </p:nvGraphicFramePr>
        <p:xfrm>
          <a:off x="6096001" y="3644901"/>
          <a:ext cx="4176713" cy="286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n de mapa de bits" r:id="rId4" imgW="5001323" imgH="3019048" progId="Paint.Picture">
                  <p:embed/>
                </p:oleObj>
              </mc:Choice>
              <mc:Fallback>
                <p:oleObj name="Imagen de mapa de bits" r:id="rId4" imgW="5001323" imgH="30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3644901"/>
                        <a:ext cx="4176713" cy="2862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49275"/>
            <a:ext cx="44386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67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3287714" y="1195388"/>
            <a:ext cx="5894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400">
                <a:latin typeface="Arial" panose="020B0604020202020204" pitchFamily="34" charset="0"/>
              </a:rPr>
              <a:t>E N S A Y O S     D E     C A F E T E R I A</a:t>
            </a:r>
            <a:endParaRPr lang="es-ES" altLang="es-ES" sz="2400">
              <a:latin typeface="Arial" panose="020B0604020202020204" pitchFamily="34" charset="0"/>
            </a:endParaRPr>
          </a:p>
        </p:txBody>
      </p:sp>
      <p:pic>
        <p:nvPicPr>
          <p:cNvPr id="77827" name="Picture 5" descr="DSCF4487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33601"/>
            <a:ext cx="367347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7" descr="DSCF4485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6339"/>
            <a:ext cx="40703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0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6080206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47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4151314" y="6237288"/>
            <a:ext cx="314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400" b="1">
                <a:latin typeface="Arial" panose="020B0604020202020204" pitchFamily="34" charset="0"/>
              </a:rPr>
              <a:t>¿ Agrosilvopastoril?</a:t>
            </a:r>
            <a:endParaRPr lang="es-ES" altLang="es-ES" sz="24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6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763838" y="1000125"/>
            <a:ext cx="598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latin typeface="Arial" panose="020B0604020202020204" pitchFamily="34" charset="0"/>
              </a:rPr>
              <a:t>Características Generales  Fundamentales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782888" y="2997201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Arial" panose="020B0604020202020204" pitchFamily="34" charset="0"/>
              </a:rPr>
              <a:t>Régimen  pluviométrico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880100" y="2420938"/>
            <a:ext cx="4629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FFFF00"/>
                </a:solidFill>
                <a:latin typeface="Arial" panose="020B0604020202020204" pitchFamily="34" charset="0"/>
              </a:rPr>
              <a:t>Alta  variabilidad   en cantidad y distribución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Arial" panose="020B0604020202020204" pitchFamily="34" charset="0"/>
              </a:rPr>
              <a:t>Déficit hídrico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Arial" panose="020B0604020202020204" pitchFamily="34" charset="0"/>
              </a:rPr>
              <a:t>Prolongado  periodo seco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782889" y="5876925"/>
            <a:ext cx="810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latin typeface="Arial" panose="020B0604020202020204" pitchFamily="34" charset="0"/>
              </a:rPr>
              <a:t>Manejo suelo                         </a:t>
            </a:r>
            <a:r>
              <a:rPr lang="es-ES" altLang="es-ES" sz="1800">
                <a:solidFill>
                  <a:srgbClr val="FFFF00"/>
                </a:solidFill>
                <a:latin typeface="Arial" panose="020B0604020202020204" pitchFamily="34" charset="0"/>
              </a:rPr>
              <a:t>Monocultivo  trigo   -  “ganadería”</a:t>
            </a:r>
            <a:r>
              <a:rPr lang="es-ES" altLang="es-ES" sz="1800">
                <a:latin typeface="Arial" panose="020B0604020202020204" pitchFamily="34" charset="0"/>
              </a:rPr>
              <a:t>                        </a:t>
            </a:r>
            <a:r>
              <a:rPr lang="es-ES" altLang="es-ES" sz="2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1 Abrir llave"/>
          <p:cNvSpPr/>
          <p:nvPr/>
        </p:nvSpPr>
        <p:spPr>
          <a:xfrm>
            <a:off x="5591176" y="2492375"/>
            <a:ext cx="288925" cy="14414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763839" y="4524375"/>
            <a:ext cx="6218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/>
              <a:t>Cambio climático : ¿Que está pasando hoy estamos preparados?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335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3719514" y="620713"/>
            <a:ext cx="4327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800">
                <a:latin typeface="Arial" panose="020B0604020202020204" pitchFamily="34" charset="0"/>
              </a:rPr>
              <a:t>C  O  N  C  L  U  S  I  Ó  N</a:t>
            </a:r>
            <a:endParaRPr lang="es-ES" altLang="es-ES" sz="2800">
              <a:latin typeface="Arial" panose="020B0604020202020204" pitchFamily="34" charset="0"/>
            </a:endParaRPr>
          </a:p>
        </p:txBody>
      </p:sp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1703388" y="1916113"/>
            <a:ext cx="8820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        E  X  I  S  T  E     U  N     G  R  A  N     P  O  T  E  N  C  I  A  L    E  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          E  S  P  E  C  I  A  L     P  A  R  A       P  E  Q  U  E  Ñ  O  S      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MX" altLang="es-E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               M  E  D  I  A  N  O  S       P  R  O  D  U  C  T  O  R  E  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>
                <a:latin typeface="Arial" panose="020B0604020202020204" pitchFamily="34" charset="0"/>
              </a:rPr>
              <a:t>                                </a:t>
            </a:r>
            <a:endParaRPr lang="es-ES" altLang="es-ES" sz="1800">
              <a:latin typeface="Arial" panose="020B0604020202020204" pitchFamily="34" charset="0"/>
            </a:endParaRPr>
          </a:p>
        </p:txBody>
      </p:sp>
      <p:pic>
        <p:nvPicPr>
          <p:cNvPr id="235526" name="Picture 6" descr="escanear0159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149725"/>
            <a:ext cx="399573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7" name="Picture 7" descr="31"/>
          <p:cNvPicPr>
            <a:picLocks noChangeAspect="1" noChangeArrowheads="1"/>
          </p:cNvPicPr>
          <p:nvPr/>
        </p:nvPicPr>
        <p:blipFill>
          <a:blip r:embed="rId4">
            <a:lum bright="-12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4149726"/>
            <a:ext cx="410368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06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0"/>
            <a:ext cx="75310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84094" y="2164977"/>
            <a:ext cx="2675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       </a:t>
            </a:r>
            <a:r>
              <a:rPr lang="es-CL" sz="2800" dirty="0" smtClean="0"/>
              <a:t>Régimen </a:t>
            </a:r>
          </a:p>
          <a:p>
            <a:r>
              <a:rPr lang="es-CL" sz="2800" dirty="0" smtClean="0"/>
              <a:t>Pluviométrico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75109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77" y="196898"/>
            <a:ext cx="914400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7334154" y="3962868"/>
            <a:ext cx="925419" cy="4134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7519987" y="5435509"/>
            <a:ext cx="627063" cy="3043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7546505" y="2631702"/>
            <a:ext cx="647700" cy="2889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080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16275" y="1268414"/>
            <a:ext cx="61013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400" b="1"/>
              <a:t>E  S  T  R  A  T  O     H  E  R  B  Á  C  E  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ES" sz="2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400" b="1"/>
              <a:t>              P  R  A  D  E  R  A</a:t>
            </a:r>
            <a:endParaRPr lang="es-ES" altLang="es-ES" sz="2400" b="1"/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648076" y="3429001"/>
            <a:ext cx="4843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1800"/>
              <a:t>Primer mensaje producto del desconocimiento</a:t>
            </a:r>
            <a:endParaRPr lang="es-ES" altLang="es-ES" sz="1800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566988" y="4868864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ES" sz="2000">
                <a:solidFill>
                  <a:srgbClr val="FFFF00"/>
                </a:solidFill>
              </a:rPr>
              <a:t>“ La pradera natural es mala, no vale la pena gastar tiempo y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>
                <a:solidFill>
                  <a:srgbClr val="FFFF00"/>
                </a:solidFill>
              </a:rPr>
              <a:t>                       </a:t>
            </a:r>
            <a:r>
              <a:rPr lang="es-MX" altLang="es-ES" sz="2000">
                <a:solidFill>
                  <a:srgbClr val="FFFF00"/>
                </a:solidFill>
              </a:rPr>
              <a:t>   dinero en su estudio”</a:t>
            </a:r>
            <a:endParaRPr lang="es-ES" altLang="es-ES" sz="2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4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172</TotalTime>
  <Words>785</Words>
  <Application>Microsoft Macintosh PowerPoint</Application>
  <PresentationFormat>Personalizado</PresentationFormat>
  <Paragraphs>247</Paragraphs>
  <Slides>60</Slides>
  <Notes>59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60</vt:i4>
      </vt:variant>
    </vt:vector>
  </HeadingPairs>
  <TitlesOfParts>
    <vt:vector size="63" baseType="lpstr">
      <vt:lpstr>Ion</vt:lpstr>
      <vt:lpstr>Gráfico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JSKJAHSJ</dc:title>
  <dc:creator>Alfredo Olivares</dc:creator>
  <cp:lastModifiedBy>Juan Izquierdo</cp:lastModifiedBy>
  <cp:revision>15</cp:revision>
  <dcterms:created xsi:type="dcterms:W3CDTF">2018-06-06T18:08:55Z</dcterms:created>
  <dcterms:modified xsi:type="dcterms:W3CDTF">2018-07-03T16:04:47Z</dcterms:modified>
</cp:coreProperties>
</file>