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4"/>
  </p:notesMasterIdLst>
  <p:sldIdLst>
    <p:sldId id="256" r:id="rId2"/>
    <p:sldId id="257" r:id="rId3"/>
    <p:sldId id="272" r:id="rId4"/>
    <p:sldId id="330" r:id="rId5"/>
    <p:sldId id="310" r:id="rId6"/>
    <p:sldId id="258" r:id="rId7"/>
    <p:sldId id="354" r:id="rId8"/>
    <p:sldId id="259" r:id="rId9"/>
    <p:sldId id="344" r:id="rId10"/>
    <p:sldId id="260" r:id="rId11"/>
    <p:sldId id="308" r:id="rId12"/>
    <p:sldId id="309" r:id="rId13"/>
    <p:sldId id="345" r:id="rId14"/>
    <p:sldId id="307" r:id="rId15"/>
    <p:sldId id="261" r:id="rId16"/>
    <p:sldId id="346" r:id="rId17"/>
    <p:sldId id="262" r:id="rId18"/>
    <p:sldId id="263" r:id="rId19"/>
    <p:sldId id="338" r:id="rId20"/>
    <p:sldId id="264" r:id="rId21"/>
    <p:sldId id="312" r:id="rId22"/>
    <p:sldId id="331" r:id="rId23"/>
    <p:sldId id="265" r:id="rId24"/>
    <p:sldId id="353" r:id="rId25"/>
    <p:sldId id="267" r:id="rId26"/>
    <p:sldId id="266" r:id="rId27"/>
    <p:sldId id="347" r:id="rId28"/>
    <p:sldId id="268" r:id="rId29"/>
    <p:sldId id="270" r:id="rId30"/>
    <p:sldId id="313" r:id="rId31"/>
    <p:sldId id="348" r:id="rId32"/>
    <p:sldId id="274" r:id="rId33"/>
    <p:sldId id="276" r:id="rId34"/>
    <p:sldId id="275" r:id="rId35"/>
    <p:sldId id="349" r:id="rId36"/>
    <p:sldId id="277" r:id="rId37"/>
    <p:sldId id="278" r:id="rId38"/>
    <p:sldId id="279" r:id="rId39"/>
    <p:sldId id="322" r:id="rId40"/>
    <p:sldId id="281" r:id="rId41"/>
    <p:sldId id="280" r:id="rId42"/>
    <p:sldId id="350" r:id="rId43"/>
    <p:sldId id="282" r:id="rId44"/>
    <p:sldId id="326" r:id="rId45"/>
    <p:sldId id="355" r:id="rId46"/>
    <p:sldId id="283" r:id="rId47"/>
    <p:sldId id="341" r:id="rId48"/>
    <p:sldId id="284" r:id="rId49"/>
    <p:sldId id="285" r:id="rId50"/>
    <p:sldId id="286" r:id="rId51"/>
    <p:sldId id="332" r:id="rId52"/>
    <p:sldId id="333" r:id="rId53"/>
    <p:sldId id="351" r:id="rId54"/>
    <p:sldId id="356" r:id="rId55"/>
    <p:sldId id="357" r:id="rId56"/>
    <p:sldId id="352" r:id="rId57"/>
    <p:sldId id="329" r:id="rId58"/>
    <p:sldId id="324" r:id="rId59"/>
    <p:sldId id="342" r:id="rId60"/>
    <p:sldId id="287" r:id="rId61"/>
    <p:sldId id="289" r:id="rId62"/>
    <p:sldId id="291" r:id="rId63"/>
    <p:sldId id="292" r:id="rId64"/>
    <p:sldId id="335" r:id="rId65"/>
    <p:sldId id="336" r:id="rId66"/>
    <p:sldId id="358" r:id="rId67"/>
    <p:sldId id="343" r:id="rId68"/>
    <p:sldId id="298" r:id="rId69"/>
    <p:sldId id="295" r:id="rId70"/>
    <p:sldId id="323" r:id="rId71"/>
    <p:sldId id="297" r:id="rId72"/>
    <p:sldId id="299" r:id="rId73"/>
    <p:sldId id="325" r:id="rId74"/>
    <p:sldId id="334" r:id="rId75"/>
    <p:sldId id="339" r:id="rId76"/>
    <p:sldId id="301" r:id="rId77"/>
    <p:sldId id="328" r:id="rId78"/>
    <p:sldId id="340" r:id="rId79"/>
    <p:sldId id="337" r:id="rId80"/>
    <p:sldId id="315" r:id="rId81"/>
    <p:sldId id="320" r:id="rId82"/>
    <p:sldId id="317" r:id="rId8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8" autoAdjust="0"/>
  </p:normalViewPr>
  <p:slideViewPr>
    <p:cSldViewPr showGuides="1">
      <p:cViewPr>
        <p:scale>
          <a:sx n="60" d="100"/>
          <a:sy n="60" d="100"/>
        </p:scale>
        <p:origin x="-2776" y="-1224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285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notesMaster" Target="notesMasters/notesMaster1.xml"/><Relationship Id="rId85" Type="http://schemas.openxmlformats.org/officeDocument/2006/relationships/printerSettings" Target="printerSettings/printerSettings1.bin"/><Relationship Id="rId86" Type="http://schemas.openxmlformats.org/officeDocument/2006/relationships/presProps" Target="presProps.xml"/><Relationship Id="rId87" Type="http://schemas.openxmlformats.org/officeDocument/2006/relationships/viewProps" Target="viewProps.xml"/><Relationship Id="rId88" Type="http://schemas.openxmlformats.org/officeDocument/2006/relationships/theme" Target="theme/theme1.xml"/><Relationship Id="rId8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DB723-7F92-4016-AEAF-7C45FC4C0C1B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5D440-3BF7-404C-9F78-1E7D74EF65FE}" type="slidenum">
              <a:rPr lang="es-CL" smtClean="0"/>
              <a:t>‹Nr.›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4755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91651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65735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39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6573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49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12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81126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59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18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69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70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71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72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73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74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19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75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79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88489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5D440-3BF7-404C-9F78-1E7D74EF65FE}" type="slidenum">
              <a:rPr lang="es-CL" smtClean="0"/>
              <a:t>22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729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BEE6-BB51-4C76-8FF5-66F8875D4619}" type="datetimeFigureOut">
              <a:rPr lang="es-CL" smtClean="0"/>
              <a:t>21-06-16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480D7-599C-4C82-B696-663625471BD3}" type="slidenum">
              <a:rPr lang="es-CL" smtClean="0"/>
              <a:t>‹Nr.›</a:t>
            </a:fld>
            <a:endParaRPr lang="es-CL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492896"/>
            <a:ext cx="9144000" cy="1731982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RECURSOS GENÉTICOS</a:t>
            </a:r>
            <a:b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CHILE:</a:t>
            </a:r>
            <a:b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TEMA PARA DEBATIR</a:t>
            </a:r>
            <a:endParaRPr lang="es-CL" sz="5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5085184"/>
            <a:ext cx="7016824" cy="136815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Alberto  G. Cubillos Plaza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Ing. Agr., Ph. D.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Santiago, junio 2016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03648" y="43776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Academia Chilena</a:t>
            </a:r>
          </a:p>
          <a:p>
            <a:pPr algn="ctr"/>
            <a:r>
              <a:rPr lang="es-CL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Ciencias Agronómicas</a:t>
            </a:r>
            <a:endParaRPr lang="es-CL" sz="2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4 Imagen" descr="MARCA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4664"/>
            <a:ext cx="1386840" cy="982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7339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692696"/>
            <a:ext cx="9144000" cy="16201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 genético es el material genético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tiene valor actual o potencial.</a:t>
            </a:r>
            <a:endParaRPr lang="es-ES" sz="11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lang="es-ES" sz="11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de la Diversidad Biológica, Junio 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1992. artículo 2</a:t>
            </a: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7544" y="26064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tx1"/>
              </a:buClr>
              <a:buNone/>
            </a:pP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36512" y="2132856"/>
            <a:ext cx="9144000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naturales son los componente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medio ambiente susceptible de ser utilizados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el ser humano para la satisfacción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sus necesidades o intereses espirituales, culturales, sociales y/o económicos.</a:t>
            </a:r>
            <a:endParaRPr lang="es-ES" sz="10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lang="es-ES" sz="10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Ley 19300. Bases generales del Medio Ambiente. 1994. artículo 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letra 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5373216"/>
            <a:ext cx="9144000" cy="900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Nótese que es una definición claramente antropocéntrica.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24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36512" y="836712"/>
            <a:ext cx="9144000" cy="900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Recursos Genéticos pueden ser utilizados para: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-1251520"/>
            <a:ext cx="914501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HERENCIA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36512" y="1700808"/>
            <a:ext cx="91440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 nuevos organismos: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ales como variedades o razas de </a:t>
            </a: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plantas, animales, hongos, bacterias, etc. para 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fines agrícolas;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36512" y="3284984"/>
            <a:ext cx="91440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 nuevos productos: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biorreactores para la obtención de compuestos industriales, como cuajo, vacunas, insulina, etc.;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180528" y="4653136"/>
            <a:ext cx="9360024" cy="1556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 nuevos conocimientos: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ámbito biológico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genética, la evolución y la taxonomía.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28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772816"/>
            <a:ext cx="9144000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Estos Recursos se emplean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una visión de generar productos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2800" b="1" dirty="0" err="1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satisfagen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necesidades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las generaciones a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ctuales </a:t>
            </a: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futuras.</a:t>
            </a:r>
            <a:endParaRPr lang="es-ES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7544" y="116074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tx1"/>
              </a:buClr>
              <a:buNone/>
            </a:pP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108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-36512" y="2420888"/>
            <a:ext cx="914501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DEFINICIÓN DE MATERIAL GENÉTICO</a:t>
            </a:r>
          </a:p>
        </p:txBody>
      </p:sp>
    </p:spTree>
    <p:extLst>
      <p:ext uri="{BB962C8B-B14F-4D97-AF65-F5344CB8AC3E}">
        <p14:creationId xmlns:p14="http://schemas.microsoft.com/office/powerpoint/2010/main" val="1650415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836712"/>
            <a:ext cx="9144000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genético es todo elemento de origen vegetal, animal, microbiano o de otro tipo que contiene unidades </a:t>
            </a:r>
            <a:r>
              <a:rPr lang="es-ES" sz="3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funcionales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herencia.</a:t>
            </a:r>
            <a:endParaRPr lang="es-ES" sz="20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r>
              <a:rPr lang="es-ES" sz="20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de la Diversidad Biológica, Junio 1992. artículo 2</a:t>
            </a: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50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-36512" y="764704"/>
            <a:ext cx="9145016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Herencia es el proceso  por  el cual 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los  seres  vivos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transmiten sus 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caracteres o rasgos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morfológicos, bioquímicos, fisiológicos, adaptativos, productivos y de calidad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por 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mecanismos de  reproducción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modo que estos caracteres se perciban constantes o variables 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cuando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los compara dentro de una misma 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entre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diferentes 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generaciones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individuos o 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poblaciones.</a:t>
            </a: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3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108520" y="1700808"/>
            <a:ext cx="936104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CONCEPTO DE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UNIDAD FUNCIONAL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LA HERENCIA</a:t>
            </a:r>
          </a:p>
        </p:txBody>
      </p:sp>
    </p:spTree>
    <p:extLst>
      <p:ext uri="{BB962C8B-B14F-4D97-AF65-F5344CB8AC3E}">
        <p14:creationId xmlns:p14="http://schemas.microsoft.com/office/powerpoint/2010/main" val="75215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332656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Gregor Mendel (1866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):</a:t>
            </a:r>
          </a:p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factor de la 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herencia.</a:t>
            </a:r>
            <a:endParaRPr lang="es-ES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2" y="2781424"/>
            <a:ext cx="864096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Thomas H. Morgan (1910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):</a:t>
            </a:r>
          </a:p>
          <a:p>
            <a:pPr algn="ctr"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un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lugar (</a:t>
            </a:r>
            <a:r>
              <a:rPr lang="es-ES" sz="2800" b="1" i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locus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en un 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cromosoma.</a:t>
            </a: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defRPr/>
            </a:pP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512" y="4077568"/>
            <a:ext cx="864096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George W. Beadle &amp; Ernest L. Tatum (1941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):</a:t>
            </a:r>
          </a:p>
          <a:p>
            <a:pPr algn="ctr"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un </a:t>
            </a:r>
            <a:r>
              <a:rPr lang="es-ES" sz="28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gen, una </a:t>
            </a: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</a:rPr>
              <a:t>enzima.</a:t>
            </a: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53342" y="1610797"/>
            <a:ext cx="86746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Wilhelm Ludwig Johanssen (1909):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llamó gen (</a:t>
            </a:r>
            <a:r>
              <a:rPr lang="el-G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γένευς</a:t>
            </a:r>
            <a:r>
              <a:rPr lang="es-CL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raza, descendencia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4298" y="5499229"/>
            <a:ext cx="86781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0. Avery, C. Mc Leod y M. McCarthy (1944): establecen que el ADN es el material genético.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89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7504" y="1934835"/>
            <a:ext cx="871296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Se logra la definición básica</a:t>
            </a:r>
          </a:p>
          <a:p>
            <a:pPr algn="ctr"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los que se entiende por</a:t>
            </a:r>
          </a:p>
          <a:p>
            <a:pPr algn="ctr"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una Unidad Funcional de la Herencia. </a:t>
            </a: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339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79512" y="980728"/>
            <a:ext cx="871296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En la actualidad,</a:t>
            </a:r>
          </a:p>
          <a:p>
            <a:pPr algn="ctr">
              <a:spcBef>
                <a:spcPct val="20000"/>
              </a:spcBef>
              <a:defRPr/>
            </a:pPr>
            <a:r>
              <a:rPr lang="es-ES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se sabe que es una secuencia específica de nucleótidos de una molécula de ADN o ARN que codifica por uno o más ARN’s o polipéptidos y que actúan en forma coordinada bajo la acción de un conjunto de secuencias reguladoras, transcriptoras y otras que permiten la expresión.</a:t>
            </a:r>
            <a:endParaRPr lang="es-ES" sz="1000" b="1" kern="0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es-ES" sz="1000" b="1" kern="0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s-ES" sz="20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Pearson H. 2006. Genetics: what is a gene?. Nature 441:398–401.</a:t>
            </a:r>
            <a:r>
              <a:rPr lang="es-ES" sz="2000" b="1" i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Sarkar</a:t>
            </a:r>
            <a:r>
              <a:rPr lang="en-U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S. </a:t>
            </a:r>
            <a:r>
              <a:rPr lang="en-U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&amp; </a:t>
            </a:r>
            <a:r>
              <a:rPr lang="en-U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Plutynski, A. 2008. A Companion to the Philosophy of Biology. Oxford. Blackwell</a:t>
            </a:r>
            <a:r>
              <a:rPr lang="en-U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es-ES" sz="2000" b="1" kern="0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5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2576533"/>
            <a:ext cx="7125113" cy="924475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PROPÓSITO</a:t>
            </a:r>
            <a:endParaRPr lang="es-CL" sz="5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465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3008" y="4366264"/>
            <a:ext cx="88569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Unidad Funcional de la Herencia en realidad está constituida por un conjunto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unidades genéticas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cada una que define una enzima diferente.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07504" y="764704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 importante, sin embargo,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el Carácter o Rasgo Hereditario.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43008" y="1848306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carácter hereditario está definido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varias unidades funcionales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definen las distintas enzimas que catalizan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diversas reacciones bioquímicas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pasos bioquímicos de una vía metabólica.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496" y="1052736"/>
            <a:ext cx="889248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Es frecuente que un carácter hereditario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esté determinado por varias de estas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vías metabólicas,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especialmente cuando se trata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caracteres cuantitativos.</a:t>
            </a:r>
            <a:endParaRPr lang="es-ES" sz="2800" b="1" kern="0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7504" y="3861048"/>
            <a:ext cx="889248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Un carácter hereditario está determinado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por una constelación de vías metabólicas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que actúan coordinadamente,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cada una definida por diferentes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Unidades Funcionales de la Herencia.</a:t>
            </a: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9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2000" y="836712"/>
            <a:ext cx="889248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EL CONCEPTO DE UNIDAD FUNCIONAL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LA HERENCIA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ES MUCHO MÁS COMPLEJO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LO QUE DA A ENTENDER LA DEFINICIÓN</a:t>
            </a:r>
          </a:p>
          <a:p>
            <a:pPr algn="ctr">
              <a:defRPr/>
            </a:pPr>
            <a:r>
              <a:rPr lang="es-CL" sz="2800" b="1" kern="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DEL CONVENIO DE LA DIVERSIDAD BIOLÓGICA DE 1992.</a:t>
            </a:r>
            <a:endParaRPr lang="es-ES" sz="2800" b="1" kern="0" dirty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91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288032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¿A QUIÉN LE PERTENECE UN RECURSO GENÉTICO?</a:t>
            </a:r>
            <a:endParaRPr lang="es-CL" sz="5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107504" y="3933056"/>
            <a:ext cx="8928992" cy="16561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4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visión jurídica</a:t>
            </a:r>
            <a:endParaRPr lang="es-CL" sz="4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047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2636912"/>
            <a:ext cx="914501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DEFINICIÓN DEL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CONCEPTO DE PROPIEDAD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3008" y="908720"/>
            <a:ext cx="8856984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propiedad o dominio es el derecho real en una cosa corporal para gozar y disponer de ella arbitrariamente siempre que no sea contra la ley o contra el derecho ajeno.</a:t>
            </a:r>
            <a:endParaRPr lang="es-ES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endParaRPr lang="es-ES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rtículo 582 del Código Civil</a:t>
            </a: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3008" y="3731548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doctrina jurídica romana considera que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dominio o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propiedad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otorga tres facultades.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42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3008" y="692696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ius utendi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es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facultad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uso 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servirse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ella según sus propios intereses.</a:t>
            </a:r>
            <a:endParaRPr lang="es-ES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3008" y="1916832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ius fruendi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es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facultad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goce 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cosa para aprovechar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disponer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frutos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o productos que genere el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bien.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496" y="3513783"/>
            <a:ext cx="91085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ius abutendi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es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facultad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disposición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sobre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hacer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 ella lo que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quiera,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incluyendo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dañarla o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destruirla.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1135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2636912"/>
            <a:ext cx="9145016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¿CÓMO SE ADQUIERE EL DERECHO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PROPIEDAD?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68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3008" y="709533"/>
            <a:ext cx="885698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CL" sz="2800" b="1" u="sng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Trueque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 el intercambio de bienes materiales o servicios por otros objetos o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servicios:</a:t>
            </a: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endParaRPr lang="es-CL" sz="12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forma frecuente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adquirir recursos genéticos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especialmente entre mejoradores o curadores.</a:t>
            </a:r>
            <a:endParaRPr lang="es-ES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7504" y="3661861"/>
            <a:ext cx="892899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u="sng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Compra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es la adquisición de un bien a 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cambio de un precio 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determinado:</a:t>
            </a:r>
          </a:p>
          <a:p>
            <a:pPr algn="ctr"/>
            <a:endParaRPr lang="es-CL" sz="12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uele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utilizarse cuando se realizan expediciones de colecta de recursos genéticos en mercados o predios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agrícolas.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4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496" y="908720"/>
            <a:ext cx="910850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u="sng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esfuerzo realizado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crear o generar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bien:</a:t>
            </a:r>
          </a:p>
          <a:p>
            <a:pPr algn="ctr"/>
            <a:endParaRPr lang="es-CL" sz="12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forma más utilizada para adquirir los recursos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genéticos por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colecta, caza,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pesca o generarlos</a:t>
            </a:r>
          </a:p>
          <a:p>
            <a:pPr algn="ctr"/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mejoramiento genético o biotecnología.</a:t>
            </a:r>
            <a:endParaRPr lang="es-ES" altLang="es-CL" sz="2800" b="1" i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3008" y="3933056"/>
            <a:ext cx="885698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CL" sz="2800" b="1" u="sng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Herencia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es el conjunto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bienes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derechos y obligaciones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una persona transmite</a:t>
            </a: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 herederos o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legatarios cuando muere:</a:t>
            </a: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endParaRPr lang="es-CL" sz="12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>
                <a:schemeClr val="tx1"/>
              </a:buClr>
              <a:buSzPct val="75000"/>
            </a:pP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forma usual de adquirir los recursos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genéticos.</a:t>
            </a:r>
            <a:endParaRPr lang="es-ES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1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 txBox="1">
            <a:spLocks/>
          </p:cNvSpPr>
          <p:nvPr/>
        </p:nvSpPr>
        <p:spPr>
          <a:xfrm>
            <a:off x="107504" y="692696"/>
            <a:ext cx="892899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están debatiendo los temas de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posibles modificaciones a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Constitución Política del Estado.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323528" y="3717032"/>
            <a:ext cx="856895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Debatir es una discusión entre varias personas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sobre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uno o varios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 la que, cada una de ellas, presenta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 ideas y defiende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 opiniones 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intereses.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107504" y="2276872"/>
            <a:ext cx="892899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Recursos Genéticos deberían estar considerados en estos debates.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2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3008" y="1124744"/>
            <a:ext cx="882148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u="sng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Donación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la disposición gratuita por la cual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persona cede un bien de su propiedad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otra persona para que ésta disponga de éste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su voluntad:</a:t>
            </a:r>
          </a:p>
          <a:p>
            <a:pPr algn="ctr"/>
            <a:endParaRPr lang="es-CL" sz="12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uele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ocurrir cuando se colectan recursos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genéticos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predios agrícolas,</a:t>
            </a:r>
          </a:p>
          <a:p>
            <a:pPr algn="ctr"/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debiéndose cautelar</a:t>
            </a:r>
          </a:p>
          <a:p>
            <a:pPr algn="ctr"/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principio del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consentimiento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fundamentado.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72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2348880"/>
            <a:ext cx="914501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NATURALEZA DE LA PROPIEDAD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 LOS RECURSOS GENÉTICOS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178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3008" y="476672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naturaleza de la Propiedad de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Recursos Genético está determinada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el principio del Continente – Contenido.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2204864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Continente, del latín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continente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que significa mantener juntos, se refiere a una cosa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alberga dentro de sí a una cosa diferente.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4060229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Contenido es la cosa que se encuentra albergada en otra cosa y que en muchas ocasiones no puede manifestar su naturaleza fuera de su continente.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3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43008" y="476672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propiedad de lo contenido está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supeditada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dominio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propiedad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continente 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contenedor.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2168858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funciones codificadas en el ADN están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determinadas en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molécula 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ADN.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3248978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ADN está contenido en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cromosomas, </a:t>
            </a:r>
          </a:p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que están, a su vez, contenidos en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células.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9512" y="4329098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ADN es funcional solamente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 se encuentra en una célula.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9512" y="5427221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células forman órganos, </a:t>
            </a:r>
            <a:endParaRPr lang="es-ES" altLang="es-CL" sz="28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vez,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forman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organismos.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73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9512" y="764704"/>
            <a:ext cx="8821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CONSECUENCIA,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PROPIEDAD 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LAS FUNCIONES CODIFICADAS POR EL ADN PERTENECE A LAS PERSONAS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SON DUEÑOS DE LOS ÓRGANOS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DE LOS ORGANISMOS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LO CONTENGAN, 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SABER EL MATERIAL GENÉTICO.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901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1916832"/>
            <a:ext cx="914501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altLang="es-CL" sz="32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PROPIEDAD </a:t>
            </a: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MATERIALES </a:t>
            </a:r>
            <a:r>
              <a:rPr lang="es-ES" altLang="es-CL" sz="32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GENÉTICOS EN </a:t>
            </a: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CHIILE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40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332656"/>
            <a:ext cx="9145016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DE LAS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PLANTAS</a:t>
            </a:r>
            <a:endParaRPr lang="es-ES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9512" y="1700808"/>
            <a:ext cx="882148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plantas “plantadas” se consideran bienes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corporales inmuebles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adherencia,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luego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plantas son 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propiedad</a:t>
            </a:r>
          </a:p>
          <a:p>
            <a:pPr algn="ctr">
              <a:buClr>
                <a:schemeClr val="tx1"/>
              </a:buClr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dueño del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suelo.</a:t>
            </a:r>
            <a:endParaRPr lang="es-ES" altLang="es-CL" sz="40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1"/>
              </a:buClr>
              <a:defRPr/>
            </a:pPr>
            <a:endParaRPr lang="es-ES" altLang="es-CL" sz="11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1"/>
              </a:buClr>
              <a:defRPr/>
            </a:pPr>
            <a:r>
              <a:rPr lang="es-ES" sz="2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569 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Código Civil</a:t>
            </a:r>
            <a:r>
              <a:rPr lang="es-ES" sz="2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7504" y="4174629"/>
            <a:ext cx="88214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suelo, en Chile, pertenece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personas naturales 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jurídicas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su defecto al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Estado.</a:t>
            </a:r>
          </a:p>
          <a:p>
            <a:pPr algn="ctr"/>
            <a:endParaRPr lang="es-ES" sz="1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675 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Código Civil</a:t>
            </a: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673532"/>
            <a:ext cx="8821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consecuencia, todas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plantas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arraigadas en el suelo,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sean cultivadas o silvestres,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propiedad de las personas 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Estado.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9512" y="5426060"/>
            <a:ext cx="8821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lo tanto, también tienen propietario.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9512" y="2820412"/>
            <a:ext cx="882148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plantas cultivadas o silvestres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separadas del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suelos o sus partes separadas del organismo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 consideradas bienes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muebles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propiedad se asimila al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ius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fruendi.</a:t>
            </a:r>
            <a:endParaRPr lang="es-ES" altLang="es-CL" sz="1000" b="1" i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000" b="1" i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 570 del Código Civil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1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430213"/>
            <a:ext cx="9145016" cy="1054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ANIMALES</a:t>
            </a:r>
            <a:endParaRPr lang="es-ES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9512" y="1556792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animales son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bienes corporales muebles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pueden encontrar en dos estados: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domésticos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salvajes.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3165356"/>
            <a:ext cx="882148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/>
              </a:buClr>
              <a:defRPr/>
            </a:pP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animales domésticos tienen propietario en virtud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derecho de dominio.</a:t>
            </a:r>
            <a:endParaRPr lang="es-ES" altLang="es-CL" sz="16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1"/>
              </a:buClr>
              <a:defRPr/>
            </a:pPr>
            <a:endParaRPr lang="es-ES" altLang="es-CL" sz="10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1"/>
              </a:buClr>
              <a:defRPr/>
            </a:pPr>
            <a:r>
              <a:rPr lang="es-ES" sz="2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571 del Código 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</a:t>
            </a: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altLang="es-CL" sz="20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4851157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/>
              </a:buClr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 normal es que estos animales</a:t>
            </a:r>
          </a:p>
          <a:p>
            <a:pPr algn="ctr">
              <a:buClr>
                <a:schemeClr val="tx1"/>
              </a:buClr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mantengan bajo condiciones de confinación.</a:t>
            </a:r>
            <a:endParaRPr lang="es-ES" altLang="es-CL" sz="20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18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3008" y="2420888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propiedad de las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 nullii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se obtiene por el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derecho de ocupación de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pesca o la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caza.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3645024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animales salvajes presentan algunas complejidades.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7504" y="692696"/>
            <a:ext cx="88214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1"/>
              </a:buClr>
              <a:defRPr/>
            </a:pP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animales salvajes se consideran, en cambio,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 nullius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es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decir,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cosa 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nadie.</a:t>
            </a:r>
            <a:endParaRPr lang="es-ES" altLang="es-CL" sz="11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  <a:buClr>
                <a:schemeClr val="tx1"/>
              </a:buClr>
              <a:defRPr/>
            </a:pPr>
            <a:endParaRPr lang="es-ES" altLang="es-CL" sz="1000" b="1" dirty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1"/>
              </a:buClr>
              <a:defRPr/>
            </a:pPr>
            <a:r>
              <a:rPr lang="es-ES" sz="2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000" b="1" i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685 del Código Civil</a:t>
            </a:r>
            <a:r>
              <a:rPr lang="es-ES" sz="2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7504" y="4779149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 animales salvajes que vuelan o nadan son claramente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 nullii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alvo que se los mantenga confinados.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0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Subtítulo"/>
          <p:cNvSpPr txBox="1">
            <a:spLocks/>
          </p:cNvSpPr>
          <p:nvPr/>
        </p:nvSpPr>
        <p:spPr>
          <a:xfrm>
            <a:off x="0" y="1340768"/>
            <a:ext cx="9036496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que el debate realmente sea fructífero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deben presentar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piniones con conceptos muy claros,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basados en ideas que tengan un sólido contenido.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7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3008" y="1111384"/>
            <a:ext cx="8821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cambio, la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propiedad de las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nullii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caminan o reptan por el suelo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prestan para situaciones poco claras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cuando estén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un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terreno,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según el 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 podrían pertenecer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propietario de éste.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64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548680"/>
            <a:ext cx="9145016" cy="1094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 ORGANISMOS</a:t>
            </a:r>
            <a:endParaRPr lang="es-ES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3008" y="1755973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hongos, insectos, bacterias,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organismos que no están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contemplados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Código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Civil.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9512" y="3429000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Sin embargo, se les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podría asimilar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alt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 nullii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son bienes muebles en estado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salvaje, siempre que no estén íntimamente albergados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un suelo o se mantengan confinados.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17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1700808"/>
            <a:ext cx="9145016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DERECHO DE PROPIEDAD 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CHILE</a:t>
            </a:r>
            <a:endParaRPr lang="es-ES" sz="32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84776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604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3008" y="980728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Derecho de Propiedad está garantizado por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Constitución Política del Estado 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Chile.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9512" y="2276872"/>
            <a:ext cx="882148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Nadie puede, en caso alguno, ser privado de su propiedad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del bien sobre que recae o de alguno de los atributos o facultades esenciales del dominio, </a:t>
            </a:r>
            <a:r>
              <a:rPr lang="es-ES" alt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sino en virtud de ley general o especial que autorice la expropiación por causa de utilidad pública o de interés nacional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calificada por el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legislador.</a:t>
            </a:r>
            <a:endParaRPr lang="es-ES" alt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alt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Artículo </a:t>
            </a:r>
            <a:r>
              <a:rPr lang="es-ES" altLang="es-CL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s-ES" altLang="es-CL" sz="20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7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3008" y="822191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Presidente de la República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Sra. Michelle Bachelet ratificó este concepto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su Mensaje Presidencial</a:t>
            </a:r>
            <a:endParaRPr lang="es-ES" alt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21 de mayo de 2016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cuando expresó: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43008" y="3363957"/>
            <a:ext cx="88214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Sabemos que ha sido nuestra tradición jurídica, que son claves,</a:t>
            </a:r>
          </a:p>
          <a:p>
            <a:pPr algn="ctr"/>
            <a:r>
              <a:rPr lang="es-ES" altLang="es-CL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respeto a la propiedad privada</a:t>
            </a:r>
          </a:p>
          <a:p>
            <a:pPr algn="ctr"/>
            <a:r>
              <a:rPr lang="es-ES" altLang="es-CL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el reconocimiento a su función social.</a:t>
            </a:r>
            <a:endParaRPr lang="es-ES" altLang="es-CL" sz="1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CL" sz="1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C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altLang="es-CL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https://coyunturapolitica.wordpress.com/2016/05/23/mensajepresidencial-del-21-de-mayo-de-2016-texto-completo/ 2016.05.27)</a:t>
            </a:r>
            <a:endParaRPr lang="es-CL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99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3008" y="1181070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NUESTRA LEGISLACIÓN DEJA CLARA,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LA MAYORÍA DE LOS CASOS,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SITUACIÓN DE LA PROPIEDAD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LOS RECURSOS GENÉTICOS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CHILE</a:t>
            </a:r>
          </a:p>
        </p:txBody>
      </p:sp>
    </p:spTree>
    <p:extLst>
      <p:ext uri="{BB962C8B-B14F-4D97-AF65-F5344CB8AC3E}">
        <p14:creationId xmlns:p14="http://schemas.microsoft.com/office/powerpoint/2010/main" val="331793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700808"/>
            <a:ext cx="9144000" cy="18002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¿CÓMO SE ACCEDE A</a:t>
            </a:r>
            <a:b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RECURSO GENÉTICO?</a:t>
            </a:r>
            <a:endParaRPr lang="es-CL" sz="5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107504" y="3429000"/>
            <a:ext cx="8928992" cy="16561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4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visión política</a:t>
            </a:r>
            <a:endParaRPr lang="es-CL" sz="4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259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1988840"/>
            <a:ext cx="914501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NORMAS INTERNACIONALES</a:t>
            </a:r>
            <a:endParaRPr lang="es-ES" sz="3200" b="1" dirty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EL ACCESO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RECURSOS GENÉTICOS</a:t>
            </a:r>
            <a:endParaRPr lang="es-ES" sz="32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6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44624"/>
            <a:ext cx="914501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 DE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DIVERSIDAD BIOLÓGICA</a:t>
            </a:r>
            <a:endParaRPr lang="es-ES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3008" y="1583501"/>
            <a:ext cx="882148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Convenio establece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participación justa y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equitativa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beneficios que se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deriven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utilización de los recursos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genéticos.</a:t>
            </a:r>
            <a:endParaRPr lang="es-CL" sz="1000" b="1" i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CDB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artículo 15 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7504" y="3960926"/>
            <a:ext cx="882148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persona o institución que desee acceder al material genético de un recurso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biológico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país extranjero deberá obtener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antes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onsentimiento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undamentado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revio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país en el que se encuentre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recurso.</a:t>
            </a:r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(C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DB artículo 15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43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620688"/>
            <a:ext cx="914501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TRATADO INTERNACIONAL SOBRE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RECURSOS FITOGENÉTICOS PARA 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ALIMENTACIÓN Y LA AGRICULTURA</a:t>
            </a:r>
            <a:endParaRPr lang="es-ES" sz="28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-36512" y="2420888"/>
            <a:ext cx="91805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 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Tratado,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entró en vigor el 29 de junio de 2004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ofrece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marco global jurídicamente vinculante para acceder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Recursos Genéticos 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Cultivos.</a:t>
            </a:r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TIRF artículos 12 y 13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94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2576533"/>
            <a:ext cx="7125113" cy="924475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es-CL" sz="5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677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07504" y="749022"/>
            <a:ext cx="8821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elemento importante de este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tratado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 la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suscripción 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Acuerdo Estándar de Transferencia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Material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especifique: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7504" y="2796610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condiciones de acceso a los recursos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genéticos; y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43008" y="3876730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etermine el nivel, la forma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modalidades 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pago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mecanismo financiero del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tratado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caso de que se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comercialicen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productos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derivados de ese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material.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49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44624"/>
            <a:ext cx="914501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s-ES" sz="32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7504" y="3449176"/>
            <a:ext cx="8821480" cy="2716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10</a:t>
            </a:r>
            <a:r>
              <a:rPr lang="es-CL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Reunión de la Conferencia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Partes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 Convenio de la Diversidad Biológica</a:t>
            </a:r>
          </a:p>
          <a:p>
            <a:pPr algn="ctr"/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celebrada en Nagoya,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Japón,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adoptó este Protocolo 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29 de octubre de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2010,</a:t>
            </a:r>
          </a:p>
          <a:p>
            <a:pPr algn="ctr"/>
            <a:endParaRPr lang="es-CL" sz="105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ISBN: 92-9225-310-7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07504" y="442407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PROTOCOLO DE NAGOYA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SOBRE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ACCESO A LOS RECURSOS GENÉTICOS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 PARTICIPACIÓN JUSTA Y EQUITATIVA 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LOS BENEFICIOS QUE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DERIVEN DE SU UTILIZACIÓN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81268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1034733"/>
            <a:ext cx="8821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Protocolo incluye dos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novedades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importantes: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1826821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bligaciones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concretas que cada parte deberá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asumir para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asegurar el cumplimiento de la legislación o los requisitos reglamentarios</a:t>
            </a:r>
          </a:p>
          <a:p>
            <a:pPr algn="ctr"/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nacionales de la Parte que proporciona los recursos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genéticos;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4347101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obligación de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cumplir condiciones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cooperación mutuamente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acordadas.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20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2348880"/>
            <a:ext cx="835292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COMPARTIR LOS BENEFICIOS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RECURSOS GENÉTICO?</a:t>
            </a:r>
            <a:endParaRPr lang="es-CL" sz="32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14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3008" y="963885"/>
            <a:ext cx="882148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Convenio de la Diversidad Biológica establece que el valor estimado del material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podrá variar de acuerdo a:</a:t>
            </a:r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0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4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15 § 7</a:t>
            </a:r>
            <a:r>
              <a:rPr lang="es-CL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43008" y="3212976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naturaleza de los Recursos Genéticos proporcionados.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4365104"/>
            <a:ext cx="8821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tipos de uso subsiguientes propuestos.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00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3008" y="963885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Protocolo de Nagoya manifiesta que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 necesario contar con un mecanismo mundial multilateral … para abordar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participación justa y equitativa de los beneficios.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43008" y="3557334"/>
            <a:ext cx="8821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beneficios compartidos … se utilizarán para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poyar la conservación de la diversidad biológica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la utilización sostenible de sus componentes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nivel mundial.</a:t>
            </a:r>
            <a:endParaRPr lang="es-CL" sz="2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16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5536" y="404664"/>
            <a:ext cx="8352928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CASO DEL CULTIVAR KAUZ DE TRIGO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Scovmand, B. et al. 1992 . 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Recursos genéticos en el CIMMYT: 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conservación, enriquecimiento y distribución. CIMMYT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43008" y="1988840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s-CL" sz="2800" b="1" dirty="0" err="1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Kauz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’  es un trigo para pan  (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Triticum aestivum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ampliamente difundido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su resistencia a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Puccinia striiformis.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9512" y="3645024"/>
            <a:ext cx="8821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muestra un resumen de la cantidad de líneas progenitoras que dieron origen a esta variedad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la contribución genética de las mismas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las últimas cinco generaciones.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3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424262"/>
              </p:ext>
            </p:extLst>
          </p:nvPr>
        </p:nvGraphicFramePr>
        <p:xfrm>
          <a:off x="179512" y="908720"/>
          <a:ext cx="8856984" cy="4114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8590"/>
                <a:gridCol w="1406448"/>
                <a:gridCol w="1635442"/>
                <a:gridCol w="223840"/>
                <a:gridCol w="1278590"/>
                <a:gridCol w="1406448"/>
                <a:gridCol w="1627626"/>
              </a:tblGrid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País</a:t>
                      </a:r>
                      <a:endParaRPr lang="es-CL" sz="18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sng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Líneas</a:t>
                      </a:r>
                      <a:endParaRPr lang="es-CL" sz="18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sng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Contribución</a:t>
                      </a:r>
                      <a:endParaRPr lang="es-CL" sz="18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sng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País</a:t>
                      </a:r>
                      <a:endParaRPr lang="es-CL" sz="18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sng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Líneas</a:t>
                      </a:r>
                      <a:endParaRPr lang="es-CL" sz="18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sng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Contribución</a:t>
                      </a:r>
                      <a:endParaRPr lang="es-CL" sz="18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URSS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16,35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Egipto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3,96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Kenya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12,85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Alemania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España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2,95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Japón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7,19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Uruguay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2,28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403787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Brasil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Inglaterra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2,10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Polonia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EEUU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1,80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Marruecos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Perú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Australia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5,19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Holanda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0,70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Argentina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5,17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Canadá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3688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4,35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Francia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34182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Sudáfrica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4,02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99,19</a:t>
                      </a:r>
                      <a:endParaRPr lang="es-CL" sz="1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12 Elipse"/>
          <p:cNvSpPr/>
          <p:nvPr/>
        </p:nvSpPr>
        <p:spPr>
          <a:xfrm>
            <a:off x="1907704" y="1891680"/>
            <a:ext cx="504056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5" name="14 Elipse"/>
          <p:cNvSpPr/>
          <p:nvPr/>
        </p:nvSpPr>
        <p:spPr>
          <a:xfrm>
            <a:off x="6388968" y="4653136"/>
            <a:ext cx="631304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" name="1 CuadroTexto"/>
          <p:cNvSpPr txBox="1"/>
          <p:nvPr/>
        </p:nvSpPr>
        <p:spPr>
          <a:xfrm>
            <a:off x="2195736" y="5334307"/>
            <a:ext cx="4748416" cy="83099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¿Qué criterios puedo usar para</a:t>
            </a:r>
          </a:p>
          <a:p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definir el monto del beneficio?</a:t>
            </a:r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813467" y="5334307"/>
            <a:ext cx="3414717" cy="83099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¿Proporción de líneas</a:t>
            </a:r>
          </a:p>
          <a:p>
            <a:pPr algn="ctr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Progenitoras?</a:t>
            </a:r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3347864" y="1196752"/>
            <a:ext cx="720080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627784" y="5550331"/>
            <a:ext cx="3805850" cy="46166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¿Contribución genética?</a:t>
            </a:r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6444208" y="4302388"/>
            <a:ext cx="504056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929011" y="5334307"/>
            <a:ext cx="3227165" cy="83099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pPr algn="ctr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¿Carácter de</a:t>
            </a:r>
          </a:p>
          <a:p>
            <a:pPr algn="ctr"/>
            <a:r>
              <a:rPr lang="es-C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interés agronómico?</a:t>
            </a:r>
            <a:endParaRPr lang="es-C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81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964488" y="6912768"/>
            <a:ext cx="856895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s-ES" sz="1000" i="1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5536" y="908720"/>
            <a:ext cx="8352928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Compartir los beneficios de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Recursos </a:t>
            </a: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enéticos no es simple:</a:t>
            </a:r>
          </a:p>
          <a:p>
            <a:pPr algn="ctr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líneas progenitoras;</a:t>
            </a:r>
          </a:p>
          <a:p>
            <a:pPr algn="ctr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contribución genética;</a:t>
            </a:r>
          </a:p>
          <a:p>
            <a:pPr algn="ctr">
              <a:spcBef>
                <a:spcPts val="0"/>
              </a:spcBef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valor agronómico.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s-CL" sz="20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3861048"/>
            <a:ext cx="835292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REQUIERE DE UN ANÁLISIS COMPLEJO QUE, PROBABLEMENTE,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DEBA REALIZARSE CASO A CASO . </a:t>
            </a:r>
            <a:endParaRPr lang="es-CL" sz="20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0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1700808"/>
            <a:ext cx="9145016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 A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RECURSOS GENÉTICOS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CHILE</a:t>
            </a:r>
            <a:endParaRPr lang="es-ES" sz="32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01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>
          <a:xfrm>
            <a:off x="205680" y="836712"/>
            <a:ext cx="8686800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objetivo de la presentación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 entregar elementos de juicio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permitan una comprensión objetiva y efectiva de los conceptos y dificultades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ue se deben considerar al tratar el tema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los Recursos Genéticos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la discusión de la nueva Constitución.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467544" y="4437112"/>
            <a:ext cx="8239944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bsteniéndome de presentar soluciones,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cuales pueden estar  sesgadas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Wingdings 2" charset="2"/>
              <a:buNone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mis opiniones personales. 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604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07504" y="620688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Todos los Recursos Genéticos en Chile pertenecen a las personas naturales 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jurídicas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en su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defecto, al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Estado 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Chile,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salvo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aquellos que siendo bienes muebles se encuentran en estado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salvaje.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43008" y="2996952"/>
            <a:ext cx="8821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Sin embargo, el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Gobierno no puede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crear las condiciones para facilitar a otras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Partes Contratantes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acceso a los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genéticos,</a:t>
            </a:r>
          </a:p>
          <a:p>
            <a:pPr algn="ctr"/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salvo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que le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pertenezcan,</a:t>
            </a:r>
          </a:p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orque la 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Constitución Política del Estado</a:t>
            </a:r>
          </a:p>
          <a:p>
            <a:pPr algn="ctr"/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garantiza la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propiedad</a:t>
            </a:r>
            <a:r>
              <a:rPr lang="es-ES" alt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los de las personas.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37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07504" y="536481"/>
            <a:ext cx="8821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 realidad se enfrenta a decisiones políticas que tienen que ver con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visiones a que se aspira que tenga el país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acerca de las facultades que se le otorguen</a:t>
            </a:r>
          </a:p>
          <a:p>
            <a:pPr algn="ctr"/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las personas y al Gobierno 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decidir la propiedad, los derechos y el acceso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sobre los Recursos Genéticos.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4077072"/>
            <a:ext cx="8821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¡ESTA VISIÓN NO SE HA DEFINIDO EN EL PAÍS!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7504" y="5067181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pueden concebir dos visiones respecto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como decidir estas facultades.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27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43008" y="836712"/>
            <a:ext cx="8821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Recursos Genéticos son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BIENES DE LA HUMANIDAD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acceso libre,</a:t>
            </a:r>
          </a:p>
          <a:p>
            <a:pPr algn="ctr"/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propiedad de las personas, 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aceptándose la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participación justa y equitativa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los beneficios que se deriven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la utilización de los recursos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genéticos</a:t>
            </a: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7504" y="4294257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Visión política de los EEUU de NA, Canadá,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países europeos, Japón, etc.  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61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43008" y="620688"/>
            <a:ext cx="8821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Recursos Genéticos son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BIENES DE LA NACIÓN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acceso libre,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regulado por el Estado,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aceptándose la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participación justa y equitativa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los beneficios que se deriven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la utilización de los recursos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genéticos</a:t>
            </a:r>
            <a:r>
              <a:rPr lang="es-ES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4136881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Visión política de los países del Pacto Andino, Malasia, Etiopía, etc.  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47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43008" y="1253078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Este último derecho está consagrado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las Constituciones Políticas de los Estados.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3629342"/>
            <a:ext cx="8821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país debe desarrollar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mecanismos efectivo que permita distinguir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transacción comercial de un bien agrícola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un acceso a un recurso genético.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2477214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Esto crea un problema que hay que dilucidar para hacer  que la norma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 eficaz.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319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43008" y="909881"/>
            <a:ext cx="8821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Es, decir, cuándo se trata de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transacción comercial de un bien corporal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sobre el cual las personas tienen las facultades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usar, usufructuar o abusar,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3053278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cuándo es el Gobierno el que tiene la facultad de dar acceso a un material genético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se destinará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mejoramiento genético, la biotecnología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el desarrollo de conocimiento.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8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7504" y="1340768"/>
            <a:ext cx="8821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Y, en esta última situación,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mecanismo debe ser capaz de distinguir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 el objetivo del estudio es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científico (sin beneficio económico)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tecnológico (con beneficio económico).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7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36512" y="1628800"/>
            <a:ext cx="9145016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ADOPTADAS POR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ESTADO DE CHILE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RELACIONADAS CON EL ACCESO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/>
            </a:pPr>
            <a:r>
              <a:rPr lang="es-ES" altLang="es-CL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RECURSOS GENÉTICOS</a:t>
            </a:r>
            <a:endParaRPr lang="es-ES" sz="3200" b="1" dirty="0" smtClean="0">
              <a:solidFill>
                <a:schemeClr val="tx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04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43008" y="908720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ha suscrito el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sobre Diversidad Biológica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1992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junto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 más de 127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países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43008" y="2552705"/>
            <a:ext cx="8821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Este convenio plantea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dentro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sus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principales acápites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Recursos Genéticos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dejan de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Bienes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Humanidad 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pasan a reconocerse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</a:p>
          <a:p>
            <a:pPr algn="ctr"/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Bienes sobre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cuales los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Estados</a:t>
            </a:r>
          </a:p>
          <a:p>
            <a:pPr algn="ctr"/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eben ejercer </a:t>
            </a:r>
            <a:r>
              <a:rPr lang="es-CL" sz="28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derechos </a:t>
            </a:r>
            <a:r>
              <a:rPr lang="es-CL" sz="28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soberanos.</a:t>
            </a:r>
            <a:endParaRPr lang="es-CL" sz="24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287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620688"/>
            <a:ext cx="8964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Chile se adhirió al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Compromiso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Internacional sobre Recursos Genéticos 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1983,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canalizando el compromiso a través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Agricultura.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3008" y="3501008"/>
            <a:ext cx="882148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Ministerio encomendó al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Investigaciones Agropecuarias (INIA), la responsabilidad de coordinar y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mancomunar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esfuerzos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generase la adhesión al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compromiso.</a:t>
            </a:r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Minagri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Ordinario </a:t>
            </a:r>
            <a:r>
              <a:rPr lang="es-CL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N° 676 del 22. 01. 1985</a:t>
            </a:r>
            <a:r>
              <a:rPr lang="es-CL" sz="20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62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936104"/>
          </a:xfrm>
        </p:spPr>
        <p:txBody>
          <a:bodyPr>
            <a:no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abordarán tres preguntas</a:t>
            </a:r>
            <a:b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son relevantes en este sentido: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2 Subtítulo"/>
          <p:cNvSpPr>
            <a:spLocks noGrp="1"/>
          </p:cNvSpPr>
          <p:nvPr>
            <p:ph idx="1"/>
          </p:nvPr>
        </p:nvSpPr>
        <p:spPr>
          <a:xfrm>
            <a:off x="35496" y="3852664"/>
            <a:ext cx="9036496" cy="864096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§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¿Cómo se accede a un Recurso Genético?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72008" y="2420888"/>
            <a:ext cx="9036496" cy="855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§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¿Qué es un Recurso Genético?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35496" y="3132584"/>
            <a:ext cx="903649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§"/>
            </a:pP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¿A quién le pertenece un Recurso Genético?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61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3008" y="751344"/>
            <a:ext cx="8821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INIA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sido designado Curador Nacional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los Recursos Genéticos de Chile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facultad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otorgada por el Ministerio de Agricultura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ejecución del programa sobre desarrollo y protección de los recursos fitogenéticos del país </a:t>
            </a:r>
            <a:endParaRPr lang="es-CL" sz="28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fecha 2 de a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gosto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1995.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3717032"/>
            <a:ext cx="8821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INIA ha desarrollado un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Acuerdo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Estándar de Transferencia de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Material. 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75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43008" y="1268760"/>
            <a:ext cx="8821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Gobierno de Chile se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adhirió al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Tratado Internacional sobre los Recursos Fitogenéticos para la Alimentación y la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Agricultura en el 2001.</a:t>
            </a:r>
            <a:endParaRPr lang="es-CL" sz="2800" b="1" i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46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548680"/>
            <a:ext cx="91085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iniciativa más reciente para intentar legislar acerca de los Recursos Genéticos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 sido el Proyecto de Ley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“Protección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Patrimonio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Genético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la Diversidad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Biológica”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enerado por la Cámara de Diputados.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0" y="3573016"/>
            <a:ext cx="91085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Proyecto fue presentado el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 de mayo de 2010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está registrado </a:t>
            </a:r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como Boletín 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6867-12.</a:t>
            </a:r>
            <a:endParaRPr lang="es-CL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206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52736"/>
            <a:ext cx="91085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Proyecto se encuentra en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Primer Trámite Constitucional,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habiendo sido revisado por una Comisión;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cual emitió su Primer Informe.</a:t>
            </a:r>
            <a:endParaRPr lang="es-CL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496" y="3140968"/>
            <a:ext cx="91085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último trámite se realizó el 12 de febrero de 2015.</a:t>
            </a:r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000" b="1" dirty="0" smtClean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000" b="1" i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s-CL" sz="2000" b="1" i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legislacion.vlex.cl/vid/proteccion-patrimonio-genetico-diversidad-55685025 . 2016.05.27</a:t>
            </a:r>
            <a:r>
              <a:rPr lang="es-CL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285611"/>
            <a:ext cx="91085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Finalmente,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ocho diputados presentaron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 proyecto de Resolución 583 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10 de mayo del 2016</a:t>
            </a:r>
          </a:p>
          <a:p>
            <a:pPr algn="ctr"/>
            <a:r>
              <a:rPr lang="es-CL" sz="2800" b="1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el cual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solicitan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Presidenta de la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República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36512" y="3068960"/>
            <a:ext cx="910850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“adoptar las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medidas a fin de ratificar, a la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brevedad,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Protocolo </a:t>
            </a:r>
            <a:r>
              <a:rPr lang="es-C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sobre </a:t>
            </a:r>
            <a:r>
              <a:rPr lang="es-CL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Acceso </a:t>
            </a:r>
            <a:r>
              <a:rPr lang="es-C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a los </a:t>
            </a:r>
            <a:r>
              <a:rPr lang="es-CL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lang="es-C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Genéticos y Participación Justa y Equitativa en los </a:t>
            </a:r>
            <a:r>
              <a:rPr lang="es-CL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Beneficios </a:t>
            </a:r>
            <a:r>
              <a:rPr lang="es-C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que se deriven de su </a:t>
            </a:r>
            <a:r>
              <a:rPr lang="es-CL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Utilización </a:t>
            </a:r>
            <a:r>
              <a:rPr lang="es-C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al Convenio sobre la Diversidad </a:t>
            </a:r>
            <a:r>
              <a:rPr lang="es-CL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Biológica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Protocolo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Nagoya”.</a:t>
            </a:r>
            <a:endParaRPr lang="es-CL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https://www.camara.cl/trabajamos/presolución_</a:t>
            </a:r>
          </a:p>
          <a:p>
            <a:pPr algn="ctr"/>
            <a:r>
              <a:rPr lang="es-CL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detalle.aspx?prmID=4359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652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1628800"/>
            <a:ext cx="91085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MEDIDAS ADOPTADAS ACERCA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ACCESO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LOS RECURSOS GENÉTICOS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HAN SI CLARAS, NI CONSECUENTES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 LAS LEGISLACIÓN EXISTENTE.   </a:t>
            </a:r>
            <a:endParaRPr lang="es-C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927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9442" y="2420888"/>
            <a:ext cx="7125113" cy="924475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s-CL" sz="5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77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980728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Las definiciones de Recursos Genéticos</a:t>
            </a:r>
          </a:p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resultan  obsoletas frente a la luz</a:t>
            </a:r>
          </a:p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los conocimientos científicos actuales.</a:t>
            </a:r>
            <a:endParaRPr lang="es-ES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53342" y="2840737"/>
            <a:ext cx="86746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Las bases jurídica y políticas respecto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la  propiedad y el acceso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los Recursos Genéticos en Chile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resultan  contradictorias y no favorecen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conservación y su utilización para satisfacer las necesidades e intereses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la Sociedad Chilena.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3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908720"/>
            <a:ext cx="86746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 requiere un debate multi e interdisciplinario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una gran capacidad de argumentación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 opiniones fundamentadas</a:t>
            </a:r>
          </a:p>
          <a:p>
            <a:pPr algn="ctr"/>
            <a:r>
              <a:rPr lang="es-CL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ideas claras y precisas.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3068960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Estas definiciones deben explicitarse</a:t>
            </a:r>
          </a:p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la Constitución Política del Estado.</a:t>
            </a:r>
            <a:endParaRPr lang="es-ES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4383107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Aquí, entramos en al ámbito de los valores,</a:t>
            </a:r>
            <a:endParaRPr lang="es-ES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80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40466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son el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resultado de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interpretación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hace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cada persona de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utilidad, deseo, importancia,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interés y belleza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lo que está pensando,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2276872"/>
            <a:ext cx="86746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decir, la valía del objeto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es,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cierta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medida,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atribuida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persona,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acuerdo a sus propios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criterios,</a:t>
            </a:r>
          </a:p>
          <a:p>
            <a:pPr algn="ctr"/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nterpretaciones e intensiones,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9512" y="4653136"/>
            <a:ext cx="86746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producto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aprendizaje, su experiencia,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existencia </a:t>
            </a:r>
            <a:r>
              <a:rPr lang="es-CL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tenga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un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ideal,</a:t>
            </a:r>
          </a:p>
          <a:p>
            <a:pPr algn="ctr"/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ncluso, la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noción de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orden natural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trasciende al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sujeto en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todo su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ámbito.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516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700808"/>
            <a:ext cx="9144000" cy="18002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¿QUÉ ES</a:t>
            </a:r>
            <a:b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 RECURSO GENÉTICO?</a:t>
            </a:r>
            <a:endParaRPr lang="es-CL" sz="5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107504" y="3429000"/>
            <a:ext cx="8928992" cy="16561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44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visión científica</a:t>
            </a:r>
            <a:endParaRPr lang="es-CL" sz="44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1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836712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resumen</a:t>
            </a:r>
            <a:endParaRPr lang="es-ES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1754813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ES EL SUEÑO QUE CADA UNO TIENE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LA PATRIA EN QUE DESEA VIVIR.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6512" y="3122965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EN LA CUAL LOS RECURSOS GENÉTICOS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JUEGAN UN ROL IMPORTANTE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SATISFACCIÓN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SUS NECESIDADES E INTERESES</a:t>
            </a:r>
          </a:p>
          <a:p>
            <a:pPr algn="ctr"/>
            <a:r>
              <a:rPr lang="es-ES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PARA </a:t>
            </a:r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OFRECERNOS</a:t>
            </a:r>
          </a:p>
          <a:p>
            <a:pPr algn="ctr"/>
            <a:r>
              <a:rPr lang="es-C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UNA VIDA PLENA LIBRE SOBRESALTOS.</a:t>
            </a:r>
            <a:endParaRPr lang="es-CL" sz="28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382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108520" y="2492896"/>
            <a:ext cx="936104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54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1004600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202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7544" y="692696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tx1"/>
              </a:buClr>
              <a:buNone/>
            </a:pPr>
            <a:endParaRPr lang="es-ES" sz="2000" b="1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-36512" y="2348880"/>
            <a:ext cx="9145016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DEFINICIÓN DE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s-ES" sz="32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RECURSO GENÉTICO</a:t>
            </a:r>
          </a:p>
        </p:txBody>
      </p:sp>
    </p:spTree>
    <p:extLst>
      <p:ext uri="{BB962C8B-B14F-4D97-AF65-F5344CB8AC3E}">
        <p14:creationId xmlns:p14="http://schemas.microsoft.com/office/powerpoint/2010/main" val="39970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Veran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an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Verano</Template>
  <TotalTime>2105</TotalTime>
  <Words>3480</Words>
  <Application>Microsoft Macintosh PowerPoint</Application>
  <PresentationFormat>Presentación en pantalla (4:3)</PresentationFormat>
  <Paragraphs>644</Paragraphs>
  <Slides>82</Slides>
  <Notes>61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82</vt:i4>
      </vt:variant>
    </vt:vector>
  </HeadingPairs>
  <TitlesOfParts>
    <vt:vector size="83" baseType="lpstr">
      <vt:lpstr>Verano</vt:lpstr>
      <vt:lpstr>RECURSOS GENÉTICOS EN CHILE: UN TEMA PARA DEBATIR</vt:lpstr>
      <vt:lpstr>PROPÓSITO</vt:lpstr>
      <vt:lpstr>Presentación de PowerPoint</vt:lpstr>
      <vt:lpstr>Presentación de PowerPoint</vt:lpstr>
      <vt:lpstr>OBJETIVO</vt:lpstr>
      <vt:lpstr>Presentación de PowerPoint</vt:lpstr>
      <vt:lpstr>Se abordarán tres preguntas que son relevantes en este sentido:</vt:lpstr>
      <vt:lpstr>¿QUÉ ES UN RECURSO GENÉTICO?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¿A QUIÉN LE PERTENECE UN RECURSO GENÉTICO?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¿CÓMO SE ACCEDE A UN RECURSO GENÉTICO?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GENÉTICOS: UN TEMA PARA DEBATIR</dc:title>
  <dc:creator>Alberto</dc:creator>
  <cp:lastModifiedBy>Juan Izquierdo</cp:lastModifiedBy>
  <cp:revision>196</cp:revision>
  <dcterms:created xsi:type="dcterms:W3CDTF">2016-05-01T17:45:17Z</dcterms:created>
  <dcterms:modified xsi:type="dcterms:W3CDTF">2016-06-21T23:33:33Z</dcterms:modified>
</cp:coreProperties>
</file>