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8" r:id="rId2"/>
    <p:sldId id="363" r:id="rId3"/>
    <p:sldId id="364" r:id="rId4"/>
    <p:sldId id="344" r:id="rId5"/>
    <p:sldId id="345" r:id="rId6"/>
    <p:sldId id="365" r:id="rId7"/>
    <p:sldId id="346" r:id="rId8"/>
    <p:sldId id="366" r:id="rId9"/>
    <p:sldId id="367" r:id="rId10"/>
    <p:sldId id="368" r:id="rId11"/>
    <p:sldId id="369" r:id="rId12"/>
    <p:sldId id="370" r:id="rId13"/>
    <p:sldId id="375" r:id="rId14"/>
    <p:sldId id="371" r:id="rId15"/>
    <p:sldId id="372" r:id="rId16"/>
    <p:sldId id="348" r:id="rId17"/>
    <p:sldId id="350" r:id="rId18"/>
    <p:sldId id="373" r:id="rId19"/>
  </p:sldIdLst>
  <p:sldSz cx="9144000" cy="6858000" type="screen4x3"/>
  <p:notesSz cx="6888163" cy="100203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352"/>
    <a:srgbClr val="1D1D7B"/>
    <a:srgbClr val="26269B"/>
    <a:srgbClr val="C2100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4" autoAdjust="0"/>
    <p:restoredTop sz="94660"/>
  </p:normalViewPr>
  <p:slideViewPr>
    <p:cSldViewPr>
      <p:cViewPr>
        <p:scale>
          <a:sx n="75" d="100"/>
          <a:sy n="75" d="100"/>
        </p:scale>
        <p:origin x="-3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520238"/>
            <a:ext cx="29845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BF737102-3C1E-4BB1-85CB-0FB2D1761A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9800" y="752475"/>
            <a:ext cx="5008563" cy="3757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 noProof="0" smtClean="0"/>
              <a:t>Haga clic para modificar el estilo de texto del patrón</a:t>
            </a:r>
          </a:p>
          <a:p>
            <a:pPr lvl="1"/>
            <a:r>
              <a:rPr lang="es-MX" noProof="0" smtClean="0"/>
              <a:t>Segundo nivel</a:t>
            </a:r>
          </a:p>
          <a:p>
            <a:pPr lvl="2"/>
            <a:r>
              <a:rPr lang="es-MX" noProof="0" smtClean="0"/>
              <a:t>Tercer nivel</a:t>
            </a:r>
          </a:p>
          <a:p>
            <a:pPr lvl="3"/>
            <a:r>
              <a:rPr lang="es-MX" noProof="0" smtClean="0"/>
              <a:t>Cuarto nivel</a:t>
            </a:r>
          </a:p>
          <a:p>
            <a:pPr lvl="4"/>
            <a:r>
              <a:rPr lang="es-MX" noProof="0" smtClean="0"/>
              <a:t>Quinto nivel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4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8650"/>
            <a:ext cx="29845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0F507E71-9A4A-458A-9408-D6EBD82F344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974AA1-9C9B-4787-BCFB-1D77F4746549}" type="slidenum">
              <a:rPr lang="es-MX" altLang="es-CL" smtClean="0"/>
              <a:pPr/>
              <a:t>1</a:t>
            </a:fld>
            <a:endParaRPr lang="es-MX" altLang="es-CL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altLang="es-C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34150" y="457200"/>
            <a:ext cx="2076450" cy="6172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076950" cy="6172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305800" cy="838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304800" y="1600200"/>
            <a:ext cx="8305800" cy="5029200"/>
          </a:xfrm>
        </p:spPr>
        <p:txBody>
          <a:bodyPr/>
          <a:lstStyle/>
          <a:p>
            <a:pPr lvl="0"/>
            <a:endParaRPr lang="es-ES_tradnl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33900" y="16002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estilo título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13135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30000"/>
        </a:spcAft>
        <a:buChar char="•"/>
        <a:defRPr sz="2400" b="1">
          <a:solidFill>
            <a:srgbClr val="131352"/>
          </a:solidFill>
          <a:latin typeface="+mn-lt"/>
          <a:ea typeface="+mn-ea"/>
          <a:cs typeface="+mn-cs"/>
        </a:defRPr>
      </a:lvl1pPr>
      <a:lvl2pPr marL="381000" indent="-190500" algn="l" rtl="0" eaLnBrk="0" fontAlgn="base" hangingPunct="0">
        <a:spcBef>
          <a:spcPct val="0"/>
        </a:spcBef>
        <a:spcAft>
          <a:spcPct val="10000"/>
        </a:spcAft>
        <a:buFont typeface="Times" pitchFamily="18" charset="0"/>
        <a:buChar char="•"/>
        <a:defRPr sz="2200" b="1">
          <a:solidFill>
            <a:srgbClr val="131352"/>
          </a:solidFill>
          <a:latin typeface="+mn-lt"/>
        </a:defRPr>
      </a:lvl2pPr>
      <a:lvl3pPr marL="673100" indent="-101600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2000">
          <a:solidFill>
            <a:srgbClr val="131352"/>
          </a:solidFill>
          <a:latin typeface="+mn-lt"/>
        </a:defRPr>
      </a:lvl3pPr>
      <a:lvl4pPr marL="1054100" indent="-90488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2000">
          <a:solidFill>
            <a:srgbClr val="131352"/>
          </a:solidFill>
          <a:latin typeface="+mn-lt"/>
        </a:defRPr>
      </a:lvl4pPr>
      <a:lvl5pPr marL="1435100" indent="-93663" algn="l" rtl="0" eaLnBrk="0" fontAlgn="base" hangingPunct="0">
        <a:spcBef>
          <a:spcPct val="0"/>
        </a:spcBef>
        <a:spcAft>
          <a:spcPct val="0"/>
        </a:spcAft>
        <a:buFont typeface="Times" pitchFamily="18" charset="0"/>
        <a:buChar char="•"/>
        <a:defRPr sz="2000">
          <a:solidFill>
            <a:srgbClr val="131352"/>
          </a:solidFill>
          <a:latin typeface="+mn-lt"/>
        </a:defRPr>
      </a:lvl5pPr>
      <a:lvl6pPr marL="1892300" indent="-93663" algn="l" rtl="0" fontAlgn="base">
        <a:spcBef>
          <a:spcPct val="0"/>
        </a:spcBef>
        <a:spcAft>
          <a:spcPct val="0"/>
        </a:spcAft>
        <a:buFont typeface="Times" pitchFamily="18" charset="0"/>
        <a:buChar char="•"/>
        <a:defRPr>
          <a:solidFill>
            <a:srgbClr val="131352"/>
          </a:solidFill>
          <a:latin typeface="+mn-lt"/>
        </a:defRPr>
      </a:lvl6pPr>
      <a:lvl7pPr marL="2349500" indent="-93663" algn="l" rtl="0" fontAlgn="base">
        <a:spcBef>
          <a:spcPct val="0"/>
        </a:spcBef>
        <a:spcAft>
          <a:spcPct val="0"/>
        </a:spcAft>
        <a:buFont typeface="Times" pitchFamily="18" charset="0"/>
        <a:buChar char="•"/>
        <a:defRPr>
          <a:solidFill>
            <a:srgbClr val="131352"/>
          </a:solidFill>
          <a:latin typeface="+mn-lt"/>
        </a:defRPr>
      </a:lvl7pPr>
      <a:lvl8pPr marL="2806700" indent="-93663" algn="l" rtl="0" fontAlgn="base">
        <a:spcBef>
          <a:spcPct val="0"/>
        </a:spcBef>
        <a:spcAft>
          <a:spcPct val="0"/>
        </a:spcAft>
        <a:buFont typeface="Times" pitchFamily="18" charset="0"/>
        <a:buChar char="•"/>
        <a:defRPr>
          <a:solidFill>
            <a:srgbClr val="131352"/>
          </a:solidFill>
          <a:latin typeface="+mn-lt"/>
        </a:defRPr>
      </a:lvl8pPr>
      <a:lvl9pPr marL="3263900" indent="-93663" algn="l" rtl="0" fontAlgn="base">
        <a:spcBef>
          <a:spcPct val="0"/>
        </a:spcBef>
        <a:spcAft>
          <a:spcPct val="0"/>
        </a:spcAft>
        <a:buFont typeface="Times" pitchFamily="18" charset="0"/>
        <a:buChar char="•"/>
        <a:defRPr>
          <a:solidFill>
            <a:srgbClr val="131352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9388" y="1773238"/>
            <a:ext cx="8786812" cy="2447925"/>
          </a:xfrm>
        </p:spPr>
        <p:txBody>
          <a:bodyPr/>
          <a:lstStyle/>
          <a:p>
            <a:pPr algn="ctr" eaLnBrk="1" hangingPunct="1"/>
            <a:r>
              <a:rPr lang="es-CL" sz="3600" dirty="0" smtClean="0"/>
              <a:t>“Dimensiones actuales del concepto de Agricultura: desafíos para la enseñanza superior agronómica”</a:t>
            </a:r>
            <a:r>
              <a:rPr lang="es-ES_tradnl" altLang="es-CL" sz="3600" dirty="0" smtClean="0">
                <a:latin typeface="Trajan" pitchFamily="18" charset="0"/>
              </a:rPr>
              <a:t/>
            </a:r>
            <a:br>
              <a:rPr lang="es-ES_tradnl" altLang="es-CL" sz="3600" dirty="0" smtClean="0">
                <a:latin typeface="Trajan" pitchFamily="18" charset="0"/>
              </a:rPr>
            </a:br>
            <a:endParaRPr lang="es-CL" altLang="es-CL" sz="3600" dirty="0" smtClean="0">
              <a:latin typeface="Trajan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042988" y="4316413"/>
            <a:ext cx="6913562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ES_tradnl" altLang="es-CL" dirty="0">
                <a:solidFill>
                  <a:schemeClr val="accent1">
                    <a:lumMod val="10000"/>
                  </a:schemeClr>
                </a:solidFill>
              </a:rPr>
              <a:t>Juan Ignacio Domínguez C.</a:t>
            </a:r>
          </a:p>
          <a:p>
            <a:pPr algn="ctr" eaLnBrk="1" hangingPunct="1">
              <a:defRPr/>
            </a:pPr>
            <a:r>
              <a:rPr lang="es-ES_tradnl" altLang="es-CL" dirty="0">
                <a:solidFill>
                  <a:schemeClr val="accent1">
                    <a:lumMod val="10000"/>
                  </a:schemeClr>
                </a:solidFill>
              </a:rPr>
              <a:t>Profesor Titular </a:t>
            </a:r>
          </a:p>
          <a:p>
            <a:pPr algn="ctr" eaLnBrk="1" hangingPunct="1">
              <a:defRPr/>
            </a:pPr>
            <a:r>
              <a:rPr lang="es-ES_tradnl" altLang="es-CL" dirty="0">
                <a:solidFill>
                  <a:schemeClr val="accent1">
                    <a:lumMod val="10000"/>
                  </a:schemeClr>
                </a:solidFill>
              </a:rPr>
              <a:t>Facultad de Agronomía e Ingeniería Forestal UC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PIB ampliado: Resultados 2008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266700" y="1614488"/>
            <a:ext cx="8305800" cy="5029200"/>
          </a:xfrm>
        </p:spPr>
        <p:txBody>
          <a:bodyPr/>
          <a:lstStyle/>
          <a:p>
            <a:r>
              <a:rPr lang="es-CL" smtClean="0"/>
              <a:t>AGROPECUARIO			2,53%</a:t>
            </a:r>
          </a:p>
          <a:p>
            <a:r>
              <a:rPr lang="es-CL" smtClean="0"/>
              <a:t>AGROPECUARIO + SILVÍCOLA	3,35%</a:t>
            </a:r>
          </a:p>
          <a:p>
            <a:endParaRPr lang="es-CL" smtClean="0"/>
          </a:p>
          <a:p>
            <a:pPr>
              <a:buFontTx/>
              <a:buNone/>
            </a:pPr>
            <a:r>
              <a:rPr lang="es-CL" smtClean="0"/>
              <a:t>	Con encadenamientos:</a:t>
            </a:r>
          </a:p>
          <a:p>
            <a:r>
              <a:rPr lang="es-CL" smtClean="0"/>
              <a:t>AGROPECUARIO + SILVÍCOLA 	5,40%</a:t>
            </a:r>
          </a:p>
          <a:p>
            <a:endParaRPr lang="es-CL" smtClean="0"/>
          </a:p>
          <a:p>
            <a:pPr>
              <a:buFontTx/>
              <a:buNone/>
            </a:pPr>
            <a:r>
              <a:rPr lang="es-CL" smtClean="0"/>
              <a:t>	Incluido agroprocesamiento:</a:t>
            </a:r>
          </a:p>
          <a:p>
            <a:r>
              <a:rPr lang="es-CL" smtClean="0"/>
              <a:t>AGROPECUARIO + SILVÍCOLA 	11,28%</a:t>
            </a:r>
          </a:p>
          <a:p>
            <a:endParaRPr lang="es-CL" smtClean="0"/>
          </a:p>
          <a:p>
            <a:pPr>
              <a:buFontTx/>
              <a:buNone/>
            </a:pPr>
            <a:r>
              <a:rPr lang="es-CL" smtClean="0"/>
              <a:t>	</a:t>
            </a:r>
            <a:r>
              <a:rPr lang="es-CL" b="0" smtClean="0"/>
              <a:t>Metodología rigurosa, descontando importaciones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En síntesis</a:t>
            </a:r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0" smtClean="0"/>
              <a:t>Sector es de un tamaño relativo bastante mayor a su proporción en las Cuentas Nacionales.</a:t>
            </a:r>
          </a:p>
          <a:p>
            <a:pPr>
              <a:buFontTx/>
              <a:buNone/>
            </a:pPr>
            <a:endParaRPr lang="es-CL" b="0" smtClean="0"/>
          </a:p>
          <a:p>
            <a:r>
              <a:rPr lang="es-CL" b="0" smtClean="0"/>
              <a:t>Tamaño económico real se mide en su impacto: aceleración o contracción de sector primario tiene mayor impacto en la economía que la que se deduce de su proporción en el PIB.</a:t>
            </a:r>
          </a:p>
          <a:p>
            <a:endParaRPr lang="es-CL" b="0" smtClean="0"/>
          </a:p>
          <a:p>
            <a:r>
              <a:rPr lang="es-CL" b="0" smtClean="0"/>
              <a:t>Sin embargo, valor de contribución neta del sector va declinando con el Desarrollo, porque suben otros (servicios).</a:t>
            </a:r>
          </a:p>
          <a:p>
            <a:endParaRPr lang="es-CL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Otros impactos económicos no incluidos</a:t>
            </a:r>
          </a:p>
        </p:txBody>
      </p:sp>
      <p:sp>
        <p:nvSpPr>
          <p:cNvPr id="13315" name="2 Marcador de contenido"/>
          <p:cNvSpPr>
            <a:spLocks noGrp="1"/>
          </p:cNvSpPr>
          <p:nvPr>
            <p:ph idx="1"/>
          </p:nvPr>
        </p:nvSpPr>
        <p:spPr>
          <a:xfrm>
            <a:off x="304800" y="1757363"/>
            <a:ext cx="8305800" cy="5029200"/>
          </a:xfrm>
        </p:spPr>
        <p:txBody>
          <a:bodyPr/>
          <a:lstStyle/>
          <a:p>
            <a:r>
              <a:rPr lang="es-CL" b="0" smtClean="0"/>
              <a:t>Consideración de PIB como valor promedio nacional: impactos regionales</a:t>
            </a:r>
          </a:p>
          <a:p>
            <a:pPr>
              <a:buFontTx/>
              <a:buNone/>
            </a:pPr>
            <a:endParaRPr lang="es-CL" b="0" smtClean="0"/>
          </a:p>
          <a:p>
            <a:r>
              <a:rPr lang="es-CL" b="0" smtClean="0"/>
              <a:t>Niveles de Exportación y Balanzas Comerciales</a:t>
            </a:r>
          </a:p>
          <a:p>
            <a:endParaRPr lang="es-CL" b="0" smtClean="0"/>
          </a:p>
          <a:p>
            <a:r>
              <a:rPr lang="es-CL" b="0" smtClean="0"/>
              <a:t>Empleo</a:t>
            </a:r>
          </a:p>
          <a:p>
            <a:endParaRPr lang="es-CL" b="0" smtClean="0"/>
          </a:p>
          <a:p>
            <a:r>
              <a:rPr lang="es-CL" b="0" smtClean="0"/>
              <a:t>Superación de la pobreza</a:t>
            </a:r>
          </a:p>
          <a:p>
            <a:endParaRPr lang="es-CL" smtClean="0"/>
          </a:p>
          <a:p>
            <a:endParaRPr lang="es-CL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Estudio ROA, Banco Mundial</a:t>
            </a: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mtClean="0"/>
              <a:t>Medir externalidades: medio ambiente, mitigación de la pobreza, rol amortiguador en tiempos de crisis, viabilidad social, aporte cultural…</a:t>
            </a:r>
          </a:p>
          <a:p>
            <a:endParaRPr lang="es-CL" smtClean="0"/>
          </a:p>
          <a:p>
            <a:r>
              <a:rPr lang="es-CL" smtClean="0"/>
              <a:t>Algunos resultados para Chile:</a:t>
            </a:r>
          </a:p>
          <a:p>
            <a:pPr lvl="1">
              <a:buFont typeface="Arial" charset="0"/>
              <a:buChar char="−"/>
            </a:pPr>
            <a:r>
              <a:rPr lang="es-CL" b="0" smtClean="0"/>
              <a:t>Mayor influencia que otros sectores en disminución de pobreza (empleo).</a:t>
            </a:r>
          </a:p>
          <a:p>
            <a:pPr lvl="1">
              <a:buFont typeface="Arial" charset="0"/>
              <a:buChar char="−"/>
            </a:pPr>
            <a:r>
              <a:rPr lang="es-CL" b="0" smtClean="0"/>
              <a:t>Orientación exportadora con gran efecto en empleo e ingreso familiar.</a:t>
            </a:r>
          </a:p>
          <a:p>
            <a:pPr lvl="1">
              <a:buFont typeface="Arial" charset="0"/>
              <a:buChar char="−"/>
            </a:pPr>
            <a:r>
              <a:rPr lang="es-CL" b="0" smtClean="0"/>
              <a:t>Se perciben amenazas a la cultura y memoria comunitaria asociadas a pequeña agricultura.</a:t>
            </a:r>
          </a:p>
          <a:p>
            <a:endParaRPr lang="es-CL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Otros “valores” de la agricultura</a:t>
            </a:r>
          </a:p>
        </p:txBody>
      </p: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CL" smtClean="0"/>
              <a:t>(de difícil contabilización económica).</a:t>
            </a:r>
          </a:p>
          <a:p>
            <a:r>
              <a:rPr lang="es-CL" b="0" smtClean="0"/>
              <a:t>Valor agregado de “calidad” de los procesos productivos, de gestión, distribución…</a:t>
            </a:r>
          </a:p>
          <a:p>
            <a:r>
              <a:rPr lang="es-CL" b="0" smtClean="0"/>
              <a:t>Conservación del medio ambiente que implica una mejor “gestión de los recursos naturales”.</a:t>
            </a:r>
          </a:p>
          <a:p>
            <a:r>
              <a:rPr lang="es-CL" b="0" smtClean="0"/>
              <a:t>Lo urbano verde y lo rural no agrícola.</a:t>
            </a:r>
          </a:p>
          <a:p>
            <a:r>
              <a:rPr lang="es-CL" b="0" smtClean="0"/>
              <a:t>El mayor encadenamiento hacia atrás con el “territorio” en todas sus dimensiones.</a:t>
            </a:r>
          </a:p>
          <a:p>
            <a:pPr>
              <a:buFontTx/>
              <a:buNone/>
            </a:pPr>
            <a:endParaRPr lang="es-CL" smtClean="0"/>
          </a:p>
          <a:p>
            <a:pPr>
              <a:buFontTx/>
              <a:buNone/>
            </a:pPr>
            <a:r>
              <a:rPr lang="es-CL" smtClean="0"/>
              <a:t>No son exclusivas de la profesión pero tenemos ventajas…e interés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Desafíos Profesionales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s-CL" b="0" smtClean="0"/>
              <a:t>Mayor complejidad, ciencia y tecnología en los procesos productivos.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Ampliación de las oportunidades si logramos interpretar y ofrecer esa diversidad profesional.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Revalorizar (y redefinir) lo rural (OECD).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Implica “creernos el cuento” (Potencia agroalimentaria).</a:t>
            </a:r>
          </a:p>
          <a:p>
            <a:r>
              <a:rPr lang="es-CL" b="0" smtClean="0"/>
              <a:t>Ser autocríticos, creativos y sin complejos de asociarnos a otras disciplinas, buscando la complementación.</a:t>
            </a:r>
          </a:p>
          <a:p>
            <a:endParaRPr lang="es-CL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/>
            </a:r>
            <a:br>
              <a:rPr lang="es-CL" smtClean="0"/>
            </a:br>
            <a:r>
              <a:rPr lang="es-CL" smtClean="0"/>
              <a:t>Academia Nacional de Ciencias USA (2009) 	</a:t>
            </a: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304800" y="1600200"/>
            <a:ext cx="8124825" cy="5029200"/>
          </a:xfrm>
        </p:spPr>
        <p:txBody>
          <a:bodyPr/>
          <a:lstStyle/>
          <a:p>
            <a:r>
              <a:rPr lang="es-CL" b="0" smtClean="0"/>
              <a:t>Desafío de transformar su educación superior y su relación con el cambiante mundo de la industria global de alimentos y agricultura. </a:t>
            </a:r>
          </a:p>
          <a:p>
            <a:pPr>
              <a:buFontTx/>
              <a:buNone/>
            </a:pPr>
            <a:endParaRPr lang="es-CL" b="0" smtClean="0"/>
          </a:p>
          <a:p>
            <a:r>
              <a:rPr lang="es-CL" b="0" smtClean="0"/>
              <a:t>Para ello es necesario … (a) alinear su foco académico en la realidad de los temas que definen el sistema mundial de la agricultura y los alimentos.</a:t>
            </a:r>
          </a:p>
          <a:p>
            <a:endParaRPr lang="es-CL" b="0" smtClean="0"/>
          </a:p>
          <a:p>
            <a:r>
              <a:rPr lang="es-CL" b="0" smtClean="0"/>
              <a:t>“La universidad, la alimentación y la agricultura son diferentes y tienen hoy una mayor dimensión y amplitud”.</a:t>
            </a:r>
          </a:p>
          <a:p>
            <a:endParaRPr lang="es-CL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Conclusiones Academia USA 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mtClean="0"/>
              <a:t>Concepto de Agricultura</a:t>
            </a:r>
          </a:p>
          <a:p>
            <a:pPr>
              <a:buFontTx/>
              <a:buNone/>
            </a:pPr>
            <a:r>
              <a:rPr lang="es-CL" smtClean="0"/>
              <a:t>	</a:t>
            </a:r>
            <a:r>
              <a:rPr lang="es-CL" b="0" smtClean="0"/>
              <a:t>… la producción  (farming) se mantiene como parte central, pero lo que define la agricultura del siglo XXI </a:t>
            </a:r>
            <a:r>
              <a:rPr lang="es-CL" smtClean="0"/>
              <a:t>cubre un rango mucho más amplio de disciplinas de las ciencias naturales y sociales …</a:t>
            </a:r>
          </a:p>
          <a:p>
            <a:pPr>
              <a:buFontTx/>
              <a:buNone/>
            </a:pPr>
            <a:r>
              <a:rPr lang="es-CL" smtClean="0"/>
              <a:t>	</a:t>
            </a:r>
            <a:r>
              <a:rPr lang="es-CL" b="0" smtClean="0"/>
              <a:t>unidas por un compromiso por</a:t>
            </a:r>
            <a:r>
              <a:rPr lang="es-CL" smtClean="0"/>
              <a:t> comprender y utilizar sustentable y responsablemente los recursos naturales en beneficio de la humanidad. </a:t>
            </a:r>
          </a:p>
          <a:p>
            <a:pPr>
              <a:buFontTx/>
              <a:buNone/>
            </a:pPr>
            <a:endParaRPr lang="es-CL" smtClean="0"/>
          </a:p>
          <a:p>
            <a:endParaRPr lang="es-CL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smtClean="0"/>
          </a:p>
          <a:p>
            <a:endParaRPr lang="es-CL" smtClean="0"/>
          </a:p>
          <a:p>
            <a:pPr lvl="1">
              <a:buFont typeface="Times" pitchFamily="18" charset="0"/>
              <a:buNone/>
            </a:pPr>
            <a:r>
              <a:rPr lang="es-CL" smtClean="0"/>
              <a:t>			</a:t>
            </a:r>
            <a:r>
              <a:rPr lang="es-CL" sz="3200" smtClean="0"/>
              <a:t>¡MUCHAS GRACIAS!</a:t>
            </a:r>
            <a:endParaRPr lang="es-C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Misión de la Academia Chilena de Ciencias Agronómicas</a:t>
            </a: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mtClean="0"/>
              <a:t>	</a:t>
            </a:r>
          </a:p>
          <a:p>
            <a:pPr>
              <a:buFontTx/>
              <a:buNone/>
            </a:pPr>
            <a:r>
              <a:rPr lang="es-ES" smtClean="0"/>
              <a:t>	Entidad preocupada por la orientación y el accionar de los sistemas científicos y tecnológicos agrarios, a través de análisis y elaboración de estudios y propuestas para la comunidad nacional, con la finalidad de producir aportes de alto nivel que sirvan para proyectar al futuro las políticas agrarias.</a:t>
            </a:r>
            <a:endParaRPr lang="es-CL" smtClean="0"/>
          </a:p>
          <a:p>
            <a:endParaRPr lang="es-CL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Objetivo de la presentación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  <a:buFontTx/>
              <a:buNone/>
            </a:pPr>
            <a:r>
              <a:rPr lang="es-CL" smtClean="0"/>
              <a:t>	“Dimensiones actuales del concepto de agricultura: desafíos para la enseñanza superior agronómica”.</a:t>
            </a:r>
          </a:p>
          <a:p>
            <a:pPr lvl="1"/>
            <a:r>
              <a:rPr lang="es-CL" b="0" smtClean="0"/>
              <a:t>Una reflexión sobre dimensiones del concepto, intentando VALORAR el concepto desde perspectiva cuantitativa y cualitativa.</a:t>
            </a:r>
          </a:p>
          <a:p>
            <a:pPr lvl="1"/>
            <a:endParaRPr lang="es-CL" smtClean="0"/>
          </a:p>
          <a:p>
            <a:pPr lvl="1"/>
            <a:r>
              <a:rPr lang="es-CL" b="0" smtClean="0"/>
              <a:t>Estos desafíos constituyen el mayor interés de mi actividad profesional.</a:t>
            </a:r>
          </a:p>
          <a:p>
            <a:pPr>
              <a:buFontTx/>
              <a:buNone/>
            </a:pPr>
            <a:r>
              <a:rPr lang="es-CL" sz="2200" b="0" smtClean="0"/>
              <a:t>	Convencimiento que estos tienen relación con un cambio profundo en el concepto.</a:t>
            </a:r>
          </a:p>
          <a:p>
            <a:endParaRPr lang="es-CL" smtClean="0"/>
          </a:p>
          <a:p>
            <a:endParaRPr lang="es-CL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Motivación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s-CL" b="0" smtClean="0"/>
              <a:t>Menor interés en postular a estudios.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Constatación de menor peso político.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Cambio en las características e intereses de alumnos.</a:t>
            </a:r>
          </a:p>
          <a:p>
            <a:r>
              <a:rPr lang="es-CL" b="0" smtClean="0"/>
              <a:t>Seminario en Perú, octubre 2013 para “reflexionar sobre cómo mejorar la calidad de la educación superior en agricultura y recursos naturales” Un considerando…el menor impacto e importancia  de la agricultura en la economía de nuestros países”.</a:t>
            </a:r>
          </a:p>
          <a:p>
            <a:endParaRPr lang="es-CL" b="0" smtClean="0"/>
          </a:p>
          <a:p>
            <a:pPr>
              <a:buFontTx/>
              <a:buNone/>
            </a:pPr>
            <a:endParaRPr lang="es-CL" smtClean="0"/>
          </a:p>
          <a:p>
            <a:endParaRPr lang="es-CL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Reflexiones Academia de Ciencias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395288" y="1557338"/>
            <a:ext cx="7910512" cy="5100637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s-CL" b="0" smtClean="0"/>
              <a:t>“Incapacidad de apropiarnos de la </a:t>
            </a:r>
            <a:r>
              <a:rPr lang="es-CL" smtClean="0"/>
              <a:t>RURALIDAD</a:t>
            </a:r>
            <a:r>
              <a:rPr lang="es-CL" b="0" smtClean="0"/>
              <a:t> en su concepto holístico de paisaje, reduciéndose a una actuación enfocada en producción y productividad, facilitando que otras profesiones asuman ese rol”.  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“Incapacidad de entender cambio profundo en el agro, en  su población, prácticas y costumbres, el ambiente...</a:t>
            </a:r>
          </a:p>
          <a:p>
            <a:r>
              <a:rPr lang="es-CL" b="0" smtClean="0"/>
              <a:t>Realización de seminario en 2013.</a:t>
            </a:r>
          </a:p>
          <a:p>
            <a:pPr>
              <a:buFontTx/>
              <a:buNone/>
            </a:pPr>
            <a:endParaRPr lang="es-CL" smtClean="0"/>
          </a:p>
          <a:p>
            <a:pPr>
              <a:buFontTx/>
              <a:buNone/>
            </a:pPr>
            <a:endParaRPr lang="es-C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Nuestro desafío</a:t>
            </a:r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s-CL" b="0" smtClean="0"/>
              <a:t>Concepto tradicional de agricultura pierde importancia con desarrollo.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Sociedad sigue viendo agricultura = farming, pero en la realidad la acción del profesional se diversificó.</a:t>
            </a:r>
          </a:p>
          <a:p>
            <a:r>
              <a:rPr lang="es-CL" b="0" smtClean="0"/>
              <a:t>Ámbito propio: gestión del crecimiento de plantas y animales, en su entorno de suelo, clima y agua.. para beneficio del hombre.</a:t>
            </a:r>
          </a:p>
          <a:p>
            <a:pPr lvl="2">
              <a:buFont typeface="Arial" charset="0"/>
              <a:buChar char="–"/>
            </a:pPr>
            <a:r>
              <a:rPr lang="es-CL" smtClean="0"/>
              <a:t>	</a:t>
            </a:r>
            <a:r>
              <a:rPr lang="es-CL" sz="2200" smtClean="0"/>
              <a:t>Grandes cambios en la gestión productiva.</a:t>
            </a:r>
          </a:p>
          <a:p>
            <a:pPr lvl="2">
              <a:buFont typeface="Arial" charset="0"/>
              <a:buChar char="–"/>
            </a:pPr>
            <a:r>
              <a:rPr lang="es-CL" sz="2200" smtClean="0"/>
              <a:t>	Grandes cambios en los objetivos del hombre.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Reflexiones Academia de Ciencias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s-CL" smtClean="0"/>
          </a:p>
          <a:p>
            <a:pPr>
              <a:buFontTx/>
              <a:buNone/>
            </a:pPr>
            <a:r>
              <a:rPr lang="es-CL" smtClean="0"/>
              <a:t>	“ Ciencia agronómica” definida como disciplina de alto nivel de integración, orientada a las áreas de los alimentos en su cantidad, calidad e inocuidad, la bioenergía y la conservación de los recursos naturales renovables”.</a:t>
            </a:r>
          </a:p>
          <a:p>
            <a:endParaRPr lang="es-CL" smtClean="0"/>
          </a:p>
          <a:p>
            <a:pPr>
              <a:buFontTx/>
              <a:buNone/>
            </a:pPr>
            <a:endParaRPr lang="es-CL" smtClean="0"/>
          </a:p>
          <a:p>
            <a:endParaRPr lang="es-CL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Valoración de la Agricultura: PIB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s-CL" b="0" smtClean="0"/>
              <a:t>Valor económico de la agricultura está escondido en un PIB, que no lo mide pues es un indicador hecho para medir comparativamente diversos sectores.</a:t>
            </a:r>
          </a:p>
          <a:p>
            <a:pPr>
              <a:spcAft>
                <a:spcPts val="1800"/>
              </a:spcAft>
            </a:pPr>
            <a:r>
              <a:rPr lang="es-CL" b="0" smtClean="0"/>
              <a:t>Convención internacional: agricultura en Cuentas Nacionales considera sectores primarios.</a:t>
            </a:r>
          </a:p>
          <a:p>
            <a:r>
              <a:rPr lang="es-CL" b="0" smtClean="0"/>
              <a:t>Contabilidad no diseñada para captar el tamaño real de la </a:t>
            </a:r>
            <a:r>
              <a:rPr lang="es-CL" smtClean="0"/>
              <a:t>economía que se afecta</a:t>
            </a:r>
            <a:r>
              <a:rPr lang="es-CL" b="0" smtClean="0"/>
              <a:t> de la actividad primaria ni aquella vinculada a la cadena agroalimentaria y de procesamiento.</a:t>
            </a:r>
          </a:p>
          <a:p>
            <a:pPr>
              <a:buFontTx/>
              <a:buNone/>
            </a:pPr>
            <a:endParaRPr lang="es-CL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PIB ampliado. Conceptos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>
          <a:xfrm>
            <a:off x="500063" y="1543050"/>
            <a:ext cx="8001000" cy="5029200"/>
          </a:xfrm>
        </p:spPr>
        <p:txBody>
          <a:bodyPr/>
          <a:lstStyle/>
          <a:p>
            <a:r>
              <a:rPr lang="es-CL" b="0" smtClean="0"/>
              <a:t>Estudios recientes para dimensionar el concepto</a:t>
            </a:r>
          </a:p>
          <a:p>
            <a:pPr lvl="1">
              <a:buFont typeface="Arial" charset="0"/>
              <a:buChar char="–"/>
            </a:pPr>
            <a:r>
              <a:rPr lang="es-CL" b="0" smtClean="0"/>
              <a:t>IICA</a:t>
            </a:r>
          </a:p>
          <a:p>
            <a:pPr lvl="1">
              <a:buFont typeface="Arial" charset="0"/>
              <a:buChar char="–"/>
            </a:pPr>
            <a:r>
              <a:rPr lang="es-CL" b="0" smtClean="0"/>
              <a:t>Banco Mundial</a:t>
            </a:r>
          </a:p>
          <a:p>
            <a:pPr lvl="1">
              <a:buFont typeface="Arial" charset="0"/>
              <a:buChar char="–"/>
            </a:pPr>
            <a:r>
              <a:rPr lang="es-CL" b="0" smtClean="0"/>
              <a:t>Ministerio de Agricultura 2013 (Valdés y Foster)</a:t>
            </a:r>
          </a:p>
          <a:p>
            <a:pPr lvl="1"/>
            <a:endParaRPr lang="es-CL" b="0" smtClean="0"/>
          </a:p>
          <a:p>
            <a:r>
              <a:rPr lang="es-CL" b="0" smtClean="0"/>
              <a:t>Concepto de PIB ampliado: captar encadenamientos hacia atrás (insumos de otros sectores) y hacia adelante (ventas a otros sectores).</a:t>
            </a:r>
          </a:p>
          <a:p>
            <a:endParaRPr lang="es-CL" b="0" smtClean="0"/>
          </a:p>
          <a:p>
            <a:r>
              <a:rPr lang="es-CL" b="0" smtClean="0"/>
              <a:t>Estudios metodológicamente rigurosos para 1996, 2003 y 2008</a:t>
            </a:r>
          </a:p>
          <a:p>
            <a:pPr lvl="1">
              <a:buFont typeface="Times" pitchFamily="18" charset="0"/>
              <a:buNone/>
            </a:pPr>
            <a:endParaRPr lang="es-CL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 2 uc">
  <a:themeElements>
    <a:clrScheme name="Presentación 2 uc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resentación 2 u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esentación 2 u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2 u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2 u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2 u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2 u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2 u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2 u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2 u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2 u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2 u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2 u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2 u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HD:Programas:Microsoft Office 2001:Plantillas:Presentaciones:Diseños:Presentación 2 uc</Template>
  <TotalTime>2539</TotalTime>
  <Words>721</Words>
  <Application>Microsoft Office PowerPoint</Application>
  <PresentationFormat>Presentación en pantalla (4:3)</PresentationFormat>
  <Paragraphs>106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Times</vt:lpstr>
      <vt:lpstr>Trajan</vt:lpstr>
      <vt:lpstr>Presentación 2 uc</vt:lpstr>
      <vt:lpstr>“Dimensiones actuales del concepto de Agricultura: desafíos para la enseñanza superior agronómica” </vt:lpstr>
      <vt:lpstr>Misión de la Academia Chilena de Ciencias Agronómicas</vt:lpstr>
      <vt:lpstr>Objetivo de la presentación</vt:lpstr>
      <vt:lpstr>Motivación</vt:lpstr>
      <vt:lpstr>Reflexiones Academia de Ciencias</vt:lpstr>
      <vt:lpstr>Nuestro desafío</vt:lpstr>
      <vt:lpstr>Reflexiones Academia de Ciencias</vt:lpstr>
      <vt:lpstr>Valoración de la Agricultura: PIB</vt:lpstr>
      <vt:lpstr>PIB ampliado. Conceptos</vt:lpstr>
      <vt:lpstr>PIB ampliado: Resultados 2008</vt:lpstr>
      <vt:lpstr>En síntesis</vt:lpstr>
      <vt:lpstr>Otros impactos económicos no incluidos</vt:lpstr>
      <vt:lpstr>Estudio ROA, Banco Mundial</vt:lpstr>
      <vt:lpstr>Otros “valores” de la agricultura</vt:lpstr>
      <vt:lpstr>Desafíos Profesionales</vt:lpstr>
      <vt:lpstr> Academia Nacional de Ciencias USA (2009)  </vt:lpstr>
      <vt:lpstr>Conclusiones Academia USA </vt:lpstr>
      <vt:lpstr>Diapositiva 18</vt:lpstr>
    </vt:vector>
  </TitlesOfParts>
  <Company>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Brenning</dc:creator>
  <cp:lastModifiedBy>pcfactory</cp:lastModifiedBy>
  <cp:revision>183</cp:revision>
  <dcterms:created xsi:type="dcterms:W3CDTF">2003-03-14T14:37:32Z</dcterms:created>
  <dcterms:modified xsi:type="dcterms:W3CDTF">2014-11-20T16:42:52Z</dcterms:modified>
</cp:coreProperties>
</file>